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sldIdLst>
    <p:sldId id="256" r:id="rId2"/>
    <p:sldId id="278" r:id="rId3"/>
    <p:sldId id="288" r:id="rId4"/>
    <p:sldId id="259" r:id="rId5"/>
    <p:sldId id="281" r:id="rId6"/>
    <p:sldId id="289" r:id="rId7"/>
    <p:sldId id="283" r:id="rId8"/>
    <p:sldId id="304" r:id="rId9"/>
    <p:sldId id="287" r:id="rId10"/>
    <p:sldId id="282" r:id="rId11"/>
    <p:sldId id="284" r:id="rId12"/>
    <p:sldId id="286" r:id="rId13"/>
    <p:sldId id="305" r:id="rId14"/>
    <p:sldId id="306" r:id="rId15"/>
    <p:sldId id="307" r:id="rId16"/>
    <p:sldId id="291" r:id="rId17"/>
    <p:sldId id="309" r:id="rId18"/>
    <p:sldId id="290" r:id="rId19"/>
    <p:sldId id="292" r:id="rId20"/>
    <p:sldId id="293" r:id="rId21"/>
    <p:sldId id="294" r:id="rId22"/>
    <p:sldId id="295" r:id="rId23"/>
    <p:sldId id="296" r:id="rId24"/>
    <p:sldId id="297" r:id="rId25"/>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11D1AC"/>
    <a:srgbClr val="7761F9"/>
    <a:srgbClr val="6600FF"/>
    <a:srgbClr val="C5D345"/>
    <a:srgbClr val="CBD458"/>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p:cViewPr>
        <p:scale>
          <a:sx n="118" d="100"/>
          <a:sy n="118" d="100"/>
        </p:scale>
        <p:origin x="-276"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15BB71-7D3E-4E88-B326-D57D695CE02E}" type="datetimeFigureOut">
              <a:rPr lang="it-IT" smtClean="0"/>
              <a:t>18/02/2020</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B28CFAA-30FE-49A5-9E13-0CA4B8ED3C3A}" type="slidenum">
              <a:rPr lang="it-IT" smtClean="0"/>
              <a:t>‹N›</a:t>
            </a:fld>
            <a:endParaRPr lang="it-IT"/>
          </a:p>
        </p:txBody>
      </p:sp>
    </p:spTree>
    <p:extLst>
      <p:ext uri="{BB962C8B-B14F-4D97-AF65-F5344CB8AC3E}">
        <p14:creationId xmlns:p14="http://schemas.microsoft.com/office/powerpoint/2010/main" val="3720351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4B28CFAA-30FE-49A5-9E13-0CA4B8ED3C3A}" type="slidenum">
              <a:rPr lang="it-IT" smtClean="0"/>
              <a:t>17</a:t>
            </a:fld>
            <a:endParaRPr lang="it-IT"/>
          </a:p>
        </p:txBody>
      </p:sp>
    </p:spTree>
    <p:extLst>
      <p:ext uri="{BB962C8B-B14F-4D97-AF65-F5344CB8AC3E}">
        <p14:creationId xmlns:p14="http://schemas.microsoft.com/office/powerpoint/2010/main" val="12746818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914400" y="2130426"/>
            <a:ext cx="103632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63C64C79-E15F-417B-BE7D-A90F303A4BF8}" type="datetimeFigureOut">
              <a:rPr lang="it-IT" smtClean="0"/>
              <a:t>18/02/2020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9CFA60-87A5-4C64-A95F-CE016FFC68FA}" type="slidenum">
              <a:rPr lang="it-IT" smtClean="0"/>
              <a:t>‹N›</a:t>
            </a:fld>
            <a:endParaRPr lang="it-IT"/>
          </a:p>
        </p:txBody>
      </p:sp>
    </p:spTree>
    <p:extLst>
      <p:ext uri="{BB962C8B-B14F-4D97-AF65-F5344CB8AC3E}">
        <p14:creationId xmlns:p14="http://schemas.microsoft.com/office/powerpoint/2010/main" val="543078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3C64C79-E15F-417B-BE7D-A90F303A4BF8}" type="datetimeFigureOut">
              <a:rPr lang="it-IT" smtClean="0"/>
              <a:t>18/02/2020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9CFA60-87A5-4C64-A95F-CE016FFC68FA}" type="slidenum">
              <a:rPr lang="it-IT" smtClean="0"/>
              <a:t>‹N›</a:t>
            </a:fld>
            <a:endParaRPr lang="it-IT"/>
          </a:p>
        </p:txBody>
      </p:sp>
    </p:spTree>
    <p:extLst>
      <p:ext uri="{BB962C8B-B14F-4D97-AF65-F5344CB8AC3E}">
        <p14:creationId xmlns:p14="http://schemas.microsoft.com/office/powerpoint/2010/main" val="10701766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839200" y="274639"/>
            <a:ext cx="27432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09600" y="274639"/>
            <a:ext cx="80264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3C64C79-E15F-417B-BE7D-A90F303A4BF8}" type="datetimeFigureOut">
              <a:rPr lang="it-IT" smtClean="0"/>
              <a:t>18/02/2020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9CFA60-87A5-4C64-A95F-CE016FFC68FA}" type="slidenum">
              <a:rPr lang="it-IT" smtClean="0"/>
              <a:t>‹N›</a:t>
            </a:fld>
            <a:endParaRPr lang="it-IT"/>
          </a:p>
        </p:txBody>
      </p:sp>
    </p:spTree>
    <p:extLst>
      <p:ext uri="{BB962C8B-B14F-4D97-AF65-F5344CB8AC3E}">
        <p14:creationId xmlns:p14="http://schemas.microsoft.com/office/powerpoint/2010/main" val="385301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63C64C79-E15F-417B-BE7D-A90F303A4BF8}" type="datetimeFigureOut">
              <a:rPr lang="it-IT" smtClean="0"/>
              <a:t>18/02/2020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9CFA60-87A5-4C64-A95F-CE016FFC68FA}" type="slidenum">
              <a:rPr lang="it-IT" smtClean="0"/>
              <a:t>‹N›</a:t>
            </a:fld>
            <a:endParaRPr lang="it-IT"/>
          </a:p>
        </p:txBody>
      </p:sp>
    </p:spTree>
    <p:extLst>
      <p:ext uri="{BB962C8B-B14F-4D97-AF65-F5344CB8AC3E}">
        <p14:creationId xmlns:p14="http://schemas.microsoft.com/office/powerpoint/2010/main" val="14845213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963084" y="4406901"/>
            <a:ext cx="103632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63C64C79-E15F-417B-BE7D-A90F303A4BF8}" type="datetimeFigureOut">
              <a:rPr lang="it-IT" smtClean="0"/>
              <a:t>18/02/2020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AF9CFA60-87A5-4C64-A95F-CE016FFC68FA}" type="slidenum">
              <a:rPr lang="it-IT" smtClean="0"/>
              <a:t>‹N›</a:t>
            </a:fld>
            <a:endParaRPr lang="it-IT"/>
          </a:p>
        </p:txBody>
      </p:sp>
    </p:spTree>
    <p:extLst>
      <p:ext uri="{BB962C8B-B14F-4D97-AF65-F5344CB8AC3E}">
        <p14:creationId xmlns:p14="http://schemas.microsoft.com/office/powerpoint/2010/main" val="36064854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63C64C79-E15F-417B-BE7D-A90F303A4BF8}" type="datetimeFigureOut">
              <a:rPr lang="it-IT" smtClean="0"/>
              <a:t>18/02/2020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9CFA60-87A5-4C64-A95F-CE016FFC68FA}" type="slidenum">
              <a:rPr lang="it-IT" smtClean="0"/>
              <a:t>‹N›</a:t>
            </a:fld>
            <a:endParaRPr lang="it-IT"/>
          </a:p>
        </p:txBody>
      </p:sp>
    </p:spTree>
    <p:extLst>
      <p:ext uri="{BB962C8B-B14F-4D97-AF65-F5344CB8AC3E}">
        <p14:creationId xmlns:p14="http://schemas.microsoft.com/office/powerpoint/2010/main" val="21375493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63C64C79-E15F-417B-BE7D-A90F303A4BF8}" type="datetimeFigureOut">
              <a:rPr lang="it-IT" smtClean="0"/>
              <a:t>18/02/2020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AF9CFA60-87A5-4C64-A95F-CE016FFC68FA}" type="slidenum">
              <a:rPr lang="it-IT" smtClean="0"/>
              <a:t>‹N›</a:t>
            </a:fld>
            <a:endParaRPr lang="it-IT"/>
          </a:p>
        </p:txBody>
      </p:sp>
    </p:spTree>
    <p:extLst>
      <p:ext uri="{BB962C8B-B14F-4D97-AF65-F5344CB8AC3E}">
        <p14:creationId xmlns:p14="http://schemas.microsoft.com/office/powerpoint/2010/main" val="7036870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63C64C79-E15F-417B-BE7D-A90F303A4BF8}" type="datetimeFigureOut">
              <a:rPr lang="it-IT" smtClean="0"/>
              <a:t>18/02/2020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AF9CFA60-87A5-4C64-A95F-CE016FFC68FA}" type="slidenum">
              <a:rPr lang="it-IT" smtClean="0"/>
              <a:t>‹N›</a:t>
            </a:fld>
            <a:endParaRPr lang="it-IT"/>
          </a:p>
        </p:txBody>
      </p:sp>
    </p:spTree>
    <p:extLst>
      <p:ext uri="{BB962C8B-B14F-4D97-AF65-F5344CB8AC3E}">
        <p14:creationId xmlns:p14="http://schemas.microsoft.com/office/powerpoint/2010/main" val="3383328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63C64C79-E15F-417B-BE7D-A90F303A4BF8}" type="datetimeFigureOut">
              <a:rPr lang="it-IT" smtClean="0"/>
              <a:t>18/02/2020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AF9CFA60-87A5-4C64-A95F-CE016FFC68FA}" type="slidenum">
              <a:rPr lang="it-IT" smtClean="0"/>
              <a:t>‹N›</a:t>
            </a:fld>
            <a:endParaRPr lang="it-IT"/>
          </a:p>
        </p:txBody>
      </p:sp>
    </p:spTree>
    <p:extLst>
      <p:ext uri="{BB962C8B-B14F-4D97-AF65-F5344CB8AC3E}">
        <p14:creationId xmlns:p14="http://schemas.microsoft.com/office/powerpoint/2010/main" val="3153847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609601" y="273050"/>
            <a:ext cx="4011084"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3C64C79-E15F-417B-BE7D-A90F303A4BF8}" type="datetimeFigureOut">
              <a:rPr lang="it-IT" smtClean="0"/>
              <a:t>18/02/2020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9CFA60-87A5-4C64-A95F-CE016FFC68FA}" type="slidenum">
              <a:rPr lang="it-IT" smtClean="0"/>
              <a:t>‹N›</a:t>
            </a:fld>
            <a:endParaRPr lang="it-IT"/>
          </a:p>
        </p:txBody>
      </p:sp>
    </p:spTree>
    <p:extLst>
      <p:ext uri="{BB962C8B-B14F-4D97-AF65-F5344CB8AC3E}">
        <p14:creationId xmlns:p14="http://schemas.microsoft.com/office/powerpoint/2010/main" val="36281861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2389717" y="4800600"/>
            <a:ext cx="73152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63C64C79-E15F-417B-BE7D-A90F303A4BF8}" type="datetimeFigureOut">
              <a:rPr lang="it-IT" smtClean="0"/>
              <a:t>18/02/2020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AF9CFA60-87A5-4C64-A95F-CE016FFC68FA}" type="slidenum">
              <a:rPr lang="it-IT" smtClean="0"/>
              <a:t>‹N›</a:t>
            </a:fld>
            <a:endParaRPr lang="it-IT"/>
          </a:p>
        </p:txBody>
      </p:sp>
    </p:spTree>
    <p:extLst>
      <p:ext uri="{BB962C8B-B14F-4D97-AF65-F5344CB8AC3E}">
        <p14:creationId xmlns:p14="http://schemas.microsoft.com/office/powerpoint/2010/main" val="1331703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C64C79-E15F-417B-BE7D-A90F303A4BF8}" type="datetimeFigureOut">
              <a:rPr lang="it-IT" smtClean="0"/>
              <a:t>18/02/2020</a:t>
            </a:fld>
            <a:endParaRPr lang="it-IT"/>
          </a:p>
        </p:txBody>
      </p:sp>
      <p:sp>
        <p:nvSpPr>
          <p:cNvPr id="5" name="Segnaposto piè di pagina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F9CFA60-87A5-4C64-A95F-CE016FFC68FA}" type="slidenum">
              <a:rPr lang="it-IT" smtClean="0"/>
              <a:t>‹N›</a:t>
            </a:fld>
            <a:endParaRPr lang="it-IT"/>
          </a:p>
        </p:txBody>
      </p:sp>
    </p:spTree>
    <p:extLst>
      <p:ext uri="{BB962C8B-B14F-4D97-AF65-F5344CB8AC3E}">
        <p14:creationId xmlns:p14="http://schemas.microsoft.com/office/powerpoint/2010/main" val="1608701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www.lavorosociale.com/archivio/n/articolo/riflessioni-sulle-nuove-responsabilita-del-servizio-social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ttotitolo 2"/>
          <p:cNvSpPr>
            <a:spLocks noGrp="1"/>
          </p:cNvSpPr>
          <p:nvPr>
            <p:ph type="subTitle" idx="1"/>
          </p:nvPr>
        </p:nvSpPr>
        <p:spPr>
          <a:xfrm>
            <a:off x="1828800" y="4442526"/>
            <a:ext cx="8534400" cy="1828801"/>
          </a:xfrm>
        </p:spPr>
        <p:txBody>
          <a:bodyPr/>
          <a:lstStyle/>
          <a:p>
            <a:endParaRPr lang="it-IT" dirty="0" smtClean="0"/>
          </a:p>
          <a:p>
            <a:r>
              <a:rPr lang="it-IT" sz="3600" b="1" dirty="0" smtClean="0">
                <a:solidFill>
                  <a:srgbClr val="C5D345"/>
                </a:solidFill>
              </a:rPr>
              <a:t>PROFILI, </a:t>
            </a:r>
            <a:r>
              <a:rPr lang="it-IT" sz="3600" b="1" dirty="0" smtClean="0">
                <a:solidFill>
                  <a:srgbClr val="7761F9"/>
                </a:solidFill>
              </a:rPr>
              <a:t>FUNZIONI,</a:t>
            </a:r>
            <a:r>
              <a:rPr lang="it-IT" sz="3600" b="1" dirty="0" smtClean="0">
                <a:solidFill>
                  <a:srgbClr val="6600FF"/>
                </a:solidFill>
              </a:rPr>
              <a:t> </a:t>
            </a:r>
            <a:r>
              <a:rPr lang="it-IT" sz="3600" b="1" dirty="0" smtClean="0">
                <a:solidFill>
                  <a:srgbClr val="11D1AC"/>
                </a:solidFill>
              </a:rPr>
              <a:t>RESPONS</a:t>
            </a:r>
            <a:r>
              <a:rPr lang="it-IT" sz="3600" b="1" dirty="0" smtClean="0">
                <a:solidFill>
                  <a:srgbClr val="FF0066"/>
                </a:solidFill>
              </a:rPr>
              <a:t>ABILITÁ</a:t>
            </a:r>
            <a:endParaRPr lang="it-IT" sz="3600" b="1" dirty="0">
              <a:solidFill>
                <a:srgbClr val="FF0066"/>
              </a:solidFill>
            </a:endParaRP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85445" y="251362"/>
            <a:ext cx="8299728" cy="4668598"/>
          </a:xfrm>
          <a:prstGeom prst="rect">
            <a:avLst/>
          </a:prstGeom>
        </p:spPr>
      </p:pic>
    </p:spTree>
    <p:extLst>
      <p:ext uri="{BB962C8B-B14F-4D97-AF65-F5344CB8AC3E}">
        <p14:creationId xmlns:p14="http://schemas.microsoft.com/office/powerpoint/2010/main" val="9753094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0394" y="347958"/>
            <a:ext cx="11355822" cy="6206591"/>
          </a:xfrm>
        </p:spPr>
        <p:txBody>
          <a:bodyPr>
            <a:noAutofit/>
          </a:bodyPr>
          <a:lstStyle/>
          <a:p>
            <a:pPr marL="0" indent="0" algn="just">
              <a:buNone/>
            </a:pPr>
            <a:r>
              <a:rPr lang="it-IT" sz="2000" b="1" dirty="0"/>
              <a:t>I PDTA </a:t>
            </a:r>
            <a:r>
              <a:rPr lang="it-IT" sz="2000" dirty="0"/>
              <a:t>rappresentano la contestualizzazione di </a:t>
            </a:r>
            <a:r>
              <a:rPr lang="it-IT" sz="2000" b="1" dirty="0" smtClean="0"/>
              <a:t>Linee Guida</a:t>
            </a:r>
            <a:r>
              <a:rPr lang="it-IT" sz="2000" dirty="0"/>
              <a:t>, relative ad una patologia o problematica clinica</a:t>
            </a:r>
            <a:r>
              <a:rPr lang="it-IT" sz="2000" dirty="0" smtClean="0"/>
              <a:t>, nella </a:t>
            </a:r>
            <a:r>
              <a:rPr lang="it-IT" sz="2000" dirty="0"/>
              <a:t>specifica </a:t>
            </a:r>
            <a:r>
              <a:rPr lang="it-IT" sz="2000" b="1" dirty="0"/>
              <a:t>realtà organizzativa di </a:t>
            </a:r>
            <a:r>
              <a:rPr lang="it-IT" sz="2000" b="1" dirty="0" smtClean="0"/>
              <a:t>un'azienda sanitaria</a:t>
            </a:r>
            <a:r>
              <a:rPr lang="it-IT" sz="2000" dirty="0" smtClean="0"/>
              <a:t>. </a:t>
            </a:r>
          </a:p>
          <a:p>
            <a:pPr marL="0" indent="0" algn="just">
              <a:buNone/>
            </a:pPr>
            <a:r>
              <a:rPr lang="it-IT" sz="2000" dirty="0" smtClean="0"/>
              <a:t>Essi costituiscono uno </a:t>
            </a:r>
            <a:r>
              <a:rPr lang="it-IT" sz="2000" dirty="0" smtClean="0">
                <a:solidFill>
                  <a:srgbClr val="FF0000"/>
                </a:solidFill>
              </a:rPr>
              <a:t>strumento </a:t>
            </a:r>
            <a:r>
              <a:rPr lang="it-IT" sz="2000" dirty="0">
                <a:solidFill>
                  <a:srgbClr val="FF0000"/>
                </a:solidFill>
              </a:rPr>
              <a:t>tecnico-gestionale </a:t>
            </a:r>
            <a:r>
              <a:rPr lang="it-IT" sz="2000" dirty="0"/>
              <a:t>il cui standard è </a:t>
            </a:r>
            <a:r>
              <a:rPr lang="it-IT" sz="2000" dirty="0" smtClean="0"/>
              <a:t>sempre in </a:t>
            </a:r>
            <a:r>
              <a:rPr lang="it-IT" sz="2000" dirty="0"/>
              <a:t>progressione e </a:t>
            </a:r>
            <a:r>
              <a:rPr lang="it-IT" sz="2000" dirty="0" smtClean="0"/>
              <a:t>che  </a:t>
            </a:r>
            <a:r>
              <a:rPr lang="it-IT" sz="2000" dirty="0"/>
              <a:t>si propone di garantire:</a:t>
            </a:r>
          </a:p>
          <a:p>
            <a:pPr algn="just"/>
            <a:r>
              <a:rPr lang="it-IT" sz="2000" dirty="0"/>
              <a:t> la riproducibilità delle </a:t>
            </a:r>
            <a:r>
              <a:rPr lang="it-IT" sz="2000" dirty="0" smtClean="0"/>
              <a:t>azioni </a:t>
            </a:r>
          </a:p>
          <a:p>
            <a:pPr algn="just"/>
            <a:r>
              <a:rPr lang="it-IT" sz="2000" dirty="0" smtClean="0"/>
              <a:t> </a:t>
            </a:r>
            <a:r>
              <a:rPr lang="it-IT" sz="2000" dirty="0"/>
              <a:t>l’uniformità delle prestazioni </a:t>
            </a:r>
            <a:r>
              <a:rPr lang="it-IT" sz="2000" dirty="0" smtClean="0"/>
              <a:t>erogate                                                             </a:t>
            </a:r>
            <a:endParaRPr lang="it-IT" sz="2000" dirty="0"/>
          </a:p>
          <a:p>
            <a:pPr algn="just"/>
            <a:r>
              <a:rPr lang="it-IT" sz="2000" dirty="0"/>
              <a:t> ridurre l’evento straordinario.</a:t>
            </a:r>
          </a:p>
          <a:p>
            <a:pPr algn="just"/>
            <a:r>
              <a:rPr lang="it-IT" sz="2000" dirty="0"/>
              <a:t> </a:t>
            </a:r>
            <a:r>
              <a:rPr lang="it-IT" sz="2000" dirty="0" smtClean="0"/>
              <a:t>un </a:t>
            </a:r>
            <a:r>
              <a:rPr lang="it-IT" sz="2000" dirty="0"/>
              <a:t>costante adattamento alla realtà specifica</a:t>
            </a:r>
          </a:p>
          <a:p>
            <a:pPr algn="just"/>
            <a:r>
              <a:rPr lang="it-IT" sz="2000" dirty="0"/>
              <a:t> una costante verifica degli aggiornamenti e </a:t>
            </a:r>
            <a:r>
              <a:rPr lang="it-IT" sz="2000" dirty="0" smtClean="0"/>
              <a:t>dei miglioramenti</a:t>
            </a:r>
            <a:r>
              <a:rPr lang="it-IT" sz="2000" dirty="0"/>
              <a:t>.</a:t>
            </a:r>
          </a:p>
          <a:p>
            <a:pPr marL="0" indent="0" algn="just">
              <a:buNone/>
            </a:pPr>
            <a:r>
              <a:rPr lang="it-IT" sz="2000" dirty="0" smtClean="0"/>
              <a:t>Sulla scorta dell’ambito </a:t>
            </a:r>
            <a:r>
              <a:rPr lang="it-IT" sz="2000" dirty="0"/>
              <a:t>di estensione </a:t>
            </a:r>
            <a:r>
              <a:rPr lang="it-IT" sz="2000" dirty="0" smtClean="0"/>
              <a:t>distinguiamo:</a:t>
            </a:r>
            <a:endParaRPr lang="it-IT" sz="2000" dirty="0"/>
          </a:p>
          <a:p>
            <a:pPr algn="just"/>
            <a:r>
              <a:rPr lang="it-IT" sz="2000" dirty="0" smtClean="0"/>
              <a:t> </a:t>
            </a:r>
            <a:r>
              <a:rPr lang="it-IT" sz="2000" dirty="0"/>
              <a:t>PDTA </a:t>
            </a:r>
            <a:r>
              <a:rPr lang="it-IT" sz="2000" b="1" dirty="0"/>
              <a:t>ospedaliero</a:t>
            </a:r>
          </a:p>
          <a:p>
            <a:pPr algn="just"/>
            <a:r>
              <a:rPr lang="it-IT" sz="2000" dirty="0" smtClean="0"/>
              <a:t> </a:t>
            </a:r>
            <a:r>
              <a:rPr lang="it-IT" sz="2000" dirty="0"/>
              <a:t>PDTA </a:t>
            </a:r>
            <a:r>
              <a:rPr lang="it-IT" sz="2000" b="1" dirty="0"/>
              <a:t>territoriale</a:t>
            </a:r>
            <a:r>
              <a:rPr lang="it-IT" sz="2000" dirty="0"/>
              <a:t>.</a:t>
            </a:r>
          </a:p>
          <a:p>
            <a:pPr algn="just"/>
            <a:r>
              <a:rPr lang="it-IT" sz="2000" dirty="0" smtClean="0"/>
              <a:t> </a:t>
            </a:r>
            <a:r>
              <a:rPr lang="it-IT" sz="2000" dirty="0"/>
              <a:t>PDTA sia ospedaliero che territoriale = PIC</a:t>
            </a:r>
          </a:p>
          <a:p>
            <a:pPr marL="0" indent="0" algn="just">
              <a:buNone/>
            </a:pPr>
            <a:r>
              <a:rPr lang="it-IT" sz="2000" dirty="0">
                <a:solidFill>
                  <a:srgbClr val="FF0000"/>
                </a:solidFill>
              </a:rPr>
              <a:t>PIC </a:t>
            </a:r>
            <a:r>
              <a:rPr lang="it-IT" sz="2000" dirty="0"/>
              <a:t>= Percorso Integrato di Cura</a:t>
            </a:r>
            <a:r>
              <a:rPr lang="it-IT" sz="2000" dirty="0" smtClean="0"/>
              <a:t>, sia </a:t>
            </a:r>
            <a:r>
              <a:rPr lang="it-IT" sz="2000" dirty="0"/>
              <a:t>territoriale sia ospedaliero, orientato </a:t>
            </a:r>
            <a:r>
              <a:rPr lang="it-IT" sz="2000" dirty="0" smtClean="0"/>
              <a:t>alla continuità</a:t>
            </a:r>
            <a:r>
              <a:rPr lang="it-IT" sz="2000" dirty="0"/>
              <a:t>, all'integrazione e alla completezza </a:t>
            </a:r>
            <a:r>
              <a:rPr lang="it-IT" sz="2000" dirty="0" smtClean="0"/>
              <a:t>della presa </a:t>
            </a:r>
            <a:r>
              <a:rPr lang="it-IT" sz="2000" dirty="0"/>
              <a:t>in carico</a:t>
            </a:r>
            <a:r>
              <a:rPr lang="it-IT" sz="2000" dirty="0" smtClean="0"/>
              <a:t>.</a:t>
            </a:r>
          </a:p>
          <a:p>
            <a:pPr marL="0" indent="0" algn="just">
              <a:buNone/>
            </a:pPr>
            <a:r>
              <a:rPr lang="it-IT" sz="2000" b="1" dirty="0" smtClean="0">
                <a:solidFill>
                  <a:srgbClr val="FF0000"/>
                </a:solidFill>
              </a:rPr>
              <a:t>PDTA sono il frutto della sinergia tra specialisti del settore sanitario e dell’area del servizio sociale.</a:t>
            </a:r>
            <a:endParaRPr lang="it-IT" sz="2000" b="1" dirty="0">
              <a:solidFill>
                <a:srgbClr val="FF0000"/>
              </a:solidFill>
            </a:endParaRP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841182" y="1611663"/>
            <a:ext cx="2985118" cy="2985118"/>
          </a:xfrm>
          <a:prstGeom prst="rect">
            <a:avLst/>
          </a:prstGeom>
        </p:spPr>
      </p:pic>
    </p:spTree>
    <p:extLst>
      <p:ext uri="{BB962C8B-B14F-4D97-AF65-F5344CB8AC3E}">
        <p14:creationId xmlns:p14="http://schemas.microsoft.com/office/powerpoint/2010/main" val="34502089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86117" y="364143"/>
            <a:ext cx="11854832" cy="6327970"/>
          </a:xfrm>
        </p:spPr>
        <p:txBody>
          <a:bodyPr>
            <a:normAutofit/>
          </a:bodyPr>
          <a:lstStyle/>
          <a:p>
            <a:pPr marL="0" indent="0" algn="just">
              <a:buNone/>
            </a:pPr>
            <a:endParaRPr lang="it-IT" sz="1600" b="1" dirty="0" smtClean="0"/>
          </a:p>
          <a:p>
            <a:pPr marL="0" indent="0" algn="just">
              <a:buNone/>
            </a:pPr>
            <a:r>
              <a:rPr lang="it-IT" sz="2000" b="1" dirty="0" smtClean="0">
                <a:solidFill>
                  <a:srgbClr val="FF0000"/>
                </a:solidFill>
              </a:rPr>
              <a:t>2) Attività di prevenzione-promozione</a:t>
            </a:r>
          </a:p>
          <a:p>
            <a:pPr marL="0" indent="0" algn="just">
              <a:buNone/>
            </a:pPr>
            <a:r>
              <a:rPr lang="it-IT" sz="2000" dirty="0" smtClean="0"/>
              <a:t>- promozione e sperimentazione di metodologie avanzate e interventi innovativi di servizio sociale</a:t>
            </a:r>
          </a:p>
          <a:p>
            <a:pPr marL="0" indent="0" algn="just">
              <a:buNone/>
            </a:pPr>
            <a:r>
              <a:rPr lang="it-IT" sz="2000" dirty="0" smtClean="0"/>
              <a:t>nei settori di esercizio della professione;</a:t>
            </a:r>
          </a:p>
          <a:p>
            <a:pPr marL="0" indent="0" algn="just">
              <a:buNone/>
            </a:pPr>
            <a:r>
              <a:rPr lang="it-IT" sz="2000" dirty="0" smtClean="0"/>
              <a:t>- </a:t>
            </a:r>
            <a:r>
              <a:rPr lang="it-IT" sz="2000" b="1" dirty="0" smtClean="0"/>
              <a:t>attività negoziale e di concertazione </a:t>
            </a:r>
            <a:r>
              <a:rPr lang="it-IT" sz="2000" dirty="0" smtClean="0"/>
              <a:t>tra i soggetti sociali per la progettazione </a:t>
            </a:r>
            <a:r>
              <a:rPr lang="it-IT" sz="2000" b="1" dirty="0" smtClean="0"/>
              <a:t>di sistemi di benessere locale e di programmi di integrazione </a:t>
            </a:r>
            <a:r>
              <a:rPr lang="it-IT" sz="2000" dirty="0" smtClean="0"/>
              <a:t>tra i vari ambiti operativi, tra mondi vitali delle persone e terzo settore;</a:t>
            </a:r>
          </a:p>
          <a:p>
            <a:pPr marL="0" indent="0" algn="just">
              <a:buNone/>
            </a:pPr>
            <a:r>
              <a:rPr lang="it-IT" sz="2000" dirty="0" smtClean="0"/>
              <a:t>- progettazione e conduzione di programmi e campagne di sensibilizzazione, responsabilizzazione e protezione sociale di gruppi e comunità;</a:t>
            </a:r>
          </a:p>
          <a:p>
            <a:pPr marL="0" indent="0" algn="just">
              <a:buNone/>
            </a:pPr>
            <a:r>
              <a:rPr lang="it-IT" sz="2000" dirty="0" smtClean="0"/>
              <a:t>- partecipazione alla realizzazione di campagne di informazione/comunicazione e di programmi integrati di prevenzione, promozione, educazione alla salute e/o attinenti tematiche specifiche di carattere sociosanitario e sociale, anche mediante la conduzione di gruppi.</a:t>
            </a:r>
          </a:p>
          <a:p>
            <a:pPr marL="0" indent="0" algn="just">
              <a:buNone/>
            </a:pPr>
            <a:endParaRPr lang="it-IT" sz="2000" dirty="0"/>
          </a:p>
        </p:txBody>
      </p:sp>
    </p:spTree>
    <p:extLst>
      <p:ext uri="{BB962C8B-B14F-4D97-AF65-F5344CB8AC3E}">
        <p14:creationId xmlns:p14="http://schemas.microsoft.com/office/powerpoint/2010/main" val="2901588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42761" y="250853"/>
            <a:ext cx="11587795" cy="6607147"/>
          </a:xfrm>
        </p:spPr>
        <p:txBody>
          <a:bodyPr>
            <a:normAutofit/>
          </a:bodyPr>
          <a:lstStyle/>
          <a:p>
            <a:pPr marL="0" indent="0" algn="ctr">
              <a:buNone/>
            </a:pPr>
            <a:r>
              <a:rPr lang="it-IT" sz="2400" b="1" dirty="0" smtClean="0"/>
              <a:t>RESPONSABILITÀ E DEONTOLOGIA DELL’ASSISTENTE SOCIALE </a:t>
            </a:r>
          </a:p>
          <a:p>
            <a:pPr marL="0" indent="0" algn="ctr">
              <a:buNone/>
            </a:pPr>
            <a:r>
              <a:rPr lang="it-IT" sz="2400" b="1" dirty="0" smtClean="0">
                <a:solidFill>
                  <a:srgbClr val="FF0000"/>
                </a:solidFill>
              </a:rPr>
              <a:t>IL TRIPLICE MANDATO</a:t>
            </a:r>
          </a:p>
          <a:p>
            <a:pPr marL="0" indent="0" algn="just">
              <a:buNone/>
            </a:pPr>
            <a:endParaRPr lang="it-IT" sz="1600" dirty="0" smtClean="0"/>
          </a:p>
          <a:p>
            <a:pPr marL="0" indent="0" algn="just">
              <a:buNone/>
            </a:pPr>
            <a:r>
              <a:rPr lang="it-IT" sz="2200" dirty="0" smtClean="0"/>
              <a:t>L’assistente sociale esercita la sua professione al crocevia di tre mandati:</a:t>
            </a:r>
          </a:p>
          <a:p>
            <a:pPr marL="0" indent="0" algn="just">
              <a:buNone/>
            </a:pPr>
            <a:endParaRPr lang="it-IT" sz="1600" dirty="0" smtClean="0"/>
          </a:p>
          <a:p>
            <a:pPr marL="0" indent="0" algn="just">
              <a:buNone/>
            </a:pPr>
            <a:endParaRPr lang="it-IT" sz="1600" dirty="0" smtClean="0"/>
          </a:p>
          <a:p>
            <a:pPr marL="0" indent="0" algn="just">
              <a:buNone/>
            </a:pPr>
            <a:endParaRPr lang="it-IT" sz="1600" dirty="0"/>
          </a:p>
          <a:p>
            <a:pPr marL="0" indent="0" algn="just">
              <a:buNone/>
            </a:pPr>
            <a:r>
              <a:rPr lang="it-IT" sz="1600" dirty="0" smtClean="0"/>
              <a:t>                                                            </a:t>
            </a:r>
          </a:p>
          <a:p>
            <a:pPr marL="0" indent="0" algn="just">
              <a:buNone/>
            </a:pPr>
            <a:endParaRPr lang="it-IT" sz="1600" dirty="0"/>
          </a:p>
          <a:p>
            <a:pPr marL="0" indent="0" algn="just">
              <a:buNone/>
            </a:pPr>
            <a:endParaRPr lang="it-IT" sz="1600" dirty="0" smtClean="0"/>
          </a:p>
          <a:p>
            <a:pPr marL="0" indent="0" algn="just">
              <a:buNone/>
            </a:pPr>
            <a:endParaRPr lang="it-IT" sz="1600" dirty="0"/>
          </a:p>
          <a:p>
            <a:pPr marL="0" indent="0" algn="just">
              <a:buNone/>
            </a:pPr>
            <a:r>
              <a:rPr lang="it-IT" sz="2000" b="1" dirty="0" smtClean="0"/>
              <a:t>Mandato</a:t>
            </a:r>
            <a:r>
              <a:rPr lang="it-IT" sz="2000" dirty="0" smtClean="0"/>
              <a:t> = l’incarico di svolgere un’azione </a:t>
            </a:r>
            <a:r>
              <a:rPr lang="it-IT" sz="2000" b="1" dirty="0" smtClean="0"/>
              <a:t>di pubblico interesse </a:t>
            </a:r>
            <a:r>
              <a:rPr lang="it-IT" sz="2000" dirty="0" smtClean="0"/>
              <a:t>o di eseguire incombenze </a:t>
            </a:r>
            <a:r>
              <a:rPr lang="it-IT" sz="2000" b="1" dirty="0" smtClean="0"/>
              <a:t>private</a:t>
            </a:r>
            <a:r>
              <a:rPr lang="it-IT" sz="2000" dirty="0" smtClean="0"/>
              <a:t> (dizionario italiano, Devoto Oli)</a:t>
            </a:r>
          </a:p>
          <a:p>
            <a:pPr marL="0" indent="0" algn="just">
              <a:buNone/>
            </a:pPr>
            <a:r>
              <a:rPr lang="it-IT" sz="2000" b="1" dirty="0" smtClean="0"/>
              <a:t>Mandato (giuridico</a:t>
            </a:r>
            <a:r>
              <a:rPr lang="it-IT" sz="2000" b="1" dirty="0"/>
              <a:t>) </a:t>
            </a:r>
            <a:r>
              <a:rPr lang="it-IT" sz="2000" dirty="0"/>
              <a:t>=  </a:t>
            </a:r>
            <a:r>
              <a:rPr lang="it-IT" sz="2000" dirty="0" smtClean="0"/>
              <a:t>è </a:t>
            </a:r>
            <a:r>
              <a:rPr lang="it-IT" sz="2000" dirty="0"/>
              <a:t>un istituto giuridico in forza del quale un </a:t>
            </a:r>
            <a:r>
              <a:rPr lang="it-IT" sz="2000" dirty="0" smtClean="0"/>
              <a:t>soggetto, </a:t>
            </a:r>
            <a:r>
              <a:rPr lang="it-IT" sz="2000" dirty="0"/>
              <a:t>detto </a:t>
            </a:r>
            <a:r>
              <a:rPr lang="it-IT" sz="2000" dirty="0" smtClean="0"/>
              <a:t>mandatario, </a:t>
            </a:r>
            <a:r>
              <a:rPr lang="it-IT" sz="2000" dirty="0"/>
              <a:t>assume l'obbligazione di compiere uno o più atti giuridici </a:t>
            </a:r>
            <a:r>
              <a:rPr lang="it-IT" sz="2000" b="1" dirty="0"/>
              <a:t>per conto di un altro </a:t>
            </a:r>
            <a:r>
              <a:rPr lang="it-IT" sz="2000" b="1" dirty="0" smtClean="0"/>
              <a:t>soggetto, </a:t>
            </a:r>
            <a:r>
              <a:rPr lang="it-IT" sz="2000" dirty="0"/>
              <a:t>detto </a:t>
            </a:r>
            <a:r>
              <a:rPr lang="it-IT" sz="2000" dirty="0" smtClean="0"/>
              <a:t>mandante.</a:t>
            </a:r>
          </a:p>
          <a:p>
            <a:pPr marL="0" indent="0" algn="just">
              <a:buNone/>
            </a:pPr>
            <a:r>
              <a:rPr lang="it-IT" sz="2000" b="1" dirty="0" smtClean="0">
                <a:solidFill>
                  <a:srgbClr val="FF0066"/>
                </a:solidFill>
              </a:rPr>
              <a:t>Significato = agire per un interesse altrui o comune (pubblico).</a:t>
            </a:r>
          </a:p>
          <a:p>
            <a:pPr marL="0" indent="0" algn="just">
              <a:buNone/>
            </a:pPr>
            <a:r>
              <a:rPr lang="it-IT" sz="2000" dirty="0" smtClean="0"/>
              <a:t>L. </a:t>
            </a:r>
            <a:r>
              <a:rPr lang="it-IT" sz="2000" dirty="0" err="1" smtClean="0"/>
              <a:t>Gui</a:t>
            </a:r>
            <a:r>
              <a:rPr lang="it-IT" sz="2000" dirty="0" smtClean="0"/>
              <a:t> «</a:t>
            </a:r>
            <a:r>
              <a:rPr lang="it-IT" sz="2000" i="1" dirty="0" smtClean="0"/>
              <a:t>Il concetto di mandato contiene quell’insieme di funzioni attribuite, di assegnazione di ruolo, di attese di compito, di competenze assegnate, che dovrebbero </a:t>
            </a:r>
            <a:r>
              <a:rPr lang="it-IT" sz="2000" b="1" i="1" u="sng" dirty="0" smtClean="0"/>
              <a:t>orientare e motivare </a:t>
            </a:r>
            <a:r>
              <a:rPr lang="it-IT" sz="2000" i="1" dirty="0" smtClean="0"/>
              <a:t>gli interventi dell’assistente sociale</a:t>
            </a:r>
            <a:r>
              <a:rPr lang="it-IT" sz="2000" dirty="0" smtClean="0"/>
              <a:t>».</a:t>
            </a:r>
          </a:p>
          <a:p>
            <a:pPr marL="0" indent="0" algn="just">
              <a:buNone/>
            </a:pPr>
            <a:endParaRPr lang="it-IT" sz="2000" dirty="0"/>
          </a:p>
          <a:p>
            <a:pPr marL="0" indent="0" algn="just">
              <a:buNone/>
            </a:pPr>
            <a:endParaRPr lang="it-IT" sz="2000" dirty="0" smtClean="0"/>
          </a:p>
        </p:txBody>
      </p:sp>
      <p:sp>
        <p:nvSpPr>
          <p:cNvPr id="2" name="Ovale 1"/>
          <p:cNvSpPr/>
          <p:nvPr/>
        </p:nvSpPr>
        <p:spPr>
          <a:xfrm>
            <a:off x="1205712" y="2119593"/>
            <a:ext cx="1691236" cy="146376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t>Mandato sociale</a:t>
            </a:r>
            <a:endParaRPr lang="it-IT" sz="2000" b="1"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24776" y="2119593"/>
            <a:ext cx="1776535" cy="15812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36221" y="2083178"/>
            <a:ext cx="1858361" cy="16540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CasellaDiTesto 4"/>
          <p:cNvSpPr txBox="1"/>
          <p:nvPr/>
        </p:nvSpPr>
        <p:spPr>
          <a:xfrm>
            <a:off x="4513626" y="2497534"/>
            <a:ext cx="1598836" cy="707886"/>
          </a:xfrm>
          <a:prstGeom prst="rect">
            <a:avLst/>
          </a:prstGeom>
          <a:noFill/>
        </p:spPr>
        <p:txBody>
          <a:bodyPr wrap="none" rtlCol="0">
            <a:spAutoFit/>
          </a:bodyPr>
          <a:lstStyle/>
          <a:p>
            <a:pPr algn="ctr"/>
            <a:r>
              <a:rPr lang="it-IT" sz="2000" b="1" dirty="0" smtClean="0">
                <a:solidFill>
                  <a:schemeClr val="bg1"/>
                </a:solidFill>
              </a:rPr>
              <a:t>   Mandato</a:t>
            </a:r>
          </a:p>
          <a:p>
            <a:pPr algn="ctr"/>
            <a:r>
              <a:rPr lang="it-IT" sz="2000" b="1" dirty="0" smtClean="0">
                <a:solidFill>
                  <a:schemeClr val="bg1"/>
                </a:solidFill>
              </a:rPr>
              <a:t>  istituzionale</a:t>
            </a:r>
            <a:endParaRPr lang="it-IT" sz="2000" b="1" dirty="0">
              <a:solidFill>
                <a:schemeClr val="bg1"/>
              </a:solidFill>
            </a:endParaRPr>
          </a:p>
        </p:txBody>
      </p:sp>
      <p:sp>
        <p:nvSpPr>
          <p:cNvPr id="7" name="CasellaDiTesto 6"/>
          <p:cNvSpPr txBox="1"/>
          <p:nvPr/>
        </p:nvSpPr>
        <p:spPr>
          <a:xfrm>
            <a:off x="8056333" y="2497534"/>
            <a:ext cx="1618135" cy="707886"/>
          </a:xfrm>
          <a:prstGeom prst="rect">
            <a:avLst/>
          </a:prstGeom>
          <a:noFill/>
        </p:spPr>
        <p:txBody>
          <a:bodyPr wrap="none" rtlCol="0">
            <a:spAutoFit/>
          </a:bodyPr>
          <a:lstStyle/>
          <a:p>
            <a:pPr algn="ctr"/>
            <a:r>
              <a:rPr lang="it-IT" sz="2000" b="1" dirty="0" smtClean="0">
                <a:solidFill>
                  <a:schemeClr val="bg1"/>
                </a:solidFill>
              </a:rPr>
              <a:t>Mandato </a:t>
            </a:r>
          </a:p>
          <a:p>
            <a:r>
              <a:rPr lang="it-IT" sz="2000" b="1" dirty="0" smtClean="0">
                <a:solidFill>
                  <a:schemeClr val="bg1"/>
                </a:solidFill>
              </a:rPr>
              <a:t>professionale</a:t>
            </a:r>
            <a:endParaRPr lang="it-IT" sz="2000" b="1" dirty="0">
              <a:solidFill>
                <a:schemeClr val="bg1"/>
              </a:solidFill>
            </a:endParaRPr>
          </a:p>
        </p:txBody>
      </p:sp>
      <p:sp>
        <p:nvSpPr>
          <p:cNvPr id="8" name="Freccia circolare in su 7"/>
          <p:cNvSpPr/>
          <p:nvPr/>
        </p:nvSpPr>
        <p:spPr>
          <a:xfrm>
            <a:off x="3042606" y="2851477"/>
            <a:ext cx="1254266" cy="498626"/>
          </a:xfrm>
          <a:prstGeom prst="curved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pic>
        <p:nvPicPr>
          <p:cNvPr id="102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33632" y="2851477"/>
            <a:ext cx="1410586" cy="5825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6873052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37565" y="169933"/>
            <a:ext cx="11911476" cy="6465536"/>
          </a:xfrm>
        </p:spPr>
        <p:txBody>
          <a:bodyPr>
            <a:normAutofit fontScale="92500" lnSpcReduction="20000"/>
          </a:bodyPr>
          <a:lstStyle/>
          <a:p>
            <a:pPr marL="0" indent="0" algn="ctr">
              <a:buNone/>
            </a:pPr>
            <a:endParaRPr lang="it-IT" sz="1200" dirty="0"/>
          </a:p>
          <a:p>
            <a:pPr marL="0" indent="0" algn="ctr">
              <a:buNone/>
            </a:pPr>
            <a:r>
              <a:rPr lang="it-IT" sz="2600" b="1" dirty="0" smtClean="0">
                <a:solidFill>
                  <a:srgbClr val="FF0066"/>
                </a:solidFill>
              </a:rPr>
              <a:t>MANDATO SOCIALE</a:t>
            </a:r>
          </a:p>
          <a:p>
            <a:pPr marL="0" indent="0" algn="just">
              <a:buNone/>
            </a:pPr>
            <a:endParaRPr lang="it-IT" sz="1200" dirty="0" smtClean="0"/>
          </a:p>
          <a:p>
            <a:pPr marL="0" indent="0" algn="just">
              <a:buNone/>
            </a:pPr>
            <a:r>
              <a:rPr lang="it-IT" sz="1800" b="1" dirty="0" smtClean="0"/>
              <a:t>Mandato sociale </a:t>
            </a:r>
            <a:r>
              <a:rPr lang="it-IT" sz="1800" dirty="0" smtClean="0"/>
              <a:t>= rappresenta l’insieme delle </a:t>
            </a:r>
            <a:r>
              <a:rPr lang="it-IT" sz="1800" b="1" dirty="0" smtClean="0">
                <a:solidFill>
                  <a:srgbClr val="FF0066"/>
                </a:solidFill>
              </a:rPr>
              <a:t>indicazioni e delle istanze sociali</a:t>
            </a:r>
            <a:r>
              <a:rPr lang="it-IT" sz="1800" dirty="0" smtClean="0"/>
              <a:t>, ovvero ciò che di cui la </a:t>
            </a:r>
            <a:r>
              <a:rPr lang="it-IT" sz="1800" b="1" dirty="0">
                <a:solidFill>
                  <a:srgbClr val="FF0066"/>
                </a:solidFill>
              </a:rPr>
              <a:t>comunità </a:t>
            </a:r>
            <a:r>
              <a:rPr lang="it-IT" sz="1800" b="1" dirty="0" smtClean="0">
                <a:solidFill>
                  <a:srgbClr val="FF0066"/>
                </a:solidFill>
              </a:rPr>
              <a:t> necessita e che richiede </a:t>
            </a:r>
            <a:r>
              <a:rPr lang="it-IT" sz="1800" dirty="0" smtClean="0"/>
              <a:t>alle istituzioni preposte ed alla comunità scientifico-professionale.  Il mandato e le istanze sociali sono recepite in forma esplicita o implicita dal sistema normativo (leggi).</a:t>
            </a:r>
          </a:p>
          <a:p>
            <a:pPr marL="0" indent="0" algn="just">
              <a:buNone/>
            </a:pPr>
            <a:endParaRPr lang="it-IT" sz="1200" dirty="0"/>
          </a:p>
          <a:p>
            <a:pPr marL="0" indent="0" algn="just">
              <a:buNone/>
            </a:pPr>
            <a:r>
              <a:rPr lang="it-IT" sz="1800" dirty="0" smtClean="0"/>
              <a:t>Il mandato sociale della professione di A.S. si può rinvenire dagli artt. 3 e 38 della Costituzione:</a:t>
            </a:r>
          </a:p>
          <a:p>
            <a:pPr algn="just"/>
            <a:r>
              <a:rPr lang="it-IT" sz="1800" dirty="0" smtClean="0"/>
              <a:t>Art. </a:t>
            </a:r>
            <a:r>
              <a:rPr lang="it-IT" sz="1800" dirty="0"/>
              <a:t>3: </a:t>
            </a:r>
            <a:r>
              <a:rPr lang="it-IT" sz="1800" dirty="0" smtClean="0"/>
              <a:t>«</a:t>
            </a:r>
            <a:r>
              <a:rPr lang="it-IT" sz="1800" i="1" dirty="0" smtClean="0"/>
              <a:t>Tutti </a:t>
            </a:r>
            <a:r>
              <a:rPr lang="it-IT" sz="1800" i="1" dirty="0"/>
              <a:t>i cittadini hanno pari dignità sociale e sono eguali davanti alla legge, senza distinzione di sesso, di razza, di lingua, di religione, di opinioni politiche, di condizioni personali e sociali</a:t>
            </a:r>
            <a:r>
              <a:rPr lang="it-IT" sz="1800" i="1" dirty="0" smtClean="0"/>
              <a:t>. E</a:t>
            </a:r>
            <a:r>
              <a:rPr lang="it-IT" sz="1800" i="1" dirty="0"/>
              <a:t>` compito della Repubblica</a:t>
            </a:r>
            <a:r>
              <a:rPr lang="it-IT" sz="1800" b="1" i="1" dirty="0"/>
              <a:t> rimuovere gli ostacoli di ordine economico e sociale</a:t>
            </a:r>
            <a:r>
              <a:rPr lang="it-IT" sz="1800" i="1" dirty="0"/>
              <a:t>, che, limitando di fatto la libertà e l'eguaglianza dei cittadini, </a:t>
            </a:r>
            <a:r>
              <a:rPr lang="it-IT" sz="1800" b="1" i="1" dirty="0"/>
              <a:t>impediscono il pieno sviluppo della </a:t>
            </a:r>
            <a:r>
              <a:rPr lang="it-IT" sz="1800" b="1" i="1" dirty="0" smtClean="0"/>
              <a:t>persona </a:t>
            </a:r>
            <a:r>
              <a:rPr lang="it-IT" sz="1800" b="1" i="1" dirty="0"/>
              <a:t>umana</a:t>
            </a:r>
            <a:r>
              <a:rPr lang="it-IT" sz="1800" i="1" dirty="0"/>
              <a:t> e l'effettiva </a:t>
            </a:r>
            <a:r>
              <a:rPr lang="it-IT" sz="1800" b="1" i="1" dirty="0"/>
              <a:t>partecipazione</a:t>
            </a:r>
            <a:r>
              <a:rPr lang="it-IT" sz="1800" i="1" dirty="0"/>
              <a:t> di tutti i lavoratori all'organizzazione politica, economica e sociale del </a:t>
            </a:r>
            <a:r>
              <a:rPr lang="it-IT" sz="1800" i="1" dirty="0" smtClean="0"/>
              <a:t>Paese». </a:t>
            </a:r>
            <a:r>
              <a:rPr lang="it-IT" sz="1800" dirty="0" smtClean="0"/>
              <a:t>(eguaglianza sostanziale)</a:t>
            </a:r>
          </a:p>
          <a:p>
            <a:pPr algn="just"/>
            <a:r>
              <a:rPr lang="it-IT" sz="1800" dirty="0" smtClean="0"/>
              <a:t>Art. 38</a:t>
            </a:r>
            <a:r>
              <a:rPr lang="it-IT" sz="1800" i="1" dirty="0"/>
              <a:t>: </a:t>
            </a:r>
            <a:r>
              <a:rPr lang="it-IT" sz="1800" i="1" dirty="0" smtClean="0"/>
              <a:t>«Ogni </a:t>
            </a:r>
            <a:r>
              <a:rPr lang="it-IT" sz="1800" i="1" dirty="0"/>
              <a:t>cittadino inabile al lavoro e sprovvisto </a:t>
            </a:r>
            <a:r>
              <a:rPr lang="it-IT" sz="1800" b="1" i="1" dirty="0"/>
              <a:t>dei mezzi necessari per vivere </a:t>
            </a:r>
            <a:r>
              <a:rPr lang="it-IT" sz="1800" i="1" dirty="0"/>
              <a:t>ha diritto al mantenimento e </a:t>
            </a:r>
            <a:r>
              <a:rPr lang="it-IT" sz="1800" b="1" i="1" dirty="0"/>
              <a:t>all'assistenza </a:t>
            </a:r>
            <a:r>
              <a:rPr lang="it-IT" sz="1800" b="1" i="1" dirty="0" smtClean="0"/>
              <a:t>sociale» </a:t>
            </a:r>
            <a:r>
              <a:rPr lang="it-IT" sz="1800" dirty="0" smtClean="0"/>
              <a:t>(dignità della persona e qualità della vita, benessere)</a:t>
            </a:r>
          </a:p>
          <a:p>
            <a:pPr algn="just"/>
            <a:r>
              <a:rPr lang="it-IT" sz="1800" dirty="0" smtClean="0"/>
              <a:t>Art. 22 Dichiarazione Universale </a:t>
            </a:r>
            <a:r>
              <a:rPr lang="it-IT" sz="1800" dirty="0"/>
              <a:t>diritti uomo (ONU ‘48</a:t>
            </a:r>
            <a:r>
              <a:rPr lang="it-IT" sz="1800" i="1" dirty="0" smtClean="0"/>
              <a:t>) «Ogni </a:t>
            </a:r>
            <a:r>
              <a:rPr lang="it-IT" sz="1800" i="1" dirty="0"/>
              <a:t>individuo in quanto membro della società, ha diritto alla </a:t>
            </a:r>
            <a:r>
              <a:rPr lang="it-IT" sz="1800" b="1" i="1" dirty="0"/>
              <a:t>sicurezza sociale</a:t>
            </a:r>
            <a:r>
              <a:rPr lang="it-IT" sz="1800" i="1" dirty="0"/>
              <a:t> nonché alla realizzazione, attraverso lo sforzo nazionale e la cooperazione internazionale ed in rapporto con l’organizzazione e le risorse di ogni Stato, dei diritti economici, sociali e culturali indispensabili alla sua </a:t>
            </a:r>
            <a:r>
              <a:rPr lang="it-IT" sz="1800" b="1" i="1" dirty="0"/>
              <a:t>dignità ed al libero sviluppo della sua </a:t>
            </a:r>
            <a:r>
              <a:rPr lang="it-IT" sz="1800" b="1" i="1" dirty="0" smtClean="0"/>
              <a:t>personalità</a:t>
            </a:r>
            <a:r>
              <a:rPr lang="it-IT" sz="1800" i="1" dirty="0" smtClean="0"/>
              <a:t>».</a:t>
            </a:r>
          </a:p>
          <a:p>
            <a:pPr algn="just"/>
            <a:r>
              <a:rPr lang="it-IT" sz="1800" dirty="0" smtClean="0"/>
              <a:t>Raccomandazione </a:t>
            </a:r>
            <a:r>
              <a:rPr lang="it-IT" sz="1800" dirty="0" err="1" smtClean="0"/>
              <a:t>Rec</a:t>
            </a:r>
            <a:r>
              <a:rPr lang="it-IT" sz="1800" dirty="0" smtClean="0"/>
              <a:t> (17-01-2001)  del CONSIGLIO D’EUROPA- </a:t>
            </a:r>
            <a:r>
              <a:rPr lang="it-IT" sz="1800" dirty="0"/>
              <a:t>COMITATO DEI </a:t>
            </a:r>
            <a:r>
              <a:rPr lang="it-IT" sz="1800" dirty="0" smtClean="0"/>
              <a:t>MINISTRI (esteri) agli Stati Membri, sul Servizio Sociale:</a:t>
            </a:r>
            <a:endParaRPr lang="it-IT" sz="1800" dirty="0"/>
          </a:p>
          <a:p>
            <a:pPr algn="just"/>
            <a:r>
              <a:rPr lang="it-IT" sz="1800" dirty="0" smtClean="0"/>
              <a:t>«</a:t>
            </a:r>
            <a:r>
              <a:rPr lang="it-IT" sz="1800" i="1" dirty="0" smtClean="0"/>
              <a:t>Riconoscendo </a:t>
            </a:r>
            <a:r>
              <a:rPr lang="it-IT" sz="1800" i="1" dirty="0"/>
              <a:t>che il Servizio Sociale promuove l’assistenza sociale alle persone, ai gruppi, alle </a:t>
            </a:r>
            <a:r>
              <a:rPr lang="it-IT" sz="1800" i="1" dirty="0" smtClean="0"/>
              <a:t>comunità, </a:t>
            </a:r>
            <a:r>
              <a:rPr lang="it-IT" sz="1800" b="1" i="1" dirty="0" smtClean="0"/>
              <a:t>favorisce </a:t>
            </a:r>
            <a:r>
              <a:rPr lang="it-IT" sz="1800" b="1" i="1" dirty="0"/>
              <a:t>la coesione sociale in periodi di cambiamento </a:t>
            </a:r>
            <a:r>
              <a:rPr lang="it-IT" sz="1800" i="1" dirty="0"/>
              <a:t>e </a:t>
            </a:r>
            <a:r>
              <a:rPr lang="it-IT" sz="1800" b="1" i="1" dirty="0"/>
              <a:t>supporta e protegge i membri più </a:t>
            </a:r>
            <a:r>
              <a:rPr lang="it-IT" sz="1800" b="1" i="1" dirty="0" smtClean="0"/>
              <a:t>vulnerabili </a:t>
            </a:r>
            <a:r>
              <a:rPr lang="it-IT" sz="1800" i="1" dirty="0" smtClean="0"/>
              <a:t>della </a:t>
            </a:r>
            <a:r>
              <a:rPr lang="it-IT" sz="1800" i="1" dirty="0"/>
              <a:t>comunità, in collaborazione con gli stessi utenti, le comunità ed altri professionisti. Per </a:t>
            </a:r>
            <a:r>
              <a:rPr lang="it-IT" sz="1800" i="1" dirty="0" smtClean="0"/>
              <a:t>taluni soggetti</a:t>
            </a:r>
            <a:r>
              <a:rPr lang="it-IT" sz="1800" i="1" dirty="0"/>
              <a:t>, sventure personali o repentini cambiamenti intaccano la loro capacità di agire per sé stessi. </a:t>
            </a:r>
            <a:r>
              <a:rPr lang="it-IT" sz="1800" i="1" dirty="0" smtClean="0"/>
              <a:t>Altri necessitano </a:t>
            </a:r>
            <a:r>
              <a:rPr lang="it-IT" sz="1800" i="1" dirty="0"/>
              <a:t>di </a:t>
            </a:r>
            <a:r>
              <a:rPr lang="it-IT" sz="1800" b="1" i="1" dirty="0">
                <a:solidFill>
                  <a:srgbClr val="FF0066"/>
                </a:solidFill>
              </a:rPr>
              <a:t>aiuto e assistenza</a:t>
            </a:r>
            <a:r>
              <a:rPr lang="it-IT" sz="1800" i="1" dirty="0"/>
              <a:t>. Altri ancora di </a:t>
            </a:r>
            <a:r>
              <a:rPr lang="it-IT" sz="1800" b="1" i="1" dirty="0">
                <a:solidFill>
                  <a:srgbClr val="FF0066"/>
                </a:solidFill>
              </a:rPr>
              <a:t>cura, sostegno e protezione</a:t>
            </a:r>
            <a:r>
              <a:rPr lang="it-IT" sz="1800" i="1" dirty="0"/>
              <a:t>. Gli Assistenti </a:t>
            </a:r>
            <a:r>
              <a:rPr lang="it-IT" sz="1800" i="1" dirty="0" smtClean="0"/>
              <a:t>Sociali forniscono </a:t>
            </a:r>
            <a:r>
              <a:rPr lang="it-IT" sz="1800" i="1" dirty="0"/>
              <a:t>risposte per questi bisogni: essi forniscono un contributo essenziale alla promozione </a:t>
            </a:r>
            <a:r>
              <a:rPr lang="it-IT" sz="1800" i="1" dirty="0" smtClean="0"/>
              <a:t>della coesione </a:t>
            </a:r>
            <a:r>
              <a:rPr lang="it-IT" sz="1800" i="1" dirty="0"/>
              <a:t>sociale, sia attraverso lavoro di </a:t>
            </a:r>
            <a:r>
              <a:rPr lang="it-IT" sz="1800" b="1" i="1" dirty="0">
                <a:solidFill>
                  <a:srgbClr val="FF0066"/>
                </a:solidFill>
              </a:rPr>
              <a:t>prevenzione</a:t>
            </a:r>
            <a:r>
              <a:rPr lang="it-IT" sz="1800" i="1" dirty="0"/>
              <a:t> sia attraverso le loro risposte ai problemi sociali. </a:t>
            </a:r>
            <a:r>
              <a:rPr lang="it-IT" sz="1800" i="1" dirty="0" smtClean="0"/>
              <a:t>È per </a:t>
            </a:r>
            <a:r>
              <a:rPr lang="it-IT" sz="1800" i="1" dirty="0"/>
              <a:t>questo che il Servizio Sociale costituisce un terreno d’investimento per il </a:t>
            </a:r>
            <a:r>
              <a:rPr lang="it-IT" sz="1800" b="1" i="1" dirty="0">
                <a:solidFill>
                  <a:srgbClr val="FF0066"/>
                </a:solidFill>
              </a:rPr>
              <a:t>futuro del Welfare</a:t>
            </a:r>
            <a:r>
              <a:rPr lang="it-IT" sz="1800" i="1" dirty="0"/>
              <a:t> </a:t>
            </a:r>
            <a:r>
              <a:rPr lang="it-IT" sz="1800" i="1" dirty="0" smtClean="0"/>
              <a:t>in Europa</a:t>
            </a:r>
            <a:r>
              <a:rPr lang="it-IT" sz="1800" dirty="0" smtClean="0"/>
              <a:t>».</a:t>
            </a:r>
            <a:endParaRPr lang="it-IT" sz="1800" dirty="0"/>
          </a:p>
          <a:p>
            <a:pPr marL="0" indent="0" algn="just">
              <a:buNone/>
            </a:pPr>
            <a:endParaRPr lang="it-IT" sz="1200" dirty="0" smtClean="0"/>
          </a:p>
          <a:p>
            <a:pPr marL="0" indent="0" algn="just">
              <a:buNone/>
            </a:pPr>
            <a:endParaRPr lang="it-IT" sz="1200" dirty="0"/>
          </a:p>
          <a:p>
            <a:pPr marL="0" indent="0" algn="just">
              <a:buNone/>
            </a:pPr>
            <a:endParaRPr lang="it-IT" sz="1200" dirty="0" smtClean="0"/>
          </a:p>
          <a:p>
            <a:pPr marL="0" indent="0" algn="just">
              <a:buNone/>
            </a:pPr>
            <a:endParaRPr lang="it-IT" sz="1200" dirty="0"/>
          </a:p>
          <a:p>
            <a:pPr marL="0" indent="0" algn="just">
              <a:buNone/>
            </a:pPr>
            <a:endParaRPr lang="it-IT" sz="1200" dirty="0" smtClean="0"/>
          </a:p>
          <a:p>
            <a:pPr marL="0" indent="0" algn="just">
              <a:buNone/>
            </a:pPr>
            <a:endParaRPr lang="it-IT" sz="1200" dirty="0"/>
          </a:p>
          <a:p>
            <a:pPr marL="0" indent="0" algn="just">
              <a:buNone/>
            </a:pPr>
            <a:endParaRPr lang="it-IT" sz="1200" dirty="0" smtClean="0"/>
          </a:p>
          <a:p>
            <a:pPr marL="0" indent="0" algn="ctr">
              <a:buNone/>
            </a:pPr>
            <a:endParaRPr lang="it-IT" sz="1200" dirty="0"/>
          </a:p>
          <a:p>
            <a:pPr marL="0" indent="0" algn="ctr">
              <a:buNone/>
            </a:pPr>
            <a:endParaRPr lang="it-IT" sz="1200" dirty="0" smtClean="0"/>
          </a:p>
          <a:p>
            <a:pPr marL="0" indent="0" algn="ctr">
              <a:buNone/>
            </a:pPr>
            <a:endParaRPr lang="it-IT" sz="1200" dirty="0"/>
          </a:p>
          <a:p>
            <a:pPr marL="0" indent="0" algn="ctr">
              <a:buNone/>
            </a:pPr>
            <a:endParaRPr lang="it-IT" sz="1200" dirty="0" smtClean="0"/>
          </a:p>
          <a:p>
            <a:pPr marL="0" indent="0" algn="ctr">
              <a:buNone/>
            </a:pPr>
            <a:endParaRPr lang="it-IT" sz="1200" dirty="0"/>
          </a:p>
          <a:p>
            <a:pPr marL="0" indent="0" algn="ctr">
              <a:buNone/>
            </a:pPr>
            <a:endParaRPr lang="it-IT" sz="1200" dirty="0" smtClean="0"/>
          </a:p>
          <a:p>
            <a:pPr marL="0" indent="0" algn="ctr">
              <a:buNone/>
            </a:pPr>
            <a:endParaRPr lang="it-IT" sz="1200" dirty="0"/>
          </a:p>
          <a:p>
            <a:pPr marL="0" indent="0" algn="ctr">
              <a:buNone/>
            </a:pPr>
            <a:endParaRPr lang="it-IT" sz="1200" dirty="0"/>
          </a:p>
        </p:txBody>
      </p:sp>
    </p:spTree>
    <p:extLst>
      <p:ext uri="{BB962C8B-B14F-4D97-AF65-F5344CB8AC3E}">
        <p14:creationId xmlns:p14="http://schemas.microsoft.com/office/powerpoint/2010/main" val="1615288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21381" y="178024"/>
            <a:ext cx="11814371" cy="6679975"/>
          </a:xfrm>
        </p:spPr>
        <p:txBody>
          <a:bodyPr>
            <a:normAutofit/>
          </a:bodyPr>
          <a:lstStyle/>
          <a:p>
            <a:pPr marL="0" indent="0" algn="ctr">
              <a:buNone/>
            </a:pPr>
            <a:endParaRPr lang="it-IT" sz="2000" b="1" dirty="0" smtClean="0">
              <a:solidFill>
                <a:srgbClr val="FF0066"/>
              </a:solidFill>
            </a:endParaRPr>
          </a:p>
          <a:p>
            <a:pPr marL="0" indent="0" algn="ctr">
              <a:buNone/>
            </a:pPr>
            <a:r>
              <a:rPr lang="it-IT" sz="2400" b="1" dirty="0" smtClean="0">
                <a:solidFill>
                  <a:srgbClr val="FF0066"/>
                </a:solidFill>
              </a:rPr>
              <a:t>MANDATO ISTITUZIONALE</a:t>
            </a:r>
          </a:p>
          <a:p>
            <a:pPr marL="0" indent="0" algn="just">
              <a:buNone/>
            </a:pPr>
            <a:r>
              <a:rPr lang="it-IT" sz="2000" dirty="0" smtClean="0"/>
              <a:t> </a:t>
            </a:r>
          </a:p>
          <a:p>
            <a:pPr marL="0" indent="0" algn="just">
              <a:buNone/>
            </a:pPr>
            <a:r>
              <a:rPr lang="it-IT" sz="2000" dirty="0"/>
              <a:t>É</a:t>
            </a:r>
            <a:r>
              <a:rPr lang="it-IT" sz="2000" dirty="0" smtClean="0"/>
              <a:t> </a:t>
            </a:r>
            <a:r>
              <a:rPr lang="it-IT" sz="2000" dirty="0"/>
              <a:t>l'insieme di </a:t>
            </a:r>
            <a:r>
              <a:rPr lang="it-IT" sz="2000" b="1" dirty="0"/>
              <a:t>competenze, contenuti e </a:t>
            </a:r>
            <a:r>
              <a:rPr lang="it-IT" sz="2000" b="1" dirty="0" smtClean="0"/>
              <a:t>modalità</a:t>
            </a:r>
            <a:r>
              <a:rPr lang="it-IT" sz="2000" dirty="0" smtClean="0"/>
              <a:t>, </a:t>
            </a:r>
            <a:r>
              <a:rPr lang="it-IT" sz="2000" dirty="0"/>
              <a:t>che il professionista deve tener presente quando eroga un servizio in base alla </a:t>
            </a:r>
            <a:r>
              <a:rPr lang="it-IT" sz="2000" b="1" dirty="0"/>
              <a:t>normativa </a:t>
            </a:r>
            <a:r>
              <a:rPr lang="it-IT" sz="2000" b="1" dirty="0" smtClean="0"/>
              <a:t>specifica del settore di intervento</a:t>
            </a:r>
            <a:r>
              <a:rPr lang="it-IT" sz="2000" dirty="0" smtClean="0"/>
              <a:t>. Il mandato istituzionale vincola l’assistente sociale a rispondere del suo operato nei confronti </a:t>
            </a:r>
            <a:r>
              <a:rPr lang="it-IT" sz="2000" b="1" dirty="0" smtClean="0">
                <a:solidFill>
                  <a:srgbClr val="FF0066"/>
                </a:solidFill>
              </a:rPr>
              <a:t>dell’organizzazione cui appartiene </a:t>
            </a:r>
            <a:r>
              <a:rPr lang="it-IT" sz="2000" dirty="0" smtClean="0"/>
              <a:t>(</a:t>
            </a:r>
            <a:r>
              <a:rPr lang="it-IT" sz="2000" b="1" dirty="0" smtClean="0"/>
              <a:t>SSN</a:t>
            </a:r>
            <a:r>
              <a:rPr lang="it-IT" sz="2000" dirty="0" smtClean="0"/>
              <a:t>, in caso di servizio socio-sanitario; </a:t>
            </a:r>
            <a:r>
              <a:rPr lang="it-IT" sz="2000" b="1" dirty="0" smtClean="0"/>
              <a:t>Min</a:t>
            </a:r>
            <a:r>
              <a:rPr lang="it-IT" sz="2000" dirty="0" smtClean="0"/>
              <a:t>. </a:t>
            </a:r>
            <a:r>
              <a:rPr lang="it-IT" sz="2000" b="1" dirty="0" smtClean="0"/>
              <a:t>Giustizia</a:t>
            </a:r>
            <a:r>
              <a:rPr lang="it-IT" sz="2000" dirty="0" smtClean="0"/>
              <a:t>, in caso di servizi minorili, oppure in caso di servizi per U.E.P.E. – ufficio per l’esecuzione penale esterna). </a:t>
            </a:r>
          </a:p>
          <a:p>
            <a:pPr marL="0" indent="0" algn="just">
              <a:buNone/>
            </a:pPr>
            <a:r>
              <a:rPr lang="it-IT" sz="2000" dirty="0" smtClean="0"/>
              <a:t>Il mandato istituzionale, dunque, varia in relazione al settore d’intervento, in cui il professionista opera. </a:t>
            </a:r>
            <a:endParaRPr lang="it-IT" sz="2000" dirty="0"/>
          </a:p>
          <a:p>
            <a:pPr marL="0" indent="0" algn="just">
              <a:buNone/>
            </a:pPr>
            <a:r>
              <a:rPr lang="it-IT" sz="2000" dirty="0"/>
              <a:t>MANDATO PROFESSIONALE indica l'insieme dei principi, dei valori, della metodologia, della deontologia, dei modelli e dei livelli di competenza definiti dalla comunità professionale di riferimento</a:t>
            </a:r>
            <a:r>
              <a:rPr lang="it-IT" sz="2000" dirty="0" smtClean="0"/>
              <a:t>.</a:t>
            </a:r>
          </a:p>
          <a:p>
            <a:pPr marL="0" indent="0" algn="just">
              <a:buNone/>
            </a:pPr>
            <a:endParaRPr lang="it-IT" sz="2000" dirty="0"/>
          </a:p>
          <a:p>
            <a:pPr marL="0" indent="0" algn="just">
              <a:buNone/>
            </a:pPr>
            <a:endParaRPr lang="it-IT" sz="2000" dirty="0"/>
          </a:p>
          <a:p>
            <a:pPr marL="0" indent="0" algn="just">
              <a:buNone/>
            </a:pPr>
            <a:endParaRPr lang="it-IT" sz="2000"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67993" y="4078790"/>
            <a:ext cx="4151214" cy="2698290"/>
          </a:xfrm>
          <a:prstGeom prst="rect">
            <a:avLst/>
          </a:prstGeom>
        </p:spPr>
      </p:pic>
    </p:spTree>
    <p:extLst>
      <p:ext uri="{BB962C8B-B14F-4D97-AF65-F5344CB8AC3E}">
        <p14:creationId xmlns:p14="http://schemas.microsoft.com/office/powerpoint/2010/main" val="24437900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86117" y="1"/>
            <a:ext cx="11790095" cy="6667836"/>
          </a:xfrm>
        </p:spPr>
        <p:txBody>
          <a:bodyPr>
            <a:normAutofit/>
          </a:bodyPr>
          <a:lstStyle/>
          <a:p>
            <a:pPr marL="0" indent="0" algn="ctr">
              <a:buNone/>
            </a:pPr>
            <a:endParaRPr lang="it-IT" sz="2000" dirty="0"/>
          </a:p>
          <a:p>
            <a:pPr marL="0" indent="0" algn="ctr">
              <a:buNone/>
            </a:pPr>
            <a:r>
              <a:rPr lang="it-IT" sz="2800" b="1" dirty="0" smtClean="0">
                <a:solidFill>
                  <a:srgbClr val="FF0066"/>
                </a:solidFill>
              </a:rPr>
              <a:t>MANDATO PROFESSIONALE</a:t>
            </a:r>
          </a:p>
          <a:p>
            <a:pPr marL="0" indent="0" algn="just">
              <a:buNone/>
            </a:pPr>
            <a:endParaRPr lang="it-IT" sz="2000" dirty="0" smtClean="0"/>
          </a:p>
          <a:p>
            <a:pPr marL="0" indent="0" algn="just">
              <a:buNone/>
            </a:pPr>
            <a:endParaRPr lang="it-IT" sz="2000" dirty="0" smtClean="0"/>
          </a:p>
          <a:p>
            <a:pPr marL="0" indent="0" algn="just">
              <a:buNone/>
            </a:pPr>
            <a:endParaRPr lang="it-IT" sz="2000" dirty="0"/>
          </a:p>
          <a:p>
            <a:pPr marL="0" indent="0" algn="just">
              <a:buNone/>
            </a:pPr>
            <a:r>
              <a:rPr lang="it-IT" sz="2000" dirty="0" smtClean="0"/>
              <a:t>Indica il contenuto della professione con riferimento ai:</a:t>
            </a:r>
          </a:p>
          <a:p>
            <a:pPr algn="just"/>
            <a:r>
              <a:rPr lang="it-IT" sz="2000" b="1" dirty="0" smtClean="0"/>
              <a:t>Principi</a:t>
            </a:r>
          </a:p>
          <a:p>
            <a:pPr algn="just"/>
            <a:r>
              <a:rPr lang="it-IT" sz="2000" b="1" dirty="0" smtClean="0"/>
              <a:t>Valori</a:t>
            </a:r>
          </a:p>
          <a:p>
            <a:pPr algn="just"/>
            <a:r>
              <a:rPr lang="it-IT" sz="2000" b="1" dirty="0" smtClean="0"/>
              <a:t>Metodologia</a:t>
            </a:r>
          </a:p>
          <a:p>
            <a:pPr algn="just"/>
            <a:r>
              <a:rPr lang="it-IT" sz="2000" b="1" dirty="0" smtClean="0"/>
              <a:t>Livelli di competenza</a:t>
            </a:r>
          </a:p>
          <a:p>
            <a:pPr algn="just"/>
            <a:r>
              <a:rPr lang="it-IT" sz="2000" b="1" dirty="0" smtClean="0"/>
              <a:t>Deontologia</a:t>
            </a:r>
          </a:p>
          <a:p>
            <a:pPr algn="just"/>
            <a:endParaRPr lang="it-IT" sz="2000" b="1" dirty="0" smtClean="0"/>
          </a:p>
          <a:p>
            <a:pPr marL="0" indent="0" algn="just">
              <a:buNone/>
            </a:pPr>
            <a:r>
              <a:rPr lang="it-IT" sz="2000" dirty="0" smtClean="0"/>
              <a:t>Il mandato professionale identifica la </a:t>
            </a:r>
            <a:r>
              <a:rPr lang="it-IT" sz="2000" b="1" dirty="0" smtClean="0">
                <a:solidFill>
                  <a:srgbClr val="FF0066"/>
                </a:solidFill>
              </a:rPr>
              <a:t>MISSION</a:t>
            </a:r>
            <a:r>
              <a:rPr lang="it-IT" sz="2000" dirty="0" smtClean="0"/>
              <a:t> che la comunità scientifico-professionale del servizio sociale persegue  ed è condivisa a livello internazionale dalla Federazione Internazionale degli A.S. </a:t>
            </a:r>
          </a:p>
          <a:p>
            <a:pPr marL="0" indent="0" algn="just">
              <a:buNone/>
            </a:pPr>
            <a:endParaRPr lang="it-IT" sz="2000" dirty="0"/>
          </a:p>
          <a:p>
            <a:pPr marL="0" indent="0" algn="just">
              <a:buNone/>
            </a:pPr>
            <a:endParaRPr lang="it-IT" sz="2000"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27298" y="1259201"/>
            <a:ext cx="3211695" cy="3008288"/>
          </a:xfrm>
          <a:prstGeom prst="rect">
            <a:avLst/>
          </a:prstGeom>
        </p:spPr>
      </p:pic>
    </p:spTree>
    <p:extLst>
      <p:ext uri="{BB962C8B-B14F-4D97-AF65-F5344CB8AC3E}">
        <p14:creationId xmlns:p14="http://schemas.microsoft.com/office/powerpoint/2010/main" val="34016708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0393" y="234669"/>
            <a:ext cx="11331547" cy="6562641"/>
          </a:xfrm>
        </p:spPr>
        <p:txBody>
          <a:bodyPr>
            <a:normAutofit lnSpcReduction="10000"/>
          </a:bodyPr>
          <a:lstStyle/>
          <a:p>
            <a:pPr marL="0" indent="0" algn="just">
              <a:buNone/>
            </a:pPr>
            <a:r>
              <a:rPr lang="it-IT" sz="2900" dirty="0" smtClean="0"/>
              <a:t>CODICE DEONTOLOGICO - estratti</a:t>
            </a:r>
          </a:p>
          <a:p>
            <a:pPr marL="0" indent="0" algn="just">
              <a:buNone/>
            </a:pPr>
            <a:r>
              <a:rPr lang="it-IT" sz="1800" b="1" dirty="0" smtClean="0"/>
              <a:t>Diritti </a:t>
            </a:r>
            <a:r>
              <a:rPr lang="it-IT" sz="1800" b="1" dirty="0"/>
              <a:t>degli utenti e dei </a:t>
            </a:r>
            <a:r>
              <a:rPr lang="it-IT" sz="1800" b="1" dirty="0" smtClean="0"/>
              <a:t>clienti </a:t>
            </a:r>
          </a:p>
          <a:p>
            <a:pPr marL="0" indent="0" algn="just">
              <a:buNone/>
            </a:pPr>
            <a:r>
              <a:rPr lang="it-IT" sz="1800" b="1" dirty="0" smtClean="0"/>
              <a:t>Titolo II</a:t>
            </a:r>
            <a:endParaRPr lang="it-IT" sz="1800" b="1" dirty="0"/>
          </a:p>
          <a:p>
            <a:pPr marL="0" indent="0" algn="just">
              <a:buNone/>
            </a:pPr>
            <a:r>
              <a:rPr lang="it-IT" sz="2300" b="1" dirty="0">
                <a:solidFill>
                  <a:srgbClr val="FF0066"/>
                </a:solidFill>
              </a:rPr>
              <a:t>PRINCIPI</a:t>
            </a:r>
          </a:p>
          <a:p>
            <a:pPr marL="0" indent="0" algn="just">
              <a:buNone/>
            </a:pPr>
            <a:r>
              <a:rPr lang="it-IT" sz="1800" dirty="0"/>
              <a:t>5. La professione si fonda sul </a:t>
            </a:r>
            <a:r>
              <a:rPr lang="it-IT" sz="1800" b="1" dirty="0">
                <a:solidFill>
                  <a:srgbClr val="FF0066"/>
                </a:solidFill>
              </a:rPr>
              <a:t>valore, sulla dignità e sulla unicità di tutte le persone</a:t>
            </a:r>
            <a:r>
              <a:rPr lang="it-IT" sz="1800" dirty="0" smtClean="0"/>
              <a:t>, sul </a:t>
            </a:r>
            <a:r>
              <a:rPr lang="it-IT" sz="1800" dirty="0"/>
              <a:t>rispetto dei loro diritti universalmente riconosciuti e delle loro qualità originarie</a:t>
            </a:r>
            <a:r>
              <a:rPr lang="it-IT" sz="1800" dirty="0" smtClean="0"/>
              <a:t>, quali </a:t>
            </a:r>
            <a:r>
              <a:rPr lang="it-IT" sz="1800" b="1" dirty="0"/>
              <a:t>libertà, uguaglianza, socialità, solidarietà, partecipazione</a:t>
            </a:r>
            <a:r>
              <a:rPr lang="it-IT" sz="1800" dirty="0"/>
              <a:t>, nonché </a:t>
            </a:r>
            <a:r>
              <a:rPr lang="it-IT" sz="1800" dirty="0" smtClean="0"/>
              <a:t>sulla affermazione </a:t>
            </a:r>
            <a:r>
              <a:rPr lang="it-IT" sz="1800" dirty="0"/>
              <a:t>dei principi di </a:t>
            </a:r>
            <a:r>
              <a:rPr lang="it-IT" sz="1800" b="1" dirty="0"/>
              <a:t>giustizia ed equità sociali</a:t>
            </a:r>
            <a:r>
              <a:rPr lang="it-IT" sz="1800" dirty="0"/>
              <a:t>.</a:t>
            </a:r>
          </a:p>
          <a:p>
            <a:pPr marL="0" indent="0" algn="just">
              <a:buNone/>
            </a:pPr>
            <a:r>
              <a:rPr lang="it-IT" sz="1800" dirty="0"/>
              <a:t>6. La professione è al </a:t>
            </a:r>
            <a:r>
              <a:rPr lang="it-IT" sz="1800" b="1" dirty="0">
                <a:solidFill>
                  <a:srgbClr val="FF0066"/>
                </a:solidFill>
              </a:rPr>
              <a:t>servizio delle persone, delle famiglie, dei gruppi, delle </a:t>
            </a:r>
            <a:r>
              <a:rPr lang="it-IT" sz="1800" b="1" dirty="0" smtClean="0">
                <a:solidFill>
                  <a:srgbClr val="FF0066"/>
                </a:solidFill>
              </a:rPr>
              <a:t>comunità e </a:t>
            </a:r>
            <a:r>
              <a:rPr lang="it-IT" sz="1800" b="1" dirty="0">
                <a:solidFill>
                  <a:srgbClr val="FF0066"/>
                </a:solidFill>
              </a:rPr>
              <a:t>delle diverse aggregazioni sociali </a:t>
            </a:r>
            <a:r>
              <a:rPr lang="it-IT" sz="1800" dirty="0"/>
              <a:t>per contribuire al loro sviluppo; ne </a:t>
            </a:r>
            <a:r>
              <a:rPr lang="it-IT" sz="1800" dirty="0" smtClean="0"/>
              <a:t>valorizza </a:t>
            </a:r>
            <a:r>
              <a:rPr lang="it-IT" sz="1800" b="1" dirty="0" smtClean="0"/>
              <a:t>l’autonomia</a:t>
            </a:r>
            <a:r>
              <a:rPr lang="it-IT" sz="1800" b="1" dirty="0"/>
              <a:t>, la soggettività</a:t>
            </a:r>
            <a:r>
              <a:rPr lang="it-IT" sz="1800" dirty="0"/>
              <a:t>, la capacità di assunzione di </a:t>
            </a:r>
            <a:r>
              <a:rPr lang="it-IT" sz="1800" b="1" dirty="0"/>
              <a:t>responsabilità</a:t>
            </a:r>
            <a:r>
              <a:rPr lang="it-IT" sz="1800" dirty="0"/>
              <a:t>; li </a:t>
            </a:r>
            <a:r>
              <a:rPr lang="it-IT" sz="1800" dirty="0" smtClean="0"/>
              <a:t>sostiene nel </a:t>
            </a:r>
            <a:r>
              <a:rPr lang="it-IT" sz="1800" dirty="0"/>
              <a:t>processo di cambiamento, nell’uso delle risorse proprie e della società </a:t>
            </a:r>
            <a:r>
              <a:rPr lang="it-IT" sz="1800" dirty="0" smtClean="0"/>
              <a:t>nel </a:t>
            </a:r>
            <a:r>
              <a:rPr lang="it-IT" sz="1800" b="1" dirty="0" smtClean="0"/>
              <a:t>prevenire</a:t>
            </a:r>
            <a:r>
              <a:rPr lang="it-IT" sz="1800" dirty="0" smtClean="0"/>
              <a:t> </a:t>
            </a:r>
            <a:r>
              <a:rPr lang="it-IT" sz="1800" dirty="0"/>
              <a:t>ed affrontare situazioni di bisogno o di disagio e nel promuovere </a:t>
            </a:r>
            <a:r>
              <a:rPr lang="it-IT" sz="1800" dirty="0" smtClean="0"/>
              <a:t>ogni iniziativa </a:t>
            </a:r>
            <a:r>
              <a:rPr lang="it-IT" sz="1800" dirty="0"/>
              <a:t>atta a ridurre i rischi di </a:t>
            </a:r>
            <a:r>
              <a:rPr lang="it-IT" sz="1800" dirty="0" smtClean="0"/>
              <a:t>emarginazione.</a:t>
            </a:r>
          </a:p>
          <a:p>
            <a:pPr marL="0" indent="0" algn="just">
              <a:buNone/>
            </a:pPr>
            <a:r>
              <a:rPr lang="it-IT" sz="1800" dirty="0" smtClean="0"/>
              <a:t>7. L’assistente sociale riconosce la centralità della persona in ogni intervento. Considera </a:t>
            </a:r>
            <a:r>
              <a:rPr lang="it-IT" sz="1800" dirty="0"/>
              <a:t>e </a:t>
            </a:r>
            <a:r>
              <a:rPr lang="it-IT" sz="1800" b="1" dirty="0"/>
              <a:t>accoglie</a:t>
            </a:r>
            <a:r>
              <a:rPr lang="it-IT" sz="1800" dirty="0"/>
              <a:t> ogni persona portatrice di una domanda, di un </a:t>
            </a:r>
            <a:r>
              <a:rPr lang="it-IT" sz="1800" b="1" dirty="0"/>
              <a:t>bisogno</a:t>
            </a:r>
            <a:r>
              <a:rPr lang="it-IT" sz="1800" dirty="0"/>
              <a:t>, di </a:t>
            </a:r>
            <a:r>
              <a:rPr lang="it-IT" sz="1800" dirty="0" smtClean="0"/>
              <a:t>un problema </a:t>
            </a:r>
            <a:r>
              <a:rPr lang="it-IT" sz="1800" dirty="0"/>
              <a:t>come unica e distinta da altre in analoghe situazioni e la colloca entro </a:t>
            </a:r>
            <a:r>
              <a:rPr lang="it-IT" sz="1800" dirty="0" smtClean="0"/>
              <a:t>il suo </a:t>
            </a:r>
            <a:r>
              <a:rPr lang="it-IT" sz="1800" dirty="0"/>
              <a:t>contesto di vita, di relazione e di ambiente, inteso sia in senso </a:t>
            </a:r>
            <a:r>
              <a:rPr lang="it-IT" sz="1800" dirty="0" smtClean="0"/>
              <a:t>antropologico culturale </a:t>
            </a:r>
            <a:r>
              <a:rPr lang="it-IT" sz="1800" dirty="0"/>
              <a:t>che fisico</a:t>
            </a:r>
            <a:r>
              <a:rPr lang="it-IT" sz="1800" dirty="0" smtClean="0"/>
              <a:t>. </a:t>
            </a:r>
          </a:p>
          <a:p>
            <a:pPr marL="0" indent="0" algn="just">
              <a:buNone/>
            </a:pPr>
            <a:r>
              <a:rPr lang="it-IT" sz="1800" dirty="0" smtClean="0"/>
              <a:t>8</a:t>
            </a:r>
            <a:r>
              <a:rPr lang="it-IT" sz="1800" dirty="0"/>
              <a:t>. L’assistente sociale svolge la propria azione professionale senza discriminazione </a:t>
            </a:r>
            <a:r>
              <a:rPr lang="it-IT" sz="1800" dirty="0" smtClean="0"/>
              <a:t>di età</a:t>
            </a:r>
            <a:r>
              <a:rPr lang="it-IT" sz="1800" dirty="0"/>
              <a:t>, di sesso, di stato civile, di etnia, di nazionalità, di religione, di </a:t>
            </a:r>
            <a:r>
              <a:rPr lang="it-IT" sz="1800" dirty="0" smtClean="0"/>
              <a:t>condizione sociale</a:t>
            </a:r>
            <a:r>
              <a:rPr lang="it-IT" sz="1800" dirty="0"/>
              <a:t>, di ideologia politica, di minorazione psichica o fisica, o di qualsiasi </a:t>
            </a:r>
            <a:r>
              <a:rPr lang="it-IT" sz="1800" dirty="0" smtClean="0"/>
              <a:t>altra differenza </a:t>
            </a:r>
            <a:r>
              <a:rPr lang="it-IT" sz="1800" dirty="0"/>
              <a:t>che caratterizzi le persone.</a:t>
            </a:r>
          </a:p>
          <a:p>
            <a:pPr marL="0" indent="0" algn="just">
              <a:buNone/>
            </a:pPr>
            <a:r>
              <a:rPr lang="it-IT" sz="1800" dirty="0"/>
              <a:t>9. Nell’esercizio delle proprie funzioni l’assistente sociale, consapevole delle </a:t>
            </a:r>
            <a:r>
              <a:rPr lang="it-IT" sz="1800" dirty="0" smtClean="0"/>
              <a:t>proprie convinzioni </a:t>
            </a:r>
            <a:r>
              <a:rPr lang="it-IT" sz="1800" dirty="0"/>
              <a:t>e appartenenze personali, non esprime giudizi di valore sulle </a:t>
            </a:r>
            <a:r>
              <a:rPr lang="it-IT" sz="1800" dirty="0" smtClean="0"/>
              <a:t>persone in </a:t>
            </a:r>
            <a:r>
              <a:rPr lang="it-IT" sz="1800" dirty="0"/>
              <a:t>base ai loro comportamenti.</a:t>
            </a:r>
          </a:p>
          <a:p>
            <a:pPr marL="0" indent="0" algn="just">
              <a:buNone/>
            </a:pPr>
            <a:r>
              <a:rPr lang="it-IT" sz="1800" dirty="0"/>
              <a:t>10. L’esercizio della professione si basa su fondamenti etici e scientifici, </a:t>
            </a:r>
            <a:r>
              <a:rPr lang="it-IT" sz="1800" dirty="0" smtClean="0"/>
              <a:t>sull’autonomia tecnico-professionale</a:t>
            </a:r>
            <a:r>
              <a:rPr lang="it-IT" sz="1800" dirty="0"/>
              <a:t>, </a:t>
            </a:r>
            <a:r>
              <a:rPr lang="it-IT" sz="1800" b="1" dirty="0">
                <a:solidFill>
                  <a:srgbClr val="FF0066"/>
                </a:solidFill>
              </a:rPr>
              <a:t>sull’indipendenza di giudizio </a:t>
            </a:r>
            <a:r>
              <a:rPr lang="it-IT" sz="1800" dirty="0"/>
              <a:t>e sulla scienza </a:t>
            </a:r>
            <a:r>
              <a:rPr lang="it-IT" sz="1800" b="1" dirty="0">
                <a:solidFill>
                  <a:srgbClr val="FF0066"/>
                </a:solidFill>
              </a:rPr>
              <a:t>e </a:t>
            </a:r>
            <a:r>
              <a:rPr lang="it-IT" sz="1800" b="1" dirty="0" smtClean="0">
                <a:solidFill>
                  <a:srgbClr val="FF0066"/>
                </a:solidFill>
              </a:rPr>
              <a:t>coscienza dell’assistente </a:t>
            </a:r>
            <a:r>
              <a:rPr lang="it-IT" sz="1800" b="1" dirty="0">
                <a:solidFill>
                  <a:srgbClr val="FF0066"/>
                </a:solidFill>
              </a:rPr>
              <a:t>sociale</a:t>
            </a:r>
            <a:r>
              <a:rPr lang="it-IT" sz="1800" dirty="0"/>
              <a:t>. L’assistente sociale ha il dovere di difendere la </a:t>
            </a:r>
            <a:r>
              <a:rPr lang="it-IT" sz="1800" dirty="0" smtClean="0"/>
              <a:t>propria autonomia </a:t>
            </a:r>
            <a:r>
              <a:rPr lang="it-IT" sz="1800" dirty="0"/>
              <a:t>da pressioni e condizionamenti, qualora la situazione la mettesse </a:t>
            </a:r>
            <a:r>
              <a:rPr lang="it-IT" sz="1800" dirty="0" smtClean="0"/>
              <a:t>a rischio.</a:t>
            </a:r>
            <a:endParaRPr lang="it-IT" sz="1800" dirty="0"/>
          </a:p>
        </p:txBody>
      </p:sp>
    </p:spTree>
    <p:extLst>
      <p:ext uri="{BB962C8B-B14F-4D97-AF65-F5344CB8AC3E}">
        <p14:creationId xmlns:p14="http://schemas.microsoft.com/office/powerpoint/2010/main" val="16473254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97105" y="89012"/>
            <a:ext cx="11911476" cy="6708297"/>
          </a:xfrm>
        </p:spPr>
        <p:txBody>
          <a:bodyPr>
            <a:normAutofit/>
          </a:bodyPr>
          <a:lstStyle/>
          <a:p>
            <a:pPr marL="0" indent="0" algn="just">
              <a:buNone/>
            </a:pPr>
            <a:endParaRPr lang="it-IT" sz="1800" dirty="0" smtClean="0"/>
          </a:p>
          <a:p>
            <a:pPr marL="0" indent="0" algn="just">
              <a:buNone/>
            </a:pPr>
            <a:endParaRPr lang="it-IT" sz="1800" dirty="0"/>
          </a:p>
          <a:p>
            <a:pPr marL="0" indent="0" algn="just">
              <a:buNone/>
            </a:pPr>
            <a:endParaRPr lang="it-IT" sz="1800" dirty="0" smtClean="0"/>
          </a:p>
          <a:p>
            <a:pPr marL="0" indent="0" algn="just">
              <a:buNone/>
            </a:pPr>
            <a:endParaRPr lang="it-IT" sz="1800" dirty="0"/>
          </a:p>
          <a:p>
            <a:pPr marL="0" indent="0" algn="just">
              <a:buNone/>
            </a:pPr>
            <a:endParaRPr lang="it-IT" sz="1800" dirty="0" smtClean="0"/>
          </a:p>
          <a:p>
            <a:pPr marL="0" indent="0" algn="just">
              <a:buNone/>
            </a:pPr>
            <a:endParaRPr lang="it-IT" sz="1800" dirty="0"/>
          </a:p>
          <a:p>
            <a:pPr marL="0" indent="0" algn="just">
              <a:buNone/>
            </a:pPr>
            <a:endParaRPr lang="it-IT" sz="1800" dirty="0" smtClean="0"/>
          </a:p>
          <a:p>
            <a:pPr marL="0" indent="0" algn="just">
              <a:buNone/>
            </a:pPr>
            <a:endParaRPr lang="it-IT" sz="1800" b="1" dirty="0" smtClean="0">
              <a:solidFill>
                <a:srgbClr val="0070C0"/>
              </a:solidFill>
            </a:endParaRPr>
          </a:p>
          <a:p>
            <a:pPr marL="0" indent="0" algn="ctr">
              <a:buNone/>
            </a:pPr>
            <a:r>
              <a:rPr lang="it-IT" sz="2800" b="1" dirty="0" smtClean="0">
                <a:solidFill>
                  <a:srgbClr val="0070C0"/>
                </a:solidFill>
              </a:rPr>
              <a:t>CENTRALITÁ  DELLA PERSONA</a:t>
            </a:r>
            <a:endParaRPr lang="it-IT" sz="2800" b="1" dirty="0">
              <a:solidFill>
                <a:srgbClr val="0070C0"/>
              </a:solidFill>
            </a:endParaRPr>
          </a:p>
        </p:txBody>
      </p:sp>
      <p:sp>
        <p:nvSpPr>
          <p:cNvPr id="4" name="Ovale 3"/>
          <p:cNvSpPr/>
          <p:nvPr/>
        </p:nvSpPr>
        <p:spPr>
          <a:xfrm>
            <a:off x="2387151" y="736376"/>
            <a:ext cx="7242372" cy="5340744"/>
          </a:xfrm>
          <a:prstGeom prst="ellipse">
            <a:avLst/>
          </a:prstGeom>
          <a:noFill/>
          <a:ln w="247650">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dirty="0"/>
          </a:p>
        </p:txBody>
      </p:sp>
      <p:sp>
        <p:nvSpPr>
          <p:cNvPr id="5" name="CasellaDiTesto 4"/>
          <p:cNvSpPr txBox="1"/>
          <p:nvPr/>
        </p:nvSpPr>
        <p:spPr>
          <a:xfrm rot="574382">
            <a:off x="8925517" y="1211022"/>
            <a:ext cx="1408014" cy="707886"/>
          </a:xfrm>
          <a:prstGeom prst="rect">
            <a:avLst/>
          </a:prstGeom>
          <a:noFill/>
        </p:spPr>
        <p:txBody>
          <a:bodyPr wrap="square" rtlCol="0">
            <a:spAutoFit/>
          </a:bodyPr>
          <a:lstStyle/>
          <a:p>
            <a:r>
              <a:rPr lang="it-IT" sz="2000" b="1" dirty="0" smtClean="0">
                <a:solidFill>
                  <a:srgbClr val="0070C0"/>
                </a:solidFill>
              </a:rPr>
              <a:t>DIGNITÁ PERSONA</a:t>
            </a:r>
            <a:endParaRPr lang="it-IT" sz="2000" b="1" dirty="0">
              <a:solidFill>
                <a:srgbClr val="0070C0"/>
              </a:solidFill>
            </a:endParaRPr>
          </a:p>
        </p:txBody>
      </p:sp>
      <p:sp>
        <p:nvSpPr>
          <p:cNvPr id="7" name="CasellaDiTesto 6"/>
          <p:cNvSpPr txBox="1"/>
          <p:nvPr/>
        </p:nvSpPr>
        <p:spPr>
          <a:xfrm rot="19793901">
            <a:off x="2290045" y="1153522"/>
            <a:ext cx="1416106" cy="400110"/>
          </a:xfrm>
          <a:prstGeom prst="rect">
            <a:avLst/>
          </a:prstGeom>
          <a:noFill/>
        </p:spPr>
        <p:txBody>
          <a:bodyPr wrap="square" rtlCol="0">
            <a:spAutoFit/>
          </a:bodyPr>
          <a:lstStyle/>
          <a:p>
            <a:r>
              <a:rPr lang="it-IT" b="1" dirty="0" smtClean="0">
                <a:solidFill>
                  <a:srgbClr val="0070C0"/>
                </a:solidFill>
              </a:rPr>
              <a:t>   </a:t>
            </a:r>
            <a:r>
              <a:rPr lang="it-IT" sz="2000" b="1" dirty="0" smtClean="0">
                <a:solidFill>
                  <a:srgbClr val="0070C0"/>
                </a:solidFill>
              </a:rPr>
              <a:t>LIBERTÁ</a:t>
            </a:r>
            <a:endParaRPr lang="it-IT" sz="2000" b="1" dirty="0">
              <a:solidFill>
                <a:srgbClr val="0070C0"/>
              </a:solidFill>
            </a:endParaRPr>
          </a:p>
        </p:txBody>
      </p:sp>
      <p:sp>
        <p:nvSpPr>
          <p:cNvPr id="9" name="CasellaDiTesto 8"/>
          <p:cNvSpPr txBox="1"/>
          <p:nvPr/>
        </p:nvSpPr>
        <p:spPr>
          <a:xfrm>
            <a:off x="679732" y="2290046"/>
            <a:ext cx="1707419" cy="400110"/>
          </a:xfrm>
          <a:prstGeom prst="rect">
            <a:avLst/>
          </a:prstGeom>
          <a:noFill/>
        </p:spPr>
        <p:txBody>
          <a:bodyPr wrap="square" rtlCol="0">
            <a:spAutoFit/>
          </a:bodyPr>
          <a:lstStyle/>
          <a:p>
            <a:r>
              <a:rPr lang="it-IT" sz="2000" b="1" dirty="0" smtClean="0">
                <a:solidFill>
                  <a:srgbClr val="0070C0"/>
                </a:solidFill>
              </a:rPr>
              <a:t>  AUTONOMIA</a:t>
            </a:r>
            <a:endParaRPr lang="it-IT" sz="2000" b="1" dirty="0">
              <a:solidFill>
                <a:srgbClr val="0070C0"/>
              </a:solidFill>
            </a:endParaRPr>
          </a:p>
        </p:txBody>
      </p:sp>
      <p:sp>
        <p:nvSpPr>
          <p:cNvPr id="10" name="CasellaDiTesto 9"/>
          <p:cNvSpPr txBox="1"/>
          <p:nvPr/>
        </p:nvSpPr>
        <p:spPr>
          <a:xfrm rot="1325191">
            <a:off x="9464226" y="4341054"/>
            <a:ext cx="1829275" cy="461665"/>
          </a:xfrm>
          <a:prstGeom prst="rect">
            <a:avLst/>
          </a:prstGeom>
          <a:noFill/>
        </p:spPr>
        <p:txBody>
          <a:bodyPr wrap="square" rtlCol="0">
            <a:spAutoFit/>
          </a:bodyPr>
          <a:lstStyle/>
          <a:p>
            <a:r>
              <a:rPr lang="it-IT" sz="2400" b="1" dirty="0" smtClean="0">
                <a:solidFill>
                  <a:srgbClr val="0070C0"/>
                </a:solidFill>
              </a:rPr>
              <a:t>SOLIDARIETÁ</a:t>
            </a:r>
            <a:endParaRPr lang="it-IT" sz="2400" b="1" dirty="0">
              <a:solidFill>
                <a:srgbClr val="0070C0"/>
              </a:solidFill>
            </a:endParaRPr>
          </a:p>
        </p:txBody>
      </p:sp>
      <p:sp>
        <p:nvSpPr>
          <p:cNvPr id="11" name="CasellaDiTesto 10"/>
          <p:cNvSpPr txBox="1"/>
          <p:nvPr/>
        </p:nvSpPr>
        <p:spPr>
          <a:xfrm rot="20642149">
            <a:off x="481476" y="4102662"/>
            <a:ext cx="2103929" cy="400110"/>
          </a:xfrm>
          <a:prstGeom prst="rect">
            <a:avLst/>
          </a:prstGeom>
          <a:noFill/>
        </p:spPr>
        <p:txBody>
          <a:bodyPr wrap="square" rtlCol="0">
            <a:spAutoFit/>
          </a:bodyPr>
          <a:lstStyle/>
          <a:p>
            <a:r>
              <a:rPr lang="it-IT" sz="2000" b="1" dirty="0" smtClean="0">
                <a:solidFill>
                  <a:srgbClr val="0070C0"/>
                </a:solidFill>
              </a:rPr>
              <a:t>EQUITÁ SOCIALE</a:t>
            </a:r>
            <a:endParaRPr lang="it-IT" sz="2000" b="1" dirty="0">
              <a:solidFill>
                <a:srgbClr val="0070C0"/>
              </a:solidFill>
            </a:endParaRPr>
          </a:p>
        </p:txBody>
      </p:sp>
      <p:sp>
        <p:nvSpPr>
          <p:cNvPr id="12" name="CasellaDiTesto 11"/>
          <p:cNvSpPr txBox="1"/>
          <p:nvPr/>
        </p:nvSpPr>
        <p:spPr>
          <a:xfrm>
            <a:off x="1488935" y="4965525"/>
            <a:ext cx="1796431" cy="707886"/>
          </a:xfrm>
          <a:prstGeom prst="rect">
            <a:avLst/>
          </a:prstGeom>
          <a:noFill/>
        </p:spPr>
        <p:txBody>
          <a:bodyPr wrap="square" rtlCol="0">
            <a:spAutoFit/>
          </a:bodyPr>
          <a:lstStyle/>
          <a:p>
            <a:pPr algn="ctr"/>
            <a:r>
              <a:rPr lang="it-IT" sz="2000" b="1" dirty="0" smtClean="0">
                <a:solidFill>
                  <a:srgbClr val="0070C0"/>
                </a:solidFill>
              </a:rPr>
              <a:t>    CURA DEL BISOGNO</a:t>
            </a:r>
            <a:endParaRPr lang="it-IT" sz="2000" b="1" dirty="0">
              <a:solidFill>
                <a:srgbClr val="0070C0"/>
              </a:solidFill>
            </a:endParaRPr>
          </a:p>
        </p:txBody>
      </p:sp>
      <p:sp>
        <p:nvSpPr>
          <p:cNvPr id="14" name="CasellaDiTesto 13"/>
          <p:cNvSpPr txBox="1"/>
          <p:nvPr/>
        </p:nvSpPr>
        <p:spPr>
          <a:xfrm>
            <a:off x="8529007" y="5399733"/>
            <a:ext cx="2921224" cy="369332"/>
          </a:xfrm>
          <a:prstGeom prst="rect">
            <a:avLst/>
          </a:prstGeom>
          <a:noFill/>
        </p:spPr>
        <p:txBody>
          <a:bodyPr wrap="square" rtlCol="0">
            <a:spAutoFit/>
          </a:bodyPr>
          <a:lstStyle/>
          <a:p>
            <a:r>
              <a:rPr lang="it-IT" b="1" dirty="0" smtClean="0">
                <a:solidFill>
                  <a:srgbClr val="0070C0"/>
                </a:solidFill>
              </a:rPr>
              <a:t>INDIPENDENZA DI GIUDIZIO</a:t>
            </a:r>
            <a:endParaRPr lang="it-IT" b="1" dirty="0">
              <a:solidFill>
                <a:srgbClr val="0070C0"/>
              </a:solidFill>
            </a:endParaRPr>
          </a:p>
        </p:txBody>
      </p:sp>
      <p:sp>
        <p:nvSpPr>
          <p:cNvPr id="15" name="CasellaDiTesto 14"/>
          <p:cNvSpPr txBox="1"/>
          <p:nvPr/>
        </p:nvSpPr>
        <p:spPr>
          <a:xfrm>
            <a:off x="4454666" y="6182314"/>
            <a:ext cx="3107342" cy="400110"/>
          </a:xfrm>
          <a:prstGeom prst="rect">
            <a:avLst/>
          </a:prstGeom>
          <a:noFill/>
        </p:spPr>
        <p:txBody>
          <a:bodyPr wrap="square" rtlCol="0">
            <a:spAutoFit/>
          </a:bodyPr>
          <a:lstStyle/>
          <a:p>
            <a:r>
              <a:rPr lang="it-IT" sz="2000" b="1" dirty="0" smtClean="0">
                <a:solidFill>
                  <a:srgbClr val="0070C0"/>
                </a:solidFill>
              </a:rPr>
              <a:t>ETICA E COSCIENZA</a:t>
            </a:r>
            <a:endParaRPr lang="it-IT" sz="2000" b="1" dirty="0">
              <a:solidFill>
                <a:srgbClr val="0070C0"/>
              </a:solidFill>
            </a:endParaRPr>
          </a:p>
        </p:txBody>
      </p:sp>
      <p:sp>
        <p:nvSpPr>
          <p:cNvPr id="16" name="CasellaDiTesto 15"/>
          <p:cNvSpPr txBox="1"/>
          <p:nvPr/>
        </p:nvSpPr>
        <p:spPr>
          <a:xfrm>
            <a:off x="9758995" y="2465825"/>
            <a:ext cx="1901628" cy="400110"/>
          </a:xfrm>
          <a:prstGeom prst="rect">
            <a:avLst/>
          </a:prstGeom>
          <a:noFill/>
        </p:spPr>
        <p:txBody>
          <a:bodyPr wrap="square" rtlCol="0">
            <a:spAutoFit/>
          </a:bodyPr>
          <a:lstStyle/>
          <a:p>
            <a:r>
              <a:rPr lang="it-IT" sz="2000" b="1" dirty="0" smtClean="0">
                <a:solidFill>
                  <a:srgbClr val="0070C0"/>
                </a:solidFill>
              </a:rPr>
              <a:t>PREVENZIONE</a:t>
            </a:r>
            <a:endParaRPr lang="it-IT" sz="2000" b="1" dirty="0">
              <a:solidFill>
                <a:srgbClr val="0070C0"/>
              </a:solidFill>
            </a:endParaRPr>
          </a:p>
        </p:txBody>
      </p:sp>
      <p:sp>
        <p:nvSpPr>
          <p:cNvPr id="17" name="CasellaDiTesto 16"/>
          <p:cNvSpPr txBox="1"/>
          <p:nvPr/>
        </p:nvSpPr>
        <p:spPr>
          <a:xfrm rot="852246">
            <a:off x="6918689" y="536321"/>
            <a:ext cx="2249585" cy="400110"/>
          </a:xfrm>
          <a:prstGeom prst="rect">
            <a:avLst/>
          </a:prstGeom>
          <a:noFill/>
        </p:spPr>
        <p:txBody>
          <a:bodyPr wrap="square" rtlCol="0">
            <a:spAutoFit/>
          </a:bodyPr>
          <a:lstStyle/>
          <a:p>
            <a:r>
              <a:rPr lang="it-IT" sz="2000" b="1" dirty="0" smtClean="0">
                <a:solidFill>
                  <a:srgbClr val="0070C0"/>
                </a:solidFill>
              </a:rPr>
              <a:t>RESPONSABILITÁ</a:t>
            </a:r>
            <a:endParaRPr lang="it-IT" sz="2000" b="1" dirty="0">
              <a:solidFill>
                <a:srgbClr val="0070C0"/>
              </a:solidFill>
            </a:endParaRPr>
          </a:p>
        </p:txBody>
      </p:sp>
      <p:sp>
        <p:nvSpPr>
          <p:cNvPr id="18" name="CasellaDiTesto 17"/>
          <p:cNvSpPr txBox="1"/>
          <p:nvPr/>
        </p:nvSpPr>
        <p:spPr>
          <a:xfrm rot="21391055">
            <a:off x="3596910" y="244212"/>
            <a:ext cx="3111388" cy="369332"/>
          </a:xfrm>
          <a:prstGeom prst="rect">
            <a:avLst/>
          </a:prstGeom>
          <a:noFill/>
        </p:spPr>
        <p:txBody>
          <a:bodyPr wrap="square" rtlCol="0">
            <a:spAutoFit/>
          </a:bodyPr>
          <a:lstStyle/>
          <a:p>
            <a:r>
              <a:rPr lang="it-IT" b="1" dirty="0" smtClean="0">
                <a:solidFill>
                  <a:srgbClr val="0070C0"/>
                </a:solidFill>
              </a:rPr>
              <a:t>SOSTEGNO AL CAMBIAMENTO</a:t>
            </a:r>
            <a:endParaRPr lang="it-IT" b="1" dirty="0">
              <a:solidFill>
                <a:srgbClr val="0070C0"/>
              </a:solidFill>
            </a:endParaRPr>
          </a:p>
        </p:txBody>
      </p:sp>
      <p:sp>
        <p:nvSpPr>
          <p:cNvPr id="19" name="CasellaDiTesto 18"/>
          <p:cNvSpPr txBox="1"/>
          <p:nvPr/>
        </p:nvSpPr>
        <p:spPr>
          <a:xfrm>
            <a:off x="558350" y="3194708"/>
            <a:ext cx="1726849" cy="400110"/>
          </a:xfrm>
          <a:prstGeom prst="rect">
            <a:avLst/>
          </a:prstGeom>
          <a:noFill/>
        </p:spPr>
        <p:txBody>
          <a:bodyPr wrap="square" rtlCol="0">
            <a:spAutoFit/>
          </a:bodyPr>
          <a:lstStyle/>
          <a:p>
            <a:r>
              <a:rPr lang="it-IT" sz="2000" b="1" dirty="0" smtClean="0">
                <a:solidFill>
                  <a:srgbClr val="0070C0"/>
                </a:solidFill>
              </a:rPr>
              <a:t>ACCOGLIENZA</a:t>
            </a:r>
            <a:endParaRPr lang="it-IT" sz="2000" b="1" dirty="0">
              <a:solidFill>
                <a:srgbClr val="0070C0"/>
              </a:solidFill>
            </a:endParaRPr>
          </a:p>
        </p:txBody>
      </p:sp>
      <p:sp>
        <p:nvSpPr>
          <p:cNvPr id="21" name="CasellaDiTesto 20"/>
          <p:cNvSpPr txBox="1"/>
          <p:nvPr/>
        </p:nvSpPr>
        <p:spPr>
          <a:xfrm>
            <a:off x="9758995" y="3285366"/>
            <a:ext cx="2047285" cy="400110"/>
          </a:xfrm>
          <a:prstGeom prst="rect">
            <a:avLst/>
          </a:prstGeom>
          <a:noFill/>
        </p:spPr>
        <p:txBody>
          <a:bodyPr wrap="square" rtlCol="0">
            <a:spAutoFit/>
          </a:bodyPr>
          <a:lstStyle/>
          <a:p>
            <a:r>
              <a:rPr lang="it-IT" sz="2000" b="1" dirty="0" smtClean="0">
                <a:solidFill>
                  <a:srgbClr val="0070C0"/>
                </a:solidFill>
              </a:rPr>
              <a:t>PARTECIPAZIONE</a:t>
            </a:r>
            <a:endParaRPr lang="it-IT" sz="2000" b="1" dirty="0">
              <a:solidFill>
                <a:srgbClr val="0070C0"/>
              </a:solidFill>
            </a:endParaRPr>
          </a:p>
        </p:txBody>
      </p:sp>
      <p:sp>
        <p:nvSpPr>
          <p:cNvPr id="22" name="CasellaDiTesto 21"/>
          <p:cNvSpPr txBox="1"/>
          <p:nvPr/>
        </p:nvSpPr>
        <p:spPr>
          <a:xfrm>
            <a:off x="7189772" y="6077119"/>
            <a:ext cx="2917180" cy="400110"/>
          </a:xfrm>
          <a:prstGeom prst="rect">
            <a:avLst/>
          </a:prstGeom>
          <a:noFill/>
        </p:spPr>
        <p:txBody>
          <a:bodyPr wrap="square" rtlCol="0">
            <a:spAutoFit/>
          </a:bodyPr>
          <a:lstStyle/>
          <a:p>
            <a:r>
              <a:rPr lang="it-IT" sz="2000" b="1" dirty="0" smtClean="0">
                <a:solidFill>
                  <a:srgbClr val="0070C0"/>
                </a:solidFill>
              </a:rPr>
              <a:t>DIFESA DELLA DIVERSITÁ</a:t>
            </a:r>
            <a:endParaRPr lang="it-IT" sz="2000" b="1" dirty="0">
              <a:solidFill>
                <a:srgbClr val="0070C0"/>
              </a:solidFill>
            </a:endParaRPr>
          </a:p>
        </p:txBody>
      </p:sp>
      <p:sp>
        <p:nvSpPr>
          <p:cNvPr id="24" name="CasellaDiTesto 23"/>
          <p:cNvSpPr txBox="1"/>
          <p:nvPr/>
        </p:nvSpPr>
        <p:spPr>
          <a:xfrm>
            <a:off x="2438017" y="5793342"/>
            <a:ext cx="1854808" cy="400110"/>
          </a:xfrm>
          <a:prstGeom prst="rect">
            <a:avLst/>
          </a:prstGeom>
          <a:noFill/>
        </p:spPr>
        <p:txBody>
          <a:bodyPr wrap="square" rtlCol="0">
            <a:spAutoFit/>
          </a:bodyPr>
          <a:lstStyle/>
          <a:p>
            <a:r>
              <a:rPr lang="it-IT" sz="2000" b="1" dirty="0" smtClean="0">
                <a:solidFill>
                  <a:srgbClr val="0070C0"/>
                </a:solidFill>
              </a:rPr>
              <a:t>INTEGRAZIONE</a:t>
            </a:r>
            <a:endParaRPr lang="it-IT" sz="2000" b="1" dirty="0">
              <a:solidFill>
                <a:srgbClr val="0070C0"/>
              </a:solidFill>
            </a:endParaRPr>
          </a:p>
        </p:txBody>
      </p:sp>
    </p:spTree>
    <p:extLst>
      <p:ext uri="{BB962C8B-B14F-4D97-AF65-F5344CB8AC3E}">
        <p14:creationId xmlns:p14="http://schemas.microsoft.com/office/powerpoint/2010/main" val="34047720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02301" y="372235"/>
            <a:ext cx="11636347" cy="6352246"/>
          </a:xfrm>
        </p:spPr>
        <p:txBody>
          <a:bodyPr>
            <a:normAutofit fontScale="92500" lnSpcReduction="10000"/>
          </a:bodyPr>
          <a:lstStyle/>
          <a:p>
            <a:pPr marL="0" indent="0" algn="just">
              <a:buNone/>
            </a:pPr>
            <a:r>
              <a:rPr lang="it-IT" sz="1600" b="1" dirty="0"/>
              <a:t>Titolo IV</a:t>
            </a:r>
          </a:p>
          <a:p>
            <a:pPr marL="0" indent="0" algn="just">
              <a:buNone/>
            </a:pPr>
            <a:r>
              <a:rPr lang="it-IT" sz="1600" b="1" dirty="0"/>
              <a:t>RESPONSABILITÀ DELL’ASSISTENTE </a:t>
            </a:r>
            <a:r>
              <a:rPr lang="it-IT" sz="1600" b="1" dirty="0" smtClean="0"/>
              <a:t>SOCIALE NEI </a:t>
            </a:r>
            <a:r>
              <a:rPr lang="it-IT" sz="1600" b="1" dirty="0"/>
              <a:t>CONFRONTI DELLA SOCIETÀ</a:t>
            </a:r>
          </a:p>
          <a:p>
            <a:pPr marL="0" indent="0" algn="just">
              <a:buNone/>
            </a:pPr>
            <a:endParaRPr lang="it-IT" sz="1600" dirty="0" smtClean="0"/>
          </a:p>
          <a:p>
            <a:pPr marL="0" indent="0" algn="just">
              <a:buNone/>
            </a:pPr>
            <a:r>
              <a:rPr lang="it-IT" sz="1900" b="1" dirty="0" smtClean="0"/>
              <a:t>Partecipazione </a:t>
            </a:r>
            <a:r>
              <a:rPr lang="it-IT" sz="1900" b="1" dirty="0"/>
              <a:t>e promozione del </a:t>
            </a:r>
            <a:r>
              <a:rPr lang="it-IT" sz="1900" b="1" dirty="0">
                <a:solidFill>
                  <a:srgbClr val="FF0066"/>
                </a:solidFill>
              </a:rPr>
              <a:t>benessere </a:t>
            </a:r>
            <a:r>
              <a:rPr lang="it-IT" sz="1900" b="1" dirty="0" smtClean="0">
                <a:solidFill>
                  <a:srgbClr val="FF0066"/>
                </a:solidFill>
              </a:rPr>
              <a:t>sociale </a:t>
            </a:r>
          </a:p>
          <a:p>
            <a:pPr marL="0" indent="0" algn="just">
              <a:buNone/>
            </a:pPr>
            <a:endParaRPr lang="it-IT" sz="2000" b="1" dirty="0" smtClean="0">
              <a:solidFill>
                <a:srgbClr val="FF0066"/>
              </a:solidFill>
            </a:endParaRPr>
          </a:p>
          <a:p>
            <a:pPr marL="0" indent="0" algn="just">
              <a:buNone/>
            </a:pPr>
            <a:r>
              <a:rPr lang="it-IT" sz="1800" dirty="0" smtClean="0"/>
              <a:t>33</a:t>
            </a:r>
            <a:r>
              <a:rPr lang="it-IT" sz="1800" dirty="0"/>
              <a:t>. L’assistente sociale deve contribuire a promuovere una </a:t>
            </a:r>
            <a:r>
              <a:rPr lang="it-IT" sz="1800" b="1" dirty="0">
                <a:solidFill>
                  <a:srgbClr val="FF0066"/>
                </a:solidFill>
              </a:rPr>
              <a:t>cultura della solidarietà </a:t>
            </a:r>
            <a:r>
              <a:rPr lang="it-IT" sz="1800" b="1" dirty="0" smtClean="0">
                <a:solidFill>
                  <a:srgbClr val="FF0066"/>
                </a:solidFill>
              </a:rPr>
              <a:t>e della </a:t>
            </a:r>
            <a:r>
              <a:rPr lang="it-IT" sz="1800" b="1" dirty="0">
                <a:solidFill>
                  <a:srgbClr val="FF0066"/>
                </a:solidFill>
              </a:rPr>
              <a:t>sussidiarietà</a:t>
            </a:r>
            <a:r>
              <a:rPr lang="it-IT" sz="1800" dirty="0"/>
              <a:t>, favorendo o promuovendo iniziative di </a:t>
            </a:r>
            <a:r>
              <a:rPr lang="it-IT" sz="1800" b="1" dirty="0"/>
              <a:t>partecipazione</a:t>
            </a:r>
            <a:r>
              <a:rPr lang="it-IT" sz="1800" dirty="0"/>
              <a:t> volte </a:t>
            </a:r>
            <a:r>
              <a:rPr lang="it-IT" sz="1800" dirty="0" smtClean="0"/>
              <a:t>a costruire </a:t>
            </a:r>
            <a:r>
              <a:rPr lang="it-IT" sz="1800" dirty="0"/>
              <a:t>un tessuto sociale accogliente e rispettoso dei diritti di tutti; in </a:t>
            </a:r>
            <a:r>
              <a:rPr lang="it-IT" sz="1800" dirty="0" smtClean="0"/>
              <a:t>particolare </a:t>
            </a:r>
            <a:r>
              <a:rPr lang="it-IT" sz="1800" b="1" dirty="0" smtClean="0">
                <a:solidFill>
                  <a:srgbClr val="FF0066"/>
                </a:solidFill>
              </a:rPr>
              <a:t>riconosce </a:t>
            </a:r>
            <a:r>
              <a:rPr lang="it-IT" sz="1800" b="1" dirty="0">
                <a:solidFill>
                  <a:srgbClr val="FF0066"/>
                </a:solidFill>
              </a:rPr>
              <a:t>la famiglia </a:t>
            </a:r>
            <a:r>
              <a:rPr lang="it-IT" sz="1800" dirty="0"/>
              <a:t>nelle sue diverse forme ed espressioni come </a:t>
            </a:r>
            <a:r>
              <a:rPr lang="it-IT" sz="1800" b="1" dirty="0">
                <a:solidFill>
                  <a:srgbClr val="FF0066"/>
                </a:solidFill>
              </a:rPr>
              <a:t>luogo </a:t>
            </a:r>
            <a:r>
              <a:rPr lang="it-IT" sz="1800" b="1" dirty="0" smtClean="0">
                <a:solidFill>
                  <a:srgbClr val="FF0066"/>
                </a:solidFill>
              </a:rPr>
              <a:t>privilegiato di </a:t>
            </a:r>
            <a:r>
              <a:rPr lang="it-IT" sz="1800" b="1" dirty="0">
                <a:solidFill>
                  <a:srgbClr val="FF0066"/>
                </a:solidFill>
              </a:rPr>
              <a:t>relazioni stabili</a:t>
            </a:r>
            <a:r>
              <a:rPr lang="it-IT" sz="1800" dirty="0">
                <a:solidFill>
                  <a:srgbClr val="FF0066"/>
                </a:solidFill>
              </a:rPr>
              <a:t> </a:t>
            </a:r>
            <a:r>
              <a:rPr lang="it-IT" sz="1800" dirty="0"/>
              <a:t>e significative per la persona e la sostiene quale </a:t>
            </a:r>
            <a:r>
              <a:rPr lang="it-IT" sz="1800" dirty="0" smtClean="0"/>
              <a:t>risorsa primaria. </a:t>
            </a:r>
          </a:p>
          <a:p>
            <a:pPr marL="0" indent="0" algn="just">
              <a:buNone/>
            </a:pPr>
            <a:r>
              <a:rPr lang="it-IT" sz="1800" dirty="0" smtClean="0"/>
              <a:t>34</a:t>
            </a:r>
            <a:r>
              <a:rPr lang="it-IT" sz="1800" dirty="0"/>
              <a:t>. L’assistente sociale deve contribuire a sviluppare negli utenti e nei clienti </a:t>
            </a:r>
            <a:r>
              <a:rPr lang="it-IT" sz="1800" dirty="0" smtClean="0"/>
              <a:t>la conoscenza </a:t>
            </a:r>
            <a:r>
              <a:rPr lang="it-IT" sz="1800" dirty="0"/>
              <a:t>e l’esercizio dei propri diritti-doveri nell’ambito della collettività </a:t>
            </a:r>
            <a:r>
              <a:rPr lang="it-IT" sz="1800" dirty="0" smtClean="0"/>
              <a:t>e favorire </a:t>
            </a:r>
            <a:r>
              <a:rPr lang="it-IT" sz="1800" dirty="0"/>
              <a:t>percorsi di crescita anche collettivi che sviluppino sinergie e aiutino </a:t>
            </a:r>
            <a:r>
              <a:rPr lang="it-IT" sz="1800" dirty="0" smtClean="0"/>
              <a:t>singoli e </a:t>
            </a:r>
            <a:r>
              <a:rPr lang="it-IT" sz="1800" dirty="0"/>
              <a:t>gruppi, soprattutto in situazione di svantaggio</a:t>
            </a:r>
            <a:r>
              <a:rPr lang="it-IT" sz="1800" dirty="0" smtClean="0"/>
              <a:t>.</a:t>
            </a:r>
          </a:p>
          <a:p>
            <a:pPr marL="0" indent="0" algn="just">
              <a:buNone/>
            </a:pPr>
            <a:r>
              <a:rPr lang="it-IT" sz="1800" dirty="0" smtClean="0"/>
              <a:t> 35</a:t>
            </a:r>
            <a:r>
              <a:rPr lang="it-IT" sz="1800" dirty="0"/>
              <a:t>. Nelle diverse forme dell’esercizio della professione l’assistente sociale non </a:t>
            </a:r>
            <a:r>
              <a:rPr lang="it-IT" sz="1800" dirty="0" smtClean="0"/>
              <a:t>può prescindere </a:t>
            </a:r>
            <a:r>
              <a:rPr lang="it-IT" sz="1800" dirty="0"/>
              <a:t>da una precisa conoscenza della realtà socio-territoriale in cui opera </a:t>
            </a:r>
            <a:r>
              <a:rPr lang="it-IT" sz="1800" dirty="0" smtClean="0"/>
              <a:t>e da </a:t>
            </a:r>
            <a:r>
              <a:rPr lang="it-IT" sz="1800" dirty="0"/>
              <a:t>una adeguata considerazione del contesto culturale e di valori, </a:t>
            </a:r>
            <a:r>
              <a:rPr lang="it-IT" sz="1800" b="1" dirty="0"/>
              <a:t>identificando </a:t>
            </a:r>
            <a:r>
              <a:rPr lang="it-IT" sz="1800" b="1" dirty="0" smtClean="0"/>
              <a:t>le diversità </a:t>
            </a:r>
            <a:r>
              <a:rPr lang="it-IT" sz="1800" dirty="0"/>
              <a:t>e la molteplicità come una ricchezza </a:t>
            </a:r>
            <a:r>
              <a:rPr lang="it-IT" sz="1800" b="1" dirty="0"/>
              <a:t>da salvaguardare e da difendere</a:t>
            </a:r>
            <a:r>
              <a:rPr lang="it-IT" sz="1800" dirty="0" smtClean="0"/>
              <a:t>, contrastando </a:t>
            </a:r>
            <a:r>
              <a:rPr lang="it-IT" sz="1800" dirty="0"/>
              <a:t>ogni tipo di discriminazione.</a:t>
            </a:r>
          </a:p>
          <a:p>
            <a:pPr marL="0" indent="0" algn="just">
              <a:buNone/>
            </a:pPr>
            <a:r>
              <a:rPr lang="it-IT" sz="1800" dirty="0"/>
              <a:t>36. L’assistente sociale deve contribuire alla promozione, allo sviluppo e al sostegno </a:t>
            </a:r>
            <a:r>
              <a:rPr lang="it-IT" sz="1800" dirty="0" smtClean="0"/>
              <a:t>di politiche </a:t>
            </a:r>
            <a:r>
              <a:rPr lang="it-IT" sz="1800" dirty="0"/>
              <a:t>sociali integrate favorevoli alla maturazione, emancipazione </a:t>
            </a:r>
            <a:r>
              <a:rPr lang="it-IT" sz="1800" dirty="0" smtClean="0"/>
              <a:t>e responsabilizzazione </a:t>
            </a:r>
            <a:r>
              <a:rPr lang="it-IT" sz="1800" dirty="0"/>
              <a:t>sociale e civica di comunità e gruppi marginali e di </a:t>
            </a:r>
            <a:r>
              <a:rPr lang="it-IT" sz="1800" dirty="0" smtClean="0"/>
              <a:t>programmi finalizzati </a:t>
            </a:r>
            <a:r>
              <a:rPr lang="it-IT" sz="1800" dirty="0"/>
              <a:t>al miglioramento della loro qualità di vita favorendo, ove necessario</a:t>
            </a:r>
            <a:r>
              <a:rPr lang="it-IT" sz="1800" dirty="0" smtClean="0"/>
              <a:t>, </a:t>
            </a:r>
            <a:r>
              <a:rPr lang="it-IT" sz="1800" b="1" dirty="0" smtClean="0"/>
              <a:t>pratiche </a:t>
            </a:r>
            <a:r>
              <a:rPr lang="it-IT" sz="1800" b="1" dirty="0"/>
              <a:t>di mediazione e di integrazione</a:t>
            </a:r>
            <a:r>
              <a:rPr lang="it-IT" sz="1800" dirty="0"/>
              <a:t>.</a:t>
            </a:r>
          </a:p>
          <a:p>
            <a:pPr marL="0" indent="0" algn="just">
              <a:buNone/>
            </a:pPr>
            <a:r>
              <a:rPr lang="it-IT" sz="1800" dirty="0"/>
              <a:t>37. L’assistente sociale ha il dovere di porre all’attenzione delle istituzioni che </a:t>
            </a:r>
            <a:r>
              <a:rPr lang="it-IT" sz="1800" dirty="0" smtClean="0"/>
              <a:t>ne hanno </a:t>
            </a:r>
            <a:r>
              <a:rPr lang="it-IT" sz="1800" dirty="0"/>
              <a:t>la responsabilità e della stessa opinione pubblica situazioni di </a:t>
            </a:r>
            <a:r>
              <a:rPr lang="it-IT" sz="1800" dirty="0" smtClean="0"/>
              <a:t>deprivazione e </a:t>
            </a:r>
            <a:r>
              <a:rPr lang="it-IT" sz="1800" dirty="0"/>
              <a:t>gravi stati di disagio non sufficientemente tutelati, o di iniquità e ineguaglianza.</a:t>
            </a:r>
          </a:p>
          <a:p>
            <a:pPr marL="0" indent="0" algn="just">
              <a:buNone/>
            </a:pPr>
            <a:r>
              <a:rPr lang="it-IT" sz="1800" dirty="0"/>
              <a:t>38. L’assistente sociale deve conoscere i soggetti attivi in campo sociale, sia </a:t>
            </a:r>
            <a:r>
              <a:rPr lang="it-IT" sz="1800" dirty="0" smtClean="0"/>
              <a:t>privati che </a:t>
            </a:r>
            <a:r>
              <a:rPr lang="it-IT" sz="1800" dirty="0"/>
              <a:t>pubblici, e ricercarne la collaborazione per obiettivi e azioni comuni </a:t>
            </a:r>
            <a:r>
              <a:rPr lang="it-IT" sz="1800" dirty="0" smtClean="0"/>
              <a:t>che rispondano </a:t>
            </a:r>
            <a:r>
              <a:rPr lang="it-IT" sz="1800" dirty="0"/>
              <a:t>in maniera articolata e differenziata a bisogni espressi, superando </a:t>
            </a:r>
            <a:r>
              <a:rPr lang="it-IT" sz="1800" dirty="0" smtClean="0"/>
              <a:t>la logica </a:t>
            </a:r>
            <a:r>
              <a:rPr lang="it-IT" sz="1800" dirty="0"/>
              <a:t>della risposta assistenzialistica e contribuendo alla promozione di un </a:t>
            </a:r>
            <a:r>
              <a:rPr lang="it-IT" sz="1800" b="1" dirty="0" smtClean="0"/>
              <a:t>sistema di </a:t>
            </a:r>
            <a:r>
              <a:rPr lang="it-IT" sz="1800" b="1" dirty="0"/>
              <a:t>rete integrato.</a:t>
            </a:r>
          </a:p>
        </p:txBody>
      </p:sp>
    </p:spTree>
    <p:extLst>
      <p:ext uri="{BB962C8B-B14F-4D97-AF65-F5344CB8AC3E}">
        <p14:creationId xmlns:p14="http://schemas.microsoft.com/office/powerpoint/2010/main" val="30709588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80326" y="323681"/>
            <a:ext cx="11442138" cy="5980015"/>
          </a:xfrm>
        </p:spPr>
        <p:txBody>
          <a:bodyPr>
            <a:normAutofit/>
          </a:bodyPr>
          <a:lstStyle/>
          <a:p>
            <a:pPr marL="0" indent="0" algn="ctr">
              <a:buNone/>
            </a:pPr>
            <a:r>
              <a:rPr lang="it-IT" sz="2400" b="1" dirty="0" smtClean="0"/>
              <a:t>CODICE DEONTOLOGICO E RESPONSABILITÁ PROFESSIONALE</a:t>
            </a:r>
          </a:p>
          <a:p>
            <a:pPr marL="0" indent="0" algn="ctr">
              <a:buNone/>
            </a:pPr>
            <a:endParaRPr lang="it-IT" sz="2400" b="1" dirty="0"/>
          </a:p>
          <a:p>
            <a:pPr marL="0" indent="0" algn="just">
              <a:buNone/>
            </a:pPr>
            <a:r>
              <a:rPr lang="it-IT" sz="2000" dirty="0" smtClean="0"/>
              <a:t>Etimologia</a:t>
            </a:r>
          </a:p>
          <a:p>
            <a:pPr marL="0" indent="0" algn="just">
              <a:buNone/>
            </a:pPr>
            <a:r>
              <a:rPr lang="it-IT" sz="2000" b="1" dirty="0" smtClean="0"/>
              <a:t>Deontologia</a:t>
            </a:r>
            <a:r>
              <a:rPr lang="it-IT" sz="2000" dirty="0" smtClean="0"/>
              <a:t> = </a:t>
            </a:r>
            <a:r>
              <a:rPr lang="it-IT" sz="2000" dirty="0" smtClean="0">
                <a:solidFill>
                  <a:srgbClr val="3C4043"/>
                </a:solidFill>
              </a:rPr>
              <a:t>dal </a:t>
            </a:r>
            <a:r>
              <a:rPr lang="it-IT" sz="2000" dirty="0">
                <a:solidFill>
                  <a:srgbClr val="3C4043"/>
                </a:solidFill>
              </a:rPr>
              <a:t>greco </a:t>
            </a:r>
            <a:r>
              <a:rPr lang="it-IT" sz="2000" dirty="0" err="1">
                <a:solidFill>
                  <a:srgbClr val="3C4043"/>
                </a:solidFill>
              </a:rPr>
              <a:t>δέον</a:t>
            </a:r>
            <a:r>
              <a:rPr lang="it-IT" sz="2000" dirty="0">
                <a:solidFill>
                  <a:srgbClr val="3C4043"/>
                </a:solidFill>
              </a:rPr>
              <a:t> -</a:t>
            </a:r>
            <a:r>
              <a:rPr lang="it-IT" sz="2000" dirty="0" err="1">
                <a:solidFill>
                  <a:srgbClr val="3C4043"/>
                </a:solidFill>
              </a:rPr>
              <a:t>οντος</a:t>
            </a:r>
            <a:r>
              <a:rPr lang="it-IT" sz="2000" dirty="0">
                <a:solidFill>
                  <a:srgbClr val="3C4043"/>
                </a:solidFill>
              </a:rPr>
              <a:t> (</a:t>
            </a:r>
            <a:r>
              <a:rPr lang="it-IT" sz="2000" dirty="0" err="1" smtClean="0">
                <a:solidFill>
                  <a:srgbClr val="3C4043"/>
                </a:solidFill>
              </a:rPr>
              <a:t>déon</a:t>
            </a:r>
            <a:r>
              <a:rPr lang="it-IT" sz="2000" dirty="0">
                <a:solidFill>
                  <a:srgbClr val="3C4043"/>
                </a:solidFill>
              </a:rPr>
              <a:t>) e </a:t>
            </a:r>
            <a:r>
              <a:rPr lang="it-IT" sz="2000" dirty="0" err="1">
                <a:solidFill>
                  <a:srgbClr val="3C4043"/>
                </a:solidFill>
              </a:rPr>
              <a:t>λογί</a:t>
            </a:r>
            <a:r>
              <a:rPr lang="it-IT" sz="2000" dirty="0">
                <a:solidFill>
                  <a:srgbClr val="3C4043"/>
                </a:solidFill>
              </a:rPr>
              <a:t>α (loghìa), </a:t>
            </a:r>
            <a:r>
              <a:rPr lang="it-IT" sz="2000" dirty="0" smtClean="0">
                <a:solidFill>
                  <a:srgbClr val="3C4043"/>
                </a:solidFill>
              </a:rPr>
              <a:t>lett. "studio </a:t>
            </a:r>
            <a:r>
              <a:rPr lang="it-IT" sz="2000" dirty="0">
                <a:solidFill>
                  <a:srgbClr val="3C4043"/>
                </a:solidFill>
              </a:rPr>
              <a:t>del dovere", cioè la trattazione </a:t>
            </a:r>
            <a:r>
              <a:rPr lang="it-IT" sz="2000" dirty="0" smtClean="0">
                <a:solidFill>
                  <a:srgbClr val="3C4043"/>
                </a:solidFill>
              </a:rPr>
              <a:t>e la codificazione delle regole pratiche (etiche) di una professione.</a:t>
            </a:r>
          </a:p>
          <a:p>
            <a:pPr marL="0" indent="0" algn="just">
              <a:buNone/>
            </a:pPr>
            <a:endParaRPr lang="it-IT" sz="2000" dirty="0">
              <a:solidFill>
                <a:srgbClr val="3C4043"/>
              </a:solidFill>
            </a:endParaRPr>
          </a:p>
          <a:p>
            <a:pPr marL="0" indent="0" algn="just">
              <a:buNone/>
            </a:pPr>
            <a:r>
              <a:rPr lang="it-IT" sz="2000" b="1" dirty="0" smtClean="0">
                <a:solidFill>
                  <a:srgbClr val="FF0066"/>
                </a:solidFill>
              </a:rPr>
              <a:t>Responsabilità</a:t>
            </a:r>
            <a:r>
              <a:rPr lang="it-IT" sz="2000" dirty="0" smtClean="0">
                <a:solidFill>
                  <a:srgbClr val="FF0066"/>
                </a:solidFill>
              </a:rPr>
              <a:t> </a:t>
            </a:r>
            <a:r>
              <a:rPr lang="it-IT" sz="2000" dirty="0" smtClean="0">
                <a:solidFill>
                  <a:srgbClr val="3C4043"/>
                </a:solidFill>
              </a:rPr>
              <a:t>= dal latino </a:t>
            </a:r>
            <a:r>
              <a:rPr lang="it-IT" sz="2000" i="1" dirty="0" err="1">
                <a:solidFill>
                  <a:srgbClr val="3C4043"/>
                </a:solidFill>
              </a:rPr>
              <a:t>r</a:t>
            </a:r>
            <a:r>
              <a:rPr lang="it-IT" sz="2000" i="1" dirty="0" err="1" smtClean="0">
                <a:solidFill>
                  <a:srgbClr val="3C4043"/>
                </a:solidFill>
              </a:rPr>
              <a:t>espondeo</a:t>
            </a:r>
            <a:r>
              <a:rPr lang="it-IT" sz="2000" dirty="0" smtClean="0">
                <a:solidFill>
                  <a:srgbClr val="3C4043"/>
                </a:solidFill>
              </a:rPr>
              <a:t>, dare risposta a qualcuno (</a:t>
            </a:r>
            <a:r>
              <a:rPr lang="it-IT" sz="2000" b="1" dirty="0" smtClean="0">
                <a:solidFill>
                  <a:srgbClr val="3C4043"/>
                </a:solidFill>
              </a:rPr>
              <a:t>rendere conto)</a:t>
            </a:r>
            <a:r>
              <a:rPr lang="it-IT" sz="2000" dirty="0" smtClean="0">
                <a:solidFill>
                  <a:srgbClr val="3C4043"/>
                </a:solidFill>
              </a:rPr>
              <a:t>, adattarsi e convenire (</a:t>
            </a:r>
            <a:r>
              <a:rPr lang="it-IT" sz="2000" b="1" dirty="0" smtClean="0">
                <a:solidFill>
                  <a:srgbClr val="3C4043"/>
                </a:solidFill>
              </a:rPr>
              <a:t>render</a:t>
            </a:r>
            <a:r>
              <a:rPr lang="it-IT" sz="2000" b="1" i="1" dirty="0" smtClean="0">
                <a:solidFill>
                  <a:srgbClr val="3C4043"/>
                </a:solidFill>
              </a:rPr>
              <a:t>si</a:t>
            </a:r>
            <a:r>
              <a:rPr lang="it-IT" sz="2000" b="1" dirty="0" smtClean="0">
                <a:solidFill>
                  <a:srgbClr val="3C4043"/>
                </a:solidFill>
              </a:rPr>
              <a:t> conto</a:t>
            </a:r>
            <a:r>
              <a:rPr lang="it-IT" sz="2000" dirty="0" smtClean="0">
                <a:solidFill>
                  <a:srgbClr val="3C4043"/>
                </a:solidFill>
              </a:rPr>
              <a:t>).</a:t>
            </a:r>
          </a:p>
          <a:p>
            <a:pPr marL="0" indent="0" algn="just">
              <a:buNone/>
            </a:pPr>
            <a:r>
              <a:rPr lang="it-IT" sz="2000" b="1" dirty="0" smtClean="0">
                <a:solidFill>
                  <a:srgbClr val="3C4043"/>
                </a:solidFill>
              </a:rPr>
              <a:t>Rendere conto </a:t>
            </a:r>
            <a:r>
              <a:rPr lang="it-IT" sz="2000" dirty="0" smtClean="0">
                <a:solidFill>
                  <a:srgbClr val="3C4043"/>
                </a:solidFill>
              </a:rPr>
              <a:t>= implica una </a:t>
            </a:r>
            <a:r>
              <a:rPr lang="it-IT" sz="2000" b="1" dirty="0" smtClean="0">
                <a:solidFill>
                  <a:srgbClr val="FF0066"/>
                </a:solidFill>
              </a:rPr>
              <a:t>relazione</a:t>
            </a:r>
            <a:r>
              <a:rPr lang="it-IT" sz="2000" dirty="0" smtClean="0">
                <a:solidFill>
                  <a:srgbClr val="3C4043"/>
                </a:solidFill>
              </a:rPr>
              <a:t>,  una dinamica a due fra il professionista e il cliente, il collega o l’organizzazione di lavoro.</a:t>
            </a:r>
          </a:p>
          <a:p>
            <a:pPr marL="0" indent="0" algn="just">
              <a:buNone/>
            </a:pPr>
            <a:r>
              <a:rPr lang="it-IT" sz="2000" dirty="0" smtClean="0">
                <a:solidFill>
                  <a:srgbClr val="3C4043"/>
                </a:solidFill>
              </a:rPr>
              <a:t>Rendersi conto = rimanda ad una </a:t>
            </a:r>
            <a:r>
              <a:rPr lang="it-IT" sz="2000" b="1" dirty="0" smtClean="0">
                <a:solidFill>
                  <a:srgbClr val="FF0066"/>
                </a:solidFill>
              </a:rPr>
              <a:t>riflessione interna </a:t>
            </a:r>
            <a:r>
              <a:rPr lang="it-IT" sz="2000" dirty="0" smtClean="0">
                <a:solidFill>
                  <a:srgbClr val="3C4043"/>
                </a:solidFill>
              </a:rPr>
              <a:t>all’operatore, che coinvolge il piano della morale soggettiva e della coscienza.</a:t>
            </a:r>
          </a:p>
          <a:p>
            <a:pPr marL="0" indent="0" algn="just">
              <a:buNone/>
            </a:pPr>
            <a:endParaRPr lang="it-IT" sz="2000" dirty="0">
              <a:solidFill>
                <a:srgbClr val="3C4043"/>
              </a:solidFill>
            </a:endParaRPr>
          </a:p>
          <a:p>
            <a:pPr marL="0" indent="0" algn="just">
              <a:buNone/>
            </a:pPr>
            <a:r>
              <a:rPr lang="it-IT" sz="2000" dirty="0" smtClean="0">
                <a:solidFill>
                  <a:srgbClr val="3C4043"/>
                </a:solidFill>
              </a:rPr>
              <a:t>L’insieme dei due aspetti – relazionale e interno/morale – delinea la natura della responsabilità professionale che è certamente </a:t>
            </a:r>
            <a:r>
              <a:rPr lang="it-IT" sz="2000" b="1" dirty="0" smtClean="0">
                <a:solidFill>
                  <a:srgbClr val="FF0066"/>
                </a:solidFill>
              </a:rPr>
              <a:t>DEONTOLOGICAMENTE FONDATA </a:t>
            </a:r>
            <a:r>
              <a:rPr lang="it-IT" sz="2000" dirty="0" smtClean="0">
                <a:solidFill>
                  <a:srgbClr val="3C4043"/>
                </a:solidFill>
              </a:rPr>
              <a:t>(espressa e descritta dal DOVER ESSERE), ma anche </a:t>
            </a:r>
            <a:r>
              <a:rPr lang="it-IT" sz="2000" b="1" dirty="0" smtClean="0">
                <a:solidFill>
                  <a:srgbClr val="FF0066"/>
                </a:solidFill>
              </a:rPr>
              <a:t>ETICAMENTE MOTIVATA</a:t>
            </a:r>
            <a:r>
              <a:rPr lang="it-IT" sz="2000" dirty="0" smtClean="0">
                <a:solidFill>
                  <a:srgbClr val="3C4043"/>
                </a:solidFill>
              </a:rPr>
              <a:t> (l’ETICA PROFESSIONALE suggerisce all’operatore perché agire in un modo, piuttosto che in un altro).</a:t>
            </a:r>
          </a:p>
          <a:p>
            <a:pPr marL="0" indent="0" algn="just">
              <a:buNone/>
            </a:pPr>
            <a:endParaRPr lang="it-IT" sz="1800" dirty="0">
              <a:solidFill>
                <a:srgbClr val="3C4043"/>
              </a:solidFill>
              <a:latin typeface="arial"/>
            </a:endParaRPr>
          </a:p>
          <a:p>
            <a:pPr marL="0" indent="0" algn="just">
              <a:buNone/>
            </a:pPr>
            <a:endParaRPr lang="it-IT" sz="1800" dirty="0" smtClean="0"/>
          </a:p>
          <a:p>
            <a:pPr marL="0" indent="0" algn="ctr">
              <a:buNone/>
            </a:pPr>
            <a:endParaRPr lang="it-IT" sz="2400" b="1" dirty="0"/>
          </a:p>
        </p:txBody>
      </p:sp>
    </p:spTree>
    <p:extLst>
      <p:ext uri="{BB962C8B-B14F-4D97-AF65-F5344CB8AC3E}">
        <p14:creationId xmlns:p14="http://schemas.microsoft.com/office/powerpoint/2010/main" val="192119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26577" y="194209"/>
            <a:ext cx="11579703" cy="6376524"/>
          </a:xfrm>
        </p:spPr>
        <p:txBody>
          <a:bodyPr>
            <a:normAutofit lnSpcReduction="10000"/>
          </a:bodyPr>
          <a:lstStyle/>
          <a:p>
            <a:pPr marL="0" indent="0" algn="just">
              <a:buNone/>
            </a:pPr>
            <a:r>
              <a:rPr lang="it-IT" sz="2400" b="1" dirty="0" smtClean="0">
                <a:solidFill>
                  <a:srgbClr val="FF0066"/>
                </a:solidFill>
              </a:rPr>
              <a:t>FONTI disciplina professione A.S.</a:t>
            </a:r>
          </a:p>
          <a:p>
            <a:pPr algn="just"/>
            <a:r>
              <a:rPr lang="it-IT" sz="1800" b="1" dirty="0" smtClean="0"/>
              <a:t>Codice  deontologico </a:t>
            </a:r>
            <a:r>
              <a:rPr lang="it-IT" sz="2000" dirty="0" smtClean="0"/>
              <a:t>(</a:t>
            </a:r>
            <a:r>
              <a:rPr lang="it-IT" sz="1800" dirty="0" smtClean="0"/>
              <a:t>18 aprile 1998 e revisioni successive, 17 </a:t>
            </a:r>
            <a:r>
              <a:rPr lang="it-IT" sz="1800" dirty="0"/>
              <a:t>l</a:t>
            </a:r>
            <a:r>
              <a:rPr lang="it-IT" sz="1800" dirty="0" smtClean="0"/>
              <a:t>uglio 2009, 5 luglio 2018 al via la Consultazione per il </a:t>
            </a:r>
            <a:r>
              <a:rPr lang="it-IT" sz="1800" b="1" dirty="0" smtClean="0"/>
              <a:t>Nuovo codice deontologico</a:t>
            </a:r>
            <a:r>
              <a:rPr lang="it-IT" sz="2000" dirty="0" smtClean="0"/>
              <a:t>). Le trasformazioni sociali, culturali ed economiche determinano l’emergere di nuovi comportamenti ed esperienze, rispetto ai quali, a loro volta, rilevano dei </a:t>
            </a:r>
            <a:r>
              <a:rPr lang="it-IT" sz="2000" b="1" dirty="0" smtClean="0"/>
              <a:t>nuovi bisogni </a:t>
            </a:r>
            <a:r>
              <a:rPr lang="it-IT" sz="2000" dirty="0" smtClean="0"/>
              <a:t>relazionali e sociali. I servizi sociali sono chiamati ad individuare le nuove modalità di intervento professionale, più idonee alla presa in carico </a:t>
            </a:r>
            <a:r>
              <a:rPr lang="it-IT" sz="2000" b="1" dirty="0" smtClean="0"/>
              <a:t>delle «nuove fragilità». </a:t>
            </a:r>
          </a:p>
          <a:p>
            <a:pPr marL="0" indent="0" algn="just">
              <a:buNone/>
            </a:pPr>
            <a:r>
              <a:rPr lang="it-IT" sz="1800" dirty="0" smtClean="0"/>
              <a:t>Codice deontologico             </a:t>
            </a:r>
            <a:r>
              <a:rPr lang="it-IT" sz="1800" b="1" dirty="0" smtClean="0">
                <a:solidFill>
                  <a:srgbClr val="FF0066"/>
                </a:solidFill>
              </a:rPr>
              <a:t>professione pluridimensionale</a:t>
            </a:r>
            <a:r>
              <a:rPr lang="it-IT" sz="1800" b="1" dirty="0" smtClean="0"/>
              <a:t>,</a:t>
            </a:r>
            <a:r>
              <a:rPr lang="it-IT" sz="1800" b="1" dirty="0" smtClean="0">
                <a:solidFill>
                  <a:srgbClr val="FF0066"/>
                </a:solidFill>
              </a:rPr>
              <a:t>  </a:t>
            </a:r>
            <a:r>
              <a:rPr lang="it-IT" sz="1800" dirty="0" smtClean="0"/>
              <a:t>il cui filo conduttore è rivolto alle </a:t>
            </a:r>
            <a:r>
              <a:rPr lang="it-IT" sz="1800" b="1" dirty="0" smtClean="0"/>
              <a:t>responsabilità</a:t>
            </a:r>
            <a:r>
              <a:rPr lang="it-IT" sz="1800" dirty="0" smtClean="0"/>
              <a:t> verso la </a:t>
            </a:r>
            <a:r>
              <a:rPr lang="it-IT" sz="1800" b="1" dirty="0" smtClean="0">
                <a:solidFill>
                  <a:srgbClr val="FF0066"/>
                </a:solidFill>
              </a:rPr>
              <a:t>persona, la comunità e l’organizzazione</a:t>
            </a:r>
            <a:r>
              <a:rPr lang="it-IT" sz="1800" b="1" dirty="0" smtClean="0"/>
              <a:t>.</a:t>
            </a:r>
          </a:p>
          <a:p>
            <a:pPr marL="0" indent="0" algn="just">
              <a:buNone/>
            </a:pPr>
            <a:r>
              <a:rPr lang="it-IT" sz="1800" dirty="0" smtClean="0"/>
              <a:t>Si parla di carattere pluridimensionale, con riferimento all’ambito professionale dei servizi sociali, in virtù dell’attenzione </a:t>
            </a:r>
            <a:r>
              <a:rPr lang="it-IT" sz="1800" dirty="0"/>
              <a:t>che l’operatore </a:t>
            </a:r>
            <a:r>
              <a:rPr lang="it-IT" sz="1800" dirty="0" smtClean="0"/>
              <a:t>pone, in fase di valutazione e d’intervento</a:t>
            </a:r>
            <a:r>
              <a:rPr lang="it-IT" sz="1800" dirty="0"/>
              <a:t>, </a:t>
            </a:r>
            <a:r>
              <a:rPr lang="it-IT" sz="1800" dirty="0" smtClean="0"/>
              <a:t>ai </a:t>
            </a:r>
            <a:r>
              <a:rPr lang="it-IT" sz="1800" dirty="0"/>
              <a:t>tre ambiti specifici: </a:t>
            </a:r>
            <a:endParaRPr lang="it-IT" sz="1800" dirty="0" smtClean="0"/>
          </a:p>
          <a:p>
            <a:pPr algn="just"/>
            <a:r>
              <a:rPr lang="it-IT" sz="1800" b="1" dirty="0" smtClean="0">
                <a:solidFill>
                  <a:srgbClr val="FF0066"/>
                </a:solidFill>
              </a:rPr>
              <a:t>dell’utente</a:t>
            </a:r>
          </a:p>
          <a:p>
            <a:pPr algn="just"/>
            <a:r>
              <a:rPr lang="it-IT" sz="1800" b="1" dirty="0" smtClean="0">
                <a:solidFill>
                  <a:srgbClr val="FF0066"/>
                </a:solidFill>
              </a:rPr>
              <a:t>della </a:t>
            </a:r>
            <a:r>
              <a:rPr lang="it-IT" sz="1800" b="1" dirty="0">
                <a:solidFill>
                  <a:srgbClr val="FF0066"/>
                </a:solidFill>
              </a:rPr>
              <a:t>comunità </a:t>
            </a:r>
          </a:p>
          <a:p>
            <a:pPr algn="just"/>
            <a:r>
              <a:rPr lang="it-IT" sz="1800" b="1" dirty="0" smtClean="0">
                <a:solidFill>
                  <a:srgbClr val="FF0066"/>
                </a:solidFill>
              </a:rPr>
              <a:t>dell’organizzazione</a:t>
            </a:r>
            <a:endParaRPr lang="it-IT" sz="1800" b="1" dirty="0">
              <a:solidFill>
                <a:srgbClr val="FF0066"/>
              </a:solidFill>
            </a:endParaRPr>
          </a:p>
          <a:p>
            <a:pPr marL="0" indent="0" algn="just">
              <a:buNone/>
            </a:pPr>
            <a:r>
              <a:rPr lang="it-IT" sz="2000" dirty="0" smtClean="0"/>
              <a:t>«VMD</a:t>
            </a:r>
            <a:r>
              <a:rPr lang="it-IT" sz="2000" dirty="0"/>
              <a:t>»               </a:t>
            </a:r>
            <a:r>
              <a:rPr lang="it-IT" sz="2000" dirty="0" smtClean="0"/>
              <a:t> la </a:t>
            </a:r>
            <a:r>
              <a:rPr lang="it-IT" sz="2000" dirty="0"/>
              <a:t>VALUTAZIONE MULTIDIMENSIONALE </a:t>
            </a:r>
            <a:r>
              <a:rPr lang="it-IT" sz="2000" dirty="0" smtClean="0"/>
              <a:t>è </a:t>
            </a:r>
            <a:r>
              <a:rPr lang="it-IT" sz="2000" dirty="0"/>
              <a:t>una </a:t>
            </a:r>
            <a:r>
              <a:rPr lang="it-IT" sz="2000" dirty="0" smtClean="0"/>
              <a:t>metodologia, nata </a:t>
            </a:r>
            <a:r>
              <a:rPr lang="it-IT" sz="2000" dirty="0"/>
              <a:t>in </a:t>
            </a:r>
            <a:r>
              <a:rPr lang="it-IT" sz="2000" dirty="0" smtClean="0"/>
              <a:t>Inghilterra e applicata </a:t>
            </a:r>
            <a:r>
              <a:rPr lang="it-IT" sz="2000" dirty="0"/>
              <a:t>in </a:t>
            </a:r>
            <a:r>
              <a:rPr lang="it-IT" sz="2000" dirty="0" smtClean="0"/>
              <a:t>origine in ambito geriatrico, finalizzata </a:t>
            </a:r>
            <a:r>
              <a:rPr lang="it-IT" sz="2000" dirty="0"/>
              <a:t>ad </a:t>
            </a:r>
            <a:r>
              <a:rPr lang="it-IT" sz="2000" dirty="0" smtClean="0"/>
              <a:t>indagare con </a:t>
            </a:r>
            <a:r>
              <a:rPr lang="it-IT" sz="2000" dirty="0"/>
              <a:t>modalità pluridimensionale ed interdisciplinare lo stato di salute fisica, psichica e </a:t>
            </a:r>
            <a:r>
              <a:rPr lang="it-IT" sz="2000" dirty="0" smtClean="0"/>
              <a:t>sociale dell’individuo</a:t>
            </a:r>
            <a:r>
              <a:rPr lang="it-IT" sz="2000" dirty="0"/>
              <a:t>, conoscerne le potenzialità ed i bisogni così da poter programmare una </a:t>
            </a:r>
            <a:r>
              <a:rPr lang="it-IT" sz="2000" dirty="0" smtClean="0"/>
              <a:t>serie coordinata </a:t>
            </a:r>
            <a:r>
              <a:rPr lang="it-IT" sz="2000" dirty="0"/>
              <a:t>ed integrata di interventi</a:t>
            </a:r>
            <a:r>
              <a:rPr lang="it-IT" sz="2000" dirty="0" smtClean="0"/>
              <a:t>.</a:t>
            </a:r>
          </a:p>
          <a:p>
            <a:pPr marL="0" indent="0" algn="just">
              <a:buNone/>
            </a:pPr>
            <a:r>
              <a:rPr lang="it-IT" sz="2000" dirty="0"/>
              <a:t>Oggi </a:t>
            </a:r>
            <a:r>
              <a:rPr lang="it-IT" sz="2000" dirty="0" smtClean="0"/>
              <a:t>è sempre più in crescita il rilievo riconosciuto, a </a:t>
            </a:r>
            <a:r>
              <a:rPr lang="it-IT" sz="2000" dirty="0"/>
              <a:t>livello </a:t>
            </a:r>
            <a:r>
              <a:rPr lang="it-IT" sz="2000" dirty="0" smtClean="0"/>
              <a:t>normativo, alla  funzione valutativa </a:t>
            </a:r>
            <a:r>
              <a:rPr lang="it-IT" sz="2000" dirty="0" err="1" smtClean="0"/>
              <a:t>dell’A.s</a:t>
            </a:r>
            <a:r>
              <a:rPr lang="it-IT" sz="2000" dirty="0" err="1" smtClean="0"/>
              <a:t>.</a:t>
            </a:r>
            <a:r>
              <a:rPr lang="it-IT" sz="2000" dirty="0" smtClean="0"/>
              <a:t> per </a:t>
            </a:r>
            <a:r>
              <a:rPr lang="it-IT" sz="2000" dirty="0"/>
              <a:t>l’accesso alle </a:t>
            </a:r>
            <a:r>
              <a:rPr lang="it-IT" sz="2000" dirty="0" smtClean="0"/>
              <a:t>prestazioni ed ai servizi di offerti nell’area del sociale – disabilità, non </a:t>
            </a:r>
            <a:r>
              <a:rPr lang="it-IT" sz="2000" dirty="0"/>
              <a:t>autosufficienza</a:t>
            </a:r>
            <a:r>
              <a:rPr lang="it-IT" sz="2000" dirty="0" smtClean="0"/>
              <a:t>, fragilità </a:t>
            </a:r>
            <a:r>
              <a:rPr lang="it-IT" sz="2000" dirty="0" smtClean="0"/>
              <a:t>familiare.</a:t>
            </a:r>
            <a:endParaRPr lang="it-IT" sz="2000" dirty="0"/>
          </a:p>
        </p:txBody>
      </p:sp>
      <p:cxnSp>
        <p:nvCxnSpPr>
          <p:cNvPr id="4" name="Connettore 2 3"/>
          <p:cNvCxnSpPr/>
          <p:nvPr/>
        </p:nvCxnSpPr>
        <p:spPr>
          <a:xfrm>
            <a:off x="2407355" y="2192944"/>
            <a:ext cx="687840" cy="0"/>
          </a:xfrm>
          <a:prstGeom prst="straightConnector1">
            <a:avLst/>
          </a:prstGeom>
          <a:ln>
            <a:solidFill>
              <a:srgbClr val="FF0066"/>
            </a:solidFill>
            <a:tailEnd type="arrow"/>
          </a:ln>
        </p:spPr>
        <p:style>
          <a:lnRef idx="2">
            <a:schemeClr val="accent2"/>
          </a:lnRef>
          <a:fillRef idx="0">
            <a:schemeClr val="accent2"/>
          </a:fillRef>
          <a:effectRef idx="1">
            <a:schemeClr val="accent2"/>
          </a:effectRef>
          <a:fontRef idx="minor">
            <a:schemeClr val="tx1"/>
          </a:fontRef>
        </p:style>
      </p:cxn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28754" y="4075746"/>
            <a:ext cx="936036"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930069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347958" y="307497"/>
            <a:ext cx="11563518" cy="6449353"/>
          </a:xfrm>
        </p:spPr>
        <p:txBody>
          <a:bodyPr>
            <a:normAutofit/>
          </a:bodyPr>
          <a:lstStyle/>
          <a:p>
            <a:pPr marL="0" indent="0" algn="just">
              <a:buNone/>
            </a:pPr>
            <a:r>
              <a:rPr lang="it-IT" sz="2400" dirty="0" smtClean="0"/>
              <a:t>Allora la DEONTOLOGIA è la cornice entro cui spazia l’ETICA PROFESSIONALE, ma è quest’ultima che può essere d’ausilio per la risoluzione dei DILEMMI ETICI del professionista.</a:t>
            </a:r>
          </a:p>
          <a:p>
            <a:pPr marL="0" indent="0" algn="just">
              <a:buNone/>
            </a:pPr>
            <a:r>
              <a:rPr lang="it-IT" sz="2400" dirty="0" smtClean="0"/>
              <a:t>La deontologia – opera su un piano più generale ed astratto (in quanto norma) – descrive l’ambito di operatività del professionista e pone i limiti inderogabili dei divieti, nonché le sanzioni.</a:t>
            </a:r>
          </a:p>
          <a:p>
            <a:pPr marL="0" indent="0" algn="just">
              <a:buNone/>
            </a:pPr>
            <a:r>
              <a:rPr lang="it-IT" sz="2400" dirty="0" smtClean="0"/>
              <a:t>L’etica professionale – opera sul piano pratico, particolare – descrive i VALORI idonei a fungere da GUIDA per la SCELTA del comportamento del professionista, in quel caso concreto.</a:t>
            </a:r>
          </a:p>
          <a:p>
            <a:pPr marL="0" indent="0" algn="just">
              <a:buNone/>
            </a:pPr>
            <a:endParaRPr lang="it-IT" sz="2000" dirty="0"/>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41403" y="4499173"/>
            <a:ext cx="2218355" cy="2218355"/>
          </a:xfrm>
          <a:prstGeom prst="rect">
            <a:avLst/>
          </a:prstGeom>
        </p:spPr>
      </p:pic>
      <p:pic>
        <p:nvPicPr>
          <p:cNvPr id="5" name="Immagin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03101" y="4211905"/>
            <a:ext cx="2646095" cy="2646095"/>
          </a:xfrm>
          <a:prstGeom prst="rect">
            <a:avLst/>
          </a:prstGeom>
        </p:spPr>
      </p:pic>
    </p:spTree>
    <p:extLst>
      <p:ext uri="{BB962C8B-B14F-4D97-AF65-F5344CB8AC3E}">
        <p14:creationId xmlns:p14="http://schemas.microsoft.com/office/powerpoint/2010/main" val="13324192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5657" y="250852"/>
            <a:ext cx="11968120" cy="6607147"/>
          </a:xfrm>
        </p:spPr>
        <p:txBody>
          <a:bodyPr>
            <a:normAutofit/>
          </a:bodyPr>
          <a:lstStyle/>
          <a:p>
            <a:pPr marL="0" indent="0" algn="ctr">
              <a:buNone/>
            </a:pPr>
            <a:r>
              <a:rPr lang="it-IT" sz="2800" b="1" dirty="0" smtClean="0">
                <a:solidFill>
                  <a:srgbClr val="FF0066"/>
                </a:solidFill>
              </a:rPr>
              <a:t>VALORI</a:t>
            </a:r>
          </a:p>
          <a:p>
            <a:pPr marL="0" indent="0" algn="just">
              <a:buNone/>
            </a:pPr>
            <a:r>
              <a:rPr lang="it-IT" dirty="0" smtClean="0"/>
              <a:t>                                     </a:t>
            </a:r>
            <a:r>
              <a:rPr lang="it-IT" b="1" dirty="0" smtClean="0"/>
              <a:t>Vulnerabilità / fragilità</a:t>
            </a:r>
          </a:p>
          <a:p>
            <a:pPr marL="0" indent="0" algn="just">
              <a:buNone/>
            </a:pPr>
            <a:endParaRPr lang="it-IT" sz="2400" dirty="0" smtClean="0"/>
          </a:p>
          <a:p>
            <a:pPr marL="0" indent="0" algn="just">
              <a:buNone/>
            </a:pPr>
            <a:r>
              <a:rPr lang="it-IT" sz="2400" dirty="0" smtClean="0"/>
              <a:t>                                                                                                                       </a:t>
            </a:r>
          </a:p>
          <a:p>
            <a:pPr marL="0" indent="0" algn="just">
              <a:buNone/>
            </a:pPr>
            <a:endParaRPr lang="it-IT" sz="2400" dirty="0" smtClean="0"/>
          </a:p>
          <a:p>
            <a:pPr marL="0" indent="0" algn="just">
              <a:buNone/>
            </a:pPr>
            <a:r>
              <a:rPr lang="it-IT" dirty="0" smtClean="0"/>
              <a:t>                                                          </a:t>
            </a:r>
            <a:r>
              <a:rPr lang="it-IT" b="1" dirty="0" smtClean="0"/>
              <a:t>Cura</a:t>
            </a:r>
          </a:p>
          <a:p>
            <a:pPr marL="0" indent="0" algn="ctr">
              <a:buNone/>
            </a:pPr>
            <a:endParaRPr lang="it-IT" sz="2400" dirty="0" smtClean="0"/>
          </a:p>
          <a:p>
            <a:pPr marL="0" indent="0">
              <a:buNone/>
            </a:pPr>
            <a:r>
              <a:rPr lang="it-IT" sz="2400" dirty="0" smtClean="0"/>
              <a:t>                                                                                                               </a:t>
            </a:r>
          </a:p>
          <a:p>
            <a:pPr algn="just"/>
            <a:endParaRPr lang="it-IT" sz="2400" dirty="0"/>
          </a:p>
          <a:p>
            <a:pPr marL="0" indent="0" algn="ctr">
              <a:buNone/>
            </a:pPr>
            <a:r>
              <a:rPr lang="it-IT" b="1" dirty="0" smtClean="0"/>
              <a:t>Autonomia</a:t>
            </a:r>
            <a:r>
              <a:rPr lang="it-IT" sz="2400" b="1" dirty="0" smtClean="0"/>
              <a:t> </a:t>
            </a:r>
          </a:p>
          <a:p>
            <a:pPr marL="0" indent="0" algn="just">
              <a:buNone/>
            </a:pPr>
            <a:r>
              <a:rPr lang="it-IT" sz="2000" dirty="0" smtClean="0"/>
              <a:t>                           </a:t>
            </a:r>
          </a:p>
        </p:txBody>
      </p:sp>
      <p:sp>
        <p:nvSpPr>
          <p:cNvPr id="6" name="Freccia tridirezionale 5"/>
          <p:cNvSpPr/>
          <p:nvPr/>
        </p:nvSpPr>
        <p:spPr>
          <a:xfrm>
            <a:off x="4353515" y="1440382"/>
            <a:ext cx="3172078" cy="850392"/>
          </a:xfrm>
          <a:prstGeom prst="leftRigh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23746" y="3302181"/>
            <a:ext cx="3183064" cy="874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ttangolo 1"/>
          <p:cNvSpPr/>
          <p:nvPr/>
        </p:nvSpPr>
        <p:spPr>
          <a:xfrm>
            <a:off x="930581" y="1391829"/>
            <a:ext cx="2961685" cy="12785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err="1" smtClean="0">
                <a:solidFill>
                  <a:schemeClr val="bg1"/>
                </a:solidFill>
              </a:rPr>
              <a:t>Lat</a:t>
            </a:r>
            <a:r>
              <a:rPr lang="it-IT" sz="2000" b="1" dirty="0" smtClean="0">
                <a:solidFill>
                  <a:schemeClr val="bg1"/>
                </a:solidFill>
              </a:rPr>
              <a:t>. vulnus = lesione, offesa (disabilità)</a:t>
            </a:r>
            <a:endParaRPr lang="it-IT" sz="2000" b="1" dirty="0">
              <a:solidFill>
                <a:schemeClr val="bg1"/>
              </a:solidFill>
            </a:endParaRPr>
          </a:p>
        </p:txBody>
      </p:sp>
      <p:sp>
        <p:nvSpPr>
          <p:cNvPr id="4" name="Rettangolo 3"/>
          <p:cNvSpPr/>
          <p:nvPr/>
        </p:nvSpPr>
        <p:spPr>
          <a:xfrm>
            <a:off x="7881642" y="1391830"/>
            <a:ext cx="3463391" cy="127854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t>Fragile= debolezza, instabilità emotiva (fragilità relazionale, fragilità situazionale)</a:t>
            </a:r>
            <a:endParaRPr lang="it-IT" sz="2000" b="1" dirty="0"/>
          </a:p>
        </p:txBody>
      </p:sp>
      <p:sp>
        <p:nvSpPr>
          <p:cNvPr id="7" name="Rettangolo 6"/>
          <p:cNvSpPr/>
          <p:nvPr/>
        </p:nvSpPr>
        <p:spPr>
          <a:xfrm>
            <a:off x="857753" y="3401772"/>
            <a:ext cx="3034513" cy="117334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err="1" smtClean="0"/>
              <a:t>Ingl</a:t>
            </a:r>
            <a:r>
              <a:rPr lang="it-IT" sz="2000" b="1" dirty="0" smtClean="0"/>
              <a:t>. </a:t>
            </a:r>
            <a:r>
              <a:rPr lang="it-IT" sz="2000" b="1" i="1" dirty="0" smtClean="0"/>
              <a:t>to cure</a:t>
            </a:r>
            <a:r>
              <a:rPr lang="it-IT" sz="2000" b="1" dirty="0" smtClean="0"/>
              <a:t>= curare</a:t>
            </a:r>
            <a:endParaRPr lang="it-IT" sz="2000" b="1" dirty="0"/>
          </a:p>
        </p:txBody>
      </p:sp>
      <p:sp>
        <p:nvSpPr>
          <p:cNvPr id="8" name="Rettangolo 7"/>
          <p:cNvSpPr/>
          <p:nvPr/>
        </p:nvSpPr>
        <p:spPr>
          <a:xfrm>
            <a:off x="7881641" y="3474600"/>
            <a:ext cx="3463391" cy="11621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err="1" smtClean="0"/>
              <a:t>Ingl</a:t>
            </a:r>
            <a:r>
              <a:rPr lang="it-IT" sz="2000" b="1" i="1" dirty="0" smtClean="0"/>
              <a:t>. to care</a:t>
            </a:r>
            <a:r>
              <a:rPr lang="it-IT" sz="2000" b="1" dirty="0" smtClean="0"/>
              <a:t>= prendersi cura, preoccuparsi per …</a:t>
            </a:r>
            <a:endParaRPr lang="it-IT" sz="2000" b="1" dirty="0"/>
          </a:p>
        </p:txBody>
      </p:sp>
      <p:cxnSp>
        <p:nvCxnSpPr>
          <p:cNvPr id="10" name="Connettore 2 9"/>
          <p:cNvCxnSpPr/>
          <p:nvPr/>
        </p:nvCxnSpPr>
        <p:spPr>
          <a:xfrm flipH="1">
            <a:off x="4264503" y="5178903"/>
            <a:ext cx="1108610" cy="4572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cxnSp>
        <p:nvCxnSpPr>
          <p:cNvPr id="13" name="Connettore 2 12"/>
          <p:cNvCxnSpPr/>
          <p:nvPr/>
        </p:nvCxnSpPr>
        <p:spPr>
          <a:xfrm flipH="1">
            <a:off x="6030589" y="5178903"/>
            <a:ext cx="1" cy="687823"/>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cxnSp>
        <p:nvCxnSpPr>
          <p:cNvPr id="15" name="Connettore 2 14"/>
          <p:cNvCxnSpPr/>
          <p:nvPr/>
        </p:nvCxnSpPr>
        <p:spPr>
          <a:xfrm>
            <a:off x="6608595" y="5223409"/>
            <a:ext cx="1078839" cy="505752"/>
          </a:xfrm>
          <a:prstGeom prst="straightConnector1">
            <a:avLst/>
          </a:prstGeom>
          <a:ln w="50800">
            <a:tailEnd type="arrow"/>
          </a:ln>
        </p:spPr>
        <p:style>
          <a:lnRef idx="1">
            <a:schemeClr val="accent1"/>
          </a:lnRef>
          <a:fillRef idx="0">
            <a:schemeClr val="accent1"/>
          </a:fillRef>
          <a:effectRef idx="0">
            <a:schemeClr val="accent1"/>
          </a:effectRef>
          <a:fontRef idx="minor">
            <a:schemeClr val="tx1"/>
          </a:fontRef>
        </p:style>
      </p:cxnSp>
      <p:sp>
        <p:nvSpPr>
          <p:cNvPr id="19" name="Rettangolo 18"/>
          <p:cNvSpPr/>
          <p:nvPr/>
        </p:nvSpPr>
        <p:spPr>
          <a:xfrm>
            <a:off x="4818808" y="5982036"/>
            <a:ext cx="2423564" cy="74750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solidFill>
                  <a:schemeClr val="bg1"/>
                </a:solidFill>
              </a:rPr>
              <a:t>Autodeterminazione (a. morale)</a:t>
            </a:r>
            <a:endParaRPr lang="it-IT" sz="2000" b="1" dirty="0">
              <a:solidFill>
                <a:schemeClr val="bg1"/>
              </a:solidFill>
            </a:endParaRPr>
          </a:p>
        </p:txBody>
      </p:sp>
      <p:sp>
        <p:nvSpPr>
          <p:cNvPr id="20" name="Rettangolo 19"/>
          <p:cNvSpPr/>
          <p:nvPr/>
        </p:nvSpPr>
        <p:spPr>
          <a:xfrm>
            <a:off x="7881642" y="5729161"/>
            <a:ext cx="2265771" cy="84966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t>a. relazionale</a:t>
            </a:r>
            <a:endParaRPr lang="it-IT" sz="2000" b="1" dirty="0"/>
          </a:p>
        </p:txBody>
      </p:sp>
      <p:sp>
        <p:nvSpPr>
          <p:cNvPr id="21" name="Rettangolo 20"/>
          <p:cNvSpPr/>
          <p:nvPr/>
        </p:nvSpPr>
        <p:spPr>
          <a:xfrm>
            <a:off x="1319002" y="5636103"/>
            <a:ext cx="2573264" cy="8638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a:solidFill>
                  <a:schemeClr val="bg1"/>
                </a:solidFill>
              </a:rPr>
              <a:t> </a:t>
            </a:r>
            <a:r>
              <a:rPr lang="it-IT" sz="2000" b="1" dirty="0">
                <a:solidFill>
                  <a:schemeClr val="bg1"/>
                </a:solidFill>
              </a:rPr>
              <a:t>Indipendenza/libertà</a:t>
            </a:r>
          </a:p>
        </p:txBody>
      </p:sp>
    </p:spTree>
    <p:extLst>
      <p:ext uri="{BB962C8B-B14F-4D97-AF65-F5344CB8AC3E}">
        <p14:creationId xmlns:p14="http://schemas.microsoft.com/office/powerpoint/2010/main" val="181992205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53749" y="226577"/>
            <a:ext cx="11790095" cy="6400800"/>
          </a:xfrm>
        </p:spPr>
        <p:txBody>
          <a:bodyPr>
            <a:normAutofit/>
          </a:bodyPr>
          <a:lstStyle/>
          <a:p>
            <a:pPr marL="0" indent="0" algn="ctr">
              <a:buNone/>
            </a:pPr>
            <a:r>
              <a:rPr lang="it-IT" sz="2800" b="1" dirty="0" smtClean="0"/>
              <a:t>RESPONSABILITÁ DELL’ A.S. E TRAFORMAZIONI SOCIALI</a:t>
            </a:r>
          </a:p>
          <a:p>
            <a:pPr marL="0" indent="0" algn="ctr">
              <a:buNone/>
            </a:pPr>
            <a:endParaRPr lang="it-IT" sz="2000" dirty="0"/>
          </a:p>
          <a:p>
            <a:pPr marL="0" indent="0" algn="just">
              <a:buNone/>
            </a:pPr>
            <a:r>
              <a:rPr lang="it-IT" sz="2000" b="1" dirty="0"/>
              <a:t>Come si definisce e si identifica oggi la professione dell’assistente sociale</a:t>
            </a:r>
            <a:r>
              <a:rPr lang="it-IT" sz="2000" b="1" dirty="0" smtClean="0"/>
              <a:t>?</a:t>
            </a:r>
          </a:p>
          <a:p>
            <a:pPr marL="0" indent="0" algn="just">
              <a:buNone/>
            </a:pPr>
            <a:endParaRPr lang="it-IT" sz="1800" b="1" dirty="0"/>
          </a:p>
          <a:p>
            <a:pPr marL="0" indent="0" algn="just">
              <a:buNone/>
            </a:pPr>
            <a:r>
              <a:rPr lang="it-IT" sz="2000" dirty="0" smtClean="0"/>
              <a:t>Monica </a:t>
            </a:r>
            <a:r>
              <a:rPr lang="it-IT" sz="2000" dirty="0" err="1" smtClean="0"/>
              <a:t>Murabito</a:t>
            </a:r>
            <a:r>
              <a:rPr lang="it-IT" sz="2000" dirty="0" smtClean="0"/>
              <a:t> (A.S.): «</a:t>
            </a:r>
            <a:r>
              <a:rPr lang="it-IT" sz="2000" i="1" dirty="0" smtClean="0"/>
              <a:t>In </a:t>
            </a:r>
            <a:r>
              <a:rPr lang="it-IT" sz="2000" i="1" dirty="0"/>
              <a:t>questo momento storico, è necessario per la nostra comunità professionale </a:t>
            </a:r>
            <a:r>
              <a:rPr lang="it-IT" sz="2000" b="1" i="1" dirty="0"/>
              <a:t>ripensare il lavoro sociale alla luce di una società profondamente cambiata</a:t>
            </a:r>
            <a:r>
              <a:rPr lang="it-IT" sz="2000" i="1" dirty="0"/>
              <a:t>. Adeguare le categorie mentali e le prassi ad una realtà che nel giro di pochi anni si è trasformata radicalmente. Assistiamo alla crisi del pensiero occidentale, si avverte sempre più l’incapacità di narrare il mondo, di spiegarlo e di proporne una forma ordinatrice.</a:t>
            </a:r>
          </a:p>
          <a:p>
            <a:pPr marL="0" indent="0" algn="just">
              <a:buNone/>
            </a:pPr>
            <a:r>
              <a:rPr lang="it-IT" sz="2000" i="1" dirty="0"/>
              <a:t>Le istituzioni formative, le agenzie politiche e quelle etiche sembra che </a:t>
            </a:r>
            <a:r>
              <a:rPr lang="it-IT" sz="2000" b="1" i="1" dirty="0"/>
              <a:t>non riescano più ad adempiere al loro ruolo e alle funzioni di guida</a:t>
            </a:r>
            <a:r>
              <a:rPr lang="it-IT" sz="2000" i="1" dirty="0"/>
              <a:t>, innovazione e di ideatori di utopie. La situazione nella quale ci troviamo attualmente si può riassumere dicendo che la folle corsa del capitalismo a rincorrere una crescita infinita ha generato </a:t>
            </a:r>
            <a:r>
              <a:rPr lang="it-IT" sz="2000" b="1" i="1" dirty="0">
                <a:solidFill>
                  <a:srgbClr val="FF0066"/>
                </a:solidFill>
              </a:rPr>
              <a:t>alienazione individualistica, perdita del senso di appartenenza, mancanza di fiducia nelle istituzioni</a:t>
            </a:r>
            <a:r>
              <a:rPr lang="it-IT" sz="2000" i="1" dirty="0"/>
              <a:t> ed infine crisi economica e </a:t>
            </a:r>
            <a:r>
              <a:rPr lang="it-IT" sz="2000" b="1" i="1" dirty="0">
                <a:solidFill>
                  <a:srgbClr val="FF0066"/>
                </a:solidFill>
              </a:rPr>
              <a:t>fine del welfare</a:t>
            </a:r>
            <a:r>
              <a:rPr lang="it-IT" sz="2000" i="1" dirty="0"/>
              <a:t>, quel benessere che sembrava poter essere garantito a tutti i cittadini.</a:t>
            </a:r>
          </a:p>
          <a:p>
            <a:pPr marL="0" indent="0" algn="just">
              <a:buNone/>
            </a:pPr>
            <a:r>
              <a:rPr lang="it-IT" sz="2000" i="1" dirty="0"/>
              <a:t>Alla luce di quanto premesso direi che lavorare oggi nelle istituzioni, nei servizi pubblici è sempre più difficile, ed è quindi necessario interrogarsi sul ruolo svolto dall’assistente sociale in questo particolare momento </a:t>
            </a:r>
            <a:r>
              <a:rPr lang="it-IT" sz="2000" i="1" dirty="0" smtClean="0"/>
              <a:t>storico</a:t>
            </a:r>
            <a:r>
              <a:rPr lang="it-IT" sz="2000" dirty="0" smtClean="0"/>
              <a:t>».</a:t>
            </a:r>
          </a:p>
          <a:p>
            <a:pPr marL="0" indent="0" algn="just">
              <a:buNone/>
            </a:pPr>
            <a:endParaRPr lang="it-IT" sz="1800" dirty="0" smtClean="0"/>
          </a:p>
          <a:p>
            <a:pPr marL="0" indent="0" algn="just">
              <a:buNone/>
            </a:pPr>
            <a:endParaRPr lang="it-IT" sz="1800" dirty="0"/>
          </a:p>
        </p:txBody>
      </p:sp>
    </p:spTree>
    <p:extLst>
      <p:ext uri="{BB962C8B-B14F-4D97-AF65-F5344CB8AC3E}">
        <p14:creationId xmlns:p14="http://schemas.microsoft.com/office/powerpoint/2010/main" val="11550413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75129" y="226577"/>
            <a:ext cx="11628255" cy="6481720"/>
          </a:xfrm>
        </p:spPr>
        <p:txBody>
          <a:bodyPr>
            <a:normAutofit/>
          </a:bodyPr>
          <a:lstStyle/>
          <a:p>
            <a:pPr marL="0" indent="0" algn="just">
              <a:buNone/>
            </a:pPr>
            <a:r>
              <a:rPr lang="it-IT" sz="2000" dirty="0" smtClean="0"/>
              <a:t>Monica </a:t>
            </a:r>
            <a:r>
              <a:rPr lang="it-IT" sz="2000" dirty="0" err="1" smtClean="0"/>
              <a:t>Murabito</a:t>
            </a:r>
            <a:r>
              <a:rPr lang="it-IT" sz="2000" dirty="0" smtClean="0"/>
              <a:t>: «Da </a:t>
            </a:r>
            <a:r>
              <a:rPr lang="it-IT" sz="2000" dirty="0"/>
              <a:t>una </a:t>
            </a:r>
            <a:r>
              <a:rPr lang="it-IT" sz="2000" dirty="0" smtClean="0"/>
              <a:t>parte,  </a:t>
            </a:r>
            <a:r>
              <a:rPr lang="it-IT" sz="2000" dirty="0"/>
              <a:t>bisogna senz’altro e con chiarezza assumere come oggetto di lavoro il problema della coesione sociale, </a:t>
            </a:r>
            <a:r>
              <a:rPr lang="it-IT" sz="2000" b="1" dirty="0"/>
              <a:t>rifiutando l’approccio assistenzialistico </a:t>
            </a:r>
            <a:r>
              <a:rPr lang="it-IT" sz="2000" dirty="0"/>
              <a:t>e progettando interventi sociali con la </a:t>
            </a:r>
            <a:r>
              <a:rPr lang="it-IT" sz="2000" b="1" dirty="0"/>
              <a:t>partecipazione</a:t>
            </a:r>
            <a:r>
              <a:rPr lang="it-IT" sz="2000" dirty="0"/>
              <a:t> della </a:t>
            </a:r>
            <a:r>
              <a:rPr lang="it-IT" sz="2000" b="1" dirty="0"/>
              <a:t>persona</a:t>
            </a:r>
            <a:r>
              <a:rPr lang="it-IT" sz="2000" dirty="0"/>
              <a:t> e la sua </a:t>
            </a:r>
            <a:r>
              <a:rPr lang="it-IT" sz="2000" b="1" dirty="0"/>
              <a:t>responsabilizzazione</a:t>
            </a:r>
            <a:r>
              <a:rPr lang="it-IT" sz="2000" dirty="0"/>
              <a:t>.</a:t>
            </a:r>
          </a:p>
          <a:p>
            <a:pPr marL="0" indent="0" algn="just">
              <a:buNone/>
            </a:pPr>
            <a:r>
              <a:rPr lang="it-IT" sz="2000" dirty="0" smtClean="0"/>
              <a:t>Il </a:t>
            </a:r>
            <a:r>
              <a:rPr lang="it-IT" sz="2000" dirty="0"/>
              <a:t>sociologo Franco </a:t>
            </a:r>
            <a:r>
              <a:rPr lang="it-IT" sz="2000" dirty="0" smtClean="0"/>
              <a:t>Cassano afferma: </a:t>
            </a:r>
            <a:r>
              <a:rPr lang="it-IT" sz="2000" dirty="0"/>
              <a:t>” I progetti e il cuore degli uomini sono trasmigrati fuori della politica. </a:t>
            </a:r>
            <a:r>
              <a:rPr lang="it-IT" sz="2000" b="1" dirty="0"/>
              <a:t>La società civile non è più il luogo di formazione delle domande collettive</a:t>
            </a:r>
            <a:r>
              <a:rPr lang="it-IT" sz="2000" dirty="0"/>
              <a:t>, ma la trama degli interessi privati</a:t>
            </a:r>
            <a:r>
              <a:rPr lang="it-IT" sz="2000" dirty="0" smtClean="0"/>
              <a:t>, </a:t>
            </a:r>
            <a:r>
              <a:rPr lang="it-IT" sz="2000" b="1" dirty="0" smtClean="0">
                <a:solidFill>
                  <a:srgbClr val="FF0066"/>
                </a:solidFill>
              </a:rPr>
              <a:t>non </a:t>
            </a:r>
            <a:r>
              <a:rPr lang="it-IT" sz="2000" b="1" dirty="0">
                <a:solidFill>
                  <a:srgbClr val="FF0066"/>
                </a:solidFill>
              </a:rPr>
              <a:t>è l’agorà ma il mercato</a:t>
            </a:r>
            <a:r>
              <a:rPr lang="it-IT" sz="2000" dirty="0"/>
              <a:t>. La carta </a:t>
            </a:r>
            <a:r>
              <a:rPr lang="it-IT" sz="2000" b="1" dirty="0">
                <a:solidFill>
                  <a:srgbClr val="FF0066"/>
                </a:solidFill>
              </a:rPr>
              <a:t>dell’individualismo</a:t>
            </a:r>
            <a:r>
              <a:rPr lang="it-IT" sz="2000" dirty="0"/>
              <a:t> riesce ancora a tenere gli uomini lontani gli uni dagli altri, a impedire che riconoscano ciò che hanno in comune, ma remunera sempre meno, non riesce a risalire il piano inclinato delle disuguaglianze crescenti.”</a:t>
            </a:r>
          </a:p>
          <a:p>
            <a:pPr marL="0" indent="0" algn="just">
              <a:buNone/>
            </a:pPr>
            <a:r>
              <a:rPr lang="it-IT" sz="2000" dirty="0" smtClean="0"/>
              <a:t>Monica </a:t>
            </a:r>
            <a:r>
              <a:rPr lang="it-IT" sz="2000" dirty="0" err="1" smtClean="0"/>
              <a:t>Murabito</a:t>
            </a:r>
            <a:r>
              <a:rPr lang="it-IT" sz="2000" dirty="0" smtClean="0"/>
              <a:t>: «Bisogna </a:t>
            </a:r>
            <a:r>
              <a:rPr lang="it-IT" sz="2000" dirty="0"/>
              <a:t>quindi oggi rafforzare sempre più l’idea di un servizio sociale inteso come sostegno e stimolatore della crescita personale e comunitaria, </a:t>
            </a:r>
            <a:r>
              <a:rPr lang="it-IT" sz="2000" b="1" dirty="0"/>
              <a:t>riappropriandoci della dimensione politica </a:t>
            </a:r>
            <a:r>
              <a:rPr lang="it-IT" sz="2000" dirty="0"/>
              <a:t>della professione, intesa come </a:t>
            </a:r>
            <a:r>
              <a:rPr lang="it-IT" sz="2000" b="1" dirty="0" smtClean="0"/>
              <a:t>ciò </a:t>
            </a:r>
            <a:r>
              <a:rPr lang="it-IT" sz="2000" b="1" dirty="0"/>
              <a:t>che attiene alla </a:t>
            </a:r>
            <a:r>
              <a:rPr lang="it-IT" sz="2000" b="1" dirty="0" smtClean="0"/>
              <a:t>città</a:t>
            </a:r>
            <a:r>
              <a:rPr lang="it-IT" sz="2000" dirty="0" smtClean="0"/>
              <a:t>».</a:t>
            </a:r>
          </a:p>
          <a:p>
            <a:pPr marL="0" indent="0" algn="just">
              <a:buNone/>
            </a:pPr>
            <a:r>
              <a:rPr lang="it-IT" sz="2000" dirty="0" smtClean="0"/>
              <a:t>Il lavoro dell’A.S. è «</a:t>
            </a:r>
            <a:r>
              <a:rPr lang="it-IT" sz="2400" b="1" u="sng" dirty="0" smtClean="0">
                <a:solidFill>
                  <a:srgbClr val="FF0066"/>
                </a:solidFill>
              </a:rPr>
              <a:t>l’arte del </a:t>
            </a:r>
            <a:r>
              <a:rPr lang="it-IT" sz="2400" b="1" u="sng" dirty="0" err="1" smtClean="0">
                <a:solidFill>
                  <a:srgbClr val="FF0066"/>
                </a:solidFill>
              </a:rPr>
              <a:t>counseling</a:t>
            </a:r>
            <a:r>
              <a:rPr lang="it-IT" sz="2000" dirty="0" smtClean="0"/>
              <a:t>», cioè un </a:t>
            </a:r>
            <a:r>
              <a:rPr lang="it-IT" sz="2000" b="1" dirty="0" smtClean="0">
                <a:solidFill>
                  <a:srgbClr val="FF0066"/>
                </a:solidFill>
              </a:rPr>
              <a:t>lavorare insieme </a:t>
            </a:r>
            <a:r>
              <a:rPr lang="it-IT" sz="2000" b="1" dirty="0">
                <a:solidFill>
                  <a:srgbClr val="FF0066"/>
                </a:solidFill>
              </a:rPr>
              <a:t>alla persona </a:t>
            </a:r>
            <a:r>
              <a:rPr lang="it-IT" sz="2000" dirty="0"/>
              <a:t>che viene in consulenza per individuare quali siano le tensioni interne, </a:t>
            </a:r>
            <a:r>
              <a:rPr lang="it-IT" sz="2000" dirty="0" smtClean="0"/>
              <a:t>che </a:t>
            </a:r>
            <a:r>
              <a:rPr lang="it-IT" sz="2000" dirty="0"/>
              <a:t>non permettono un adattamento </a:t>
            </a:r>
            <a:r>
              <a:rPr lang="it-IT" sz="2000" dirty="0" smtClean="0"/>
              <a:t>vantaggioso al contesto sociale. </a:t>
            </a:r>
          </a:p>
          <a:p>
            <a:pPr marL="0" indent="0" algn="just">
              <a:buNone/>
            </a:pPr>
            <a:r>
              <a:rPr lang="it-IT" sz="2000" dirty="0"/>
              <a:t> Rollo </a:t>
            </a:r>
            <a:r>
              <a:rPr lang="it-IT" sz="2000" dirty="0" err="1" smtClean="0"/>
              <a:t>May</a:t>
            </a:r>
            <a:r>
              <a:rPr lang="it-IT" sz="2000" dirty="0" smtClean="0"/>
              <a:t> – in «L’arte del </a:t>
            </a:r>
            <a:r>
              <a:rPr lang="it-IT" sz="2000" dirty="0" err="1" smtClean="0"/>
              <a:t>Counseling</a:t>
            </a:r>
            <a:r>
              <a:rPr lang="it-IT" sz="2000" dirty="0" smtClean="0"/>
              <a:t>» – la definisce come l’abilità di «</a:t>
            </a:r>
            <a:r>
              <a:rPr lang="it-IT" sz="2000" b="1" i="1" dirty="0" smtClean="0"/>
              <a:t>portare </a:t>
            </a:r>
            <a:r>
              <a:rPr lang="it-IT" sz="2000" b="1" i="1" dirty="0"/>
              <a:t>il cliente ad accettare la responsabilità della propria condotta </a:t>
            </a:r>
            <a:r>
              <a:rPr lang="it-IT" sz="2000" i="1" dirty="0"/>
              <a:t>e degli esiti della propria vita. Il </a:t>
            </a:r>
            <a:r>
              <a:rPr lang="it-IT" sz="2000" i="1" dirty="0" err="1"/>
              <a:t>counselor</a:t>
            </a:r>
            <a:r>
              <a:rPr lang="it-IT" sz="2000" i="1" dirty="0"/>
              <a:t> mostrerà al cliente quanto siano profonde le radici da cui nasce la decisione, quanto si debba tenere conto delle esperienze precedenti e delle forze dell’inconscio, ma alla fine lo aiuterà a </a:t>
            </a:r>
            <a:r>
              <a:rPr lang="it-IT" sz="2000" b="1" i="1" dirty="0"/>
              <a:t>trovare e a utilizzare le sue risorse di </a:t>
            </a:r>
            <a:r>
              <a:rPr lang="it-IT" sz="2000" b="1" i="1" dirty="0" smtClean="0"/>
              <a:t>libertà</a:t>
            </a:r>
            <a:r>
              <a:rPr lang="it-IT" sz="2000" i="1" dirty="0" smtClean="0"/>
              <a:t>».</a:t>
            </a:r>
            <a:endParaRPr lang="it-IT" sz="2000" i="1" dirty="0"/>
          </a:p>
        </p:txBody>
      </p:sp>
    </p:spTree>
    <p:extLst>
      <p:ext uri="{BB962C8B-B14F-4D97-AF65-F5344CB8AC3E}">
        <p14:creationId xmlns:p14="http://schemas.microsoft.com/office/powerpoint/2010/main" val="369526197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3289" y="161840"/>
            <a:ext cx="11822464" cy="6586917"/>
          </a:xfrm>
        </p:spPr>
        <p:txBody>
          <a:bodyPr>
            <a:normAutofit fontScale="77500" lnSpcReduction="20000"/>
          </a:bodyPr>
          <a:lstStyle/>
          <a:p>
            <a:pPr marL="0" indent="0" algn="just">
              <a:buNone/>
            </a:pPr>
            <a:r>
              <a:rPr lang="it-IT" sz="2600" dirty="0" smtClean="0"/>
              <a:t>Il ruolo dell’A.S. non prevede un’erogazione di mere prestazioni economiche, su delega del cliente!</a:t>
            </a:r>
          </a:p>
          <a:p>
            <a:pPr marL="0" indent="0" algn="just">
              <a:buNone/>
            </a:pPr>
            <a:r>
              <a:rPr lang="it-IT" sz="2600" dirty="0" smtClean="0"/>
              <a:t>L’Assistente sociale lavora </a:t>
            </a:r>
            <a:r>
              <a:rPr lang="it-IT" sz="2600" b="1" dirty="0" smtClean="0">
                <a:solidFill>
                  <a:srgbClr val="FF0066"/>
                </a:solidFill>
              </a:rPr>
              <a:t>insieme alla persona</a:t>
            </a:r>
            <a:r>
              <a:rPr lang="it-IT" sz="2600" dirty="0" smtClean="0"/>
              <a:t>, al fine di porre in atto </a:t>
            </a:r>
            <a:r>
              <a:rPr lang="it-IT" sz="2600" b="1" dirty="0" smtClean="0"/>
              <a:t>nuovi processi trasformativi</a:t>
            </a:r>
            <a:r>
              <a:rPr lang="it-IT" sz="2600" dirty="0" smtClean="0"/>
              <a:t>, idonei al raggiungimento del benessere del cliente e del contesto sociale cui esso appartiene</a:t>
            </a:r>
            <a:r>
              <a:rPr lang="it-IT" sz="2600" dirty="0"/>
              <a:t>. </a:t>
            </a:r>
            <a:endParaRPr lang="it-IT" sz="2600" dirty="0" smtClean="0"/>
          </a:p>
          <a:p>
            <a:pPr marL="0" indent="0" algn="just">
              <a:buNone/>
            </a:pPr>
            <a:r>
              <a:rPr lang="it-IT" sz="2600" dirty="0" smtClean="0"/>
              <a:t>Monica </a:t>
            </a:r>
            <a:r>
              <a:rPr lang="it-IT" sz="2600" dirty="0" err="1" smtClean="0"/>
              <a:t>Murabito</a:t>
            </a:r>
            <a:r>
              <a:rPr lang="it-IT" sz="2600" dirty="0"/>
              <a:t> </a:t>
            </a:r>
            <a:r>
              <a:rPr lang="it-IT" sz="2600" dirty="0" smtClean="0"/>
              <a:t>afferma: «Nessuno </a:t>
            </a:r>
            <a:r>
              <a:rPr lang="it-IT" sz="2600" dirty="0"/>
              <a:t>“prende” un carico da un altro, nel colloquio non sono in gioco ruoli di dominio, non c’è l’operatore forte che prende in carico qualcuno più debole, ma il processo di cura diviene un </a:t>
            </a:r>
            <a:r>
              <a:rPr lang="it-IT" sz="2600" b="1" dirty="0"/>
              <a:t>accompagnamento </a:t>
            </a:r>
            <a:r>
              <a:rPr lang="it-IT" sz="2600" dirty="0"/>
              <a:t>per un pezzo di strada che si fa </a:t>
            </a:r>
            <a:r>
              <a:rPr lang="it-IT" sz="2600" dirty="0" smtClean="0"/>
              <a:t>insieme».</a:t>
            </a:r>
          </a:p>
          <a:p>
            <a:pPr marL="0" indent="0" algn="just">
              <a:buNone/>
            </a:pPr>
            <a:r>
              <a:rPr lang="it-IT" sz="2600" dirty="0" smtClean="0"/>
              <a:t>È, quindi, una </a:t>
            </a:r>
            <a:r>
              <a:rPr lang="it-IT" sz="2600" b="1" dirty="0" smtClean="0"/>
              <a:t>Professione Dinamica, che si muove ed interpreta i cambiamenti sociali</a:t>
            </a:r>
            <a:r>
              <a:rPr lang="it-IT" sz="2600" dirty="0" smtClean="0"/>
              <a:t>.</a:t>
            </a:r>
          </a:p>
          <a:p>
            <a:pPr marL="0" indent="0" algn="just">
              <a:buNone/>
            </a:pPr>
            <a:endParaRPr lang="it-IT" sz="2000" dirty="0" smtClean="0"/>
          </a:p>
          <a:p>
            <a:pPr marL="0" indent="0" algn="just">
              <a:buNone/>
            </a:pPr>
            <a:r>
              <a:rPr lang="it-IT" sz="2600" dirty="0" smtClean="0"/>
              <a:t>L’assistente sociale è una delle professioni in cui più si avverte il peso della </a:t>
            </a:r>
            <a:r>
              <a:rPr lang="it-IT" sz="2600" b="1" dirty="0" smtClean="0">
                <a:solidFill>
                  <a:srgbClr val="FF0066"/>
                </a:solidFill>
              </a:rPr>
              <a:t>responsabilità</a:t>
            </a:r>
            <a:r>
              <a:rPr lang="it-IT" sz="2600" dirty="0" smtClean="0"/>
              <a:t> ed il </a:t>
            </a:r>
            <a:r>
              <a:rPr lang="it-IT" sz="2600" b="1" dirty="0" smtClean="0">
                <a:solidFill>
                  <a:srgbClr val="FF0066"/>
                </a:solidFill>
              </a:rPr>
              <a:t>senso «etico» della colpa</a:t>
            </a:r>
            <a:r>
              <a:rPr lang="it-IT" sz="2600" dirty="0" smtClean="0"/>
              <a:t>:</a:t>
            </a:r>
          </a:p>
          <a:p>
            <a:pPr marL="0" indent="0" algn="just">
              <a:buNone/>
            </a:pPr>
            <a:r>
              <a:rPr lang="it-IT" sz="2600" dirty="0" smtClean="0"/>
              <a:t>Responsabilità: «… perché </a:t>
            </a:r>
            <a:r>
              <a:rPr lang="it-IT" sz="2600" dirty="0"/>
              <a:t>per quanto ci si possa dar da fare spesso non si raggiunge l’obiettivo di proteggere il bambino ( ma si può estendere il concetto ad una persona che presenti una fragilità qualsiasi all’interno del nucleo familiare) dai danni che possono essere procurati dai più disparati fattori </a:t>
            </a:r>
            <a:r>
              <a:rPr lang="it-IT" sz="2600" dirty="0" smtClean="0"/>
              <a:t>negativi». Si tratta di una responsabilità che origina dalla «</a:t>
            </a:r>
            <a:r>
              <a:rPr lang="it-IT" sz="2600" b="1" dirty="0" smtClean="0"/>
              <a:t>percezione </a:t>
            </a:r>
            <a:r>
              <a:rPr lang="it-IT" sz="2600" b="1" dirty="0"/>
              <a:t>di un divario </a:t>
            </a:r>
            <a:r>
              <a:rPr lang="it-IT" sz="2600" dirty="0"/>
              <a:t>tra sé e l’altra persona, che fa scattare il senso di colpa, ed è un sentimento </a:t>
            </a:r>
            <a:r>
              <a:rPr lang="it-IT" sz="2600" dirty="0" smtClean="0"/>
              <a:t>ineluttabile». </a:t>
            </a:r>
            <a:endParaRPr lang="it-IT" sz="2600" dirty="0" smtClean="0"/>
          </a:p>
          <a:p>
            <a:pPr marL="0" indent="0" algn="just">
              <a:buNone/>
            </a:pPr>
            <a:r>
              <a:rPr lang="it-IT" sz="2600" dirty="0" smtClean="0"/>
              <a:t>Come </a:t>
            </a:r>
            <a:r>
              <a:rPr lang="it-IT" sz="2600" dirty="0"/>
              <a:t>dice Rollo </a:t>
            </a:r>
            <a:r>
              <a:rPr lang="it-IT" sz="2600" dirty="0" err="1" smtClean="0"/>
              <a:t>May</a:t>
            </a:r>
            <a:r>
              <a:rPr lang="it-IT" sz="2600" dirty="0" smtClean="0"/>
              <a:t>: </a:t>
            </a:r>
            <a:r>
              <a:rPr lang="it-IT" sz="2600" dirty="0"/>
              <a:t>“</a:t>
            </a:r>
            <a:r>
              <a:rPr lang="it-IT" sz="2600" i="1" dirty="0"/>
              <a:t>sentiamo la colpa ogni volta che nasce in noi il sentimento del ‘dovrebbe’, il senso della </a:t>
            </a:r>
            <a:r>
              <a:rPr lang="it-IT" sz="2600" b="1" i="1" dirty="0"/>
              <a:t>discrepanza fra ciò che è e ciò che dovrebbe essere</a:t>
            </a:r>
            <a:r>
              <a:rPr lang="it-IT" sz="2600" i="1" dirty="0"/>
              <a:t>, fra ciò che facciamo e ciò che dovremmo fare, fra ciò che una situazione è e ciò che dovrebbe essere</a:t>
            </a:r>
            <a:r>
              <a:rPr lang="it-IT" sz="2600" dirty="0" smtClean="0"/>
              <a:t>”.</a:t>
            </a:r>
          </a:p>
          <a:p>
            <a:pPr marL="0" indent="0" algn="just">
              <a:buNone/>
            </a:pPr>
            <a:endParaRPr lang="it-IT" sz="2000" dirty="0" smtClean="0"/>
          </a:p>
          <a:p>
            <a:pPr marL="0" indent="0" algn="just">
              <a:buNone/>
            </a:pPr>
            <a:endParaRPr lang="it-IT" sz="2000" dirty="0" smtClean="0"/>
          </a:p>
          <a:p>
            <a:pPr marL="0" indent="0" algn="just">
              <a:buNone/>
            </a:pPr>
            <a:endParaRPr lang="it-IT" sz="2000" dirty="0" smtClean="0"/>
          </a:p>
          <a:p>
            <a:pPr algn="just">
              <a:buFont typeface="Arial" charset="0"/>
              <a:buChar char="•"/>
            </a:pPr>
            <a:r>
              <a:rPr lang="it-IT" sz="2000" dirty="0" smtClean="0"/>
              <a:t>Fonte</a:t>
            </a:r>
            <a:r>
              <a:rPr lang="it-IT" sz="2000" dirty="0"/>
              <a:t>, Riflessioni sulle nuove responsabilità del servizio sociale. Per una famiglia e una società in trasformazione, in «La Rivista del lavoro sociale», </a:t>
            </a:r>
            <a:r>
              <a:rPr lang="it-IT" sz="2000" dirty="0" err="1"/>
              <a:t>Erickson</a:t>
            </a:r>
            <a:r>
              <a:rPr lang="it-IT" sz="2000" dirty="0"/>
              <a:t>, 2 marzo 2015, disponibile su </a:t>
            </a:r>
            <a:r>
              <a:rPr lang="it-IT" sz="2000" dirty="0">
                <a:hlinkClick r:id="rId2"/>
              </a:rPr>
              <a:t>http://</a:t>
            </a:r>
            <a:r>
              <a:rPr lang="it-IT" sz="2000" dirty="0" smtClean="0">
                <a:hlinkClick r:id="rId2"/>
              </a:rPr>
              <a:t>www.lavorosociale.com/archivio/n/articolo/riflessioni-sulle-nuove-responsabilita-del-servizio-sociale</a:t>
            </a:r>
            <a:endParaRPr lang="it-IT" sz="2000" dirty="0" smtClean="0"/>
          </a:p>
          <a:p>
            <a:pPr algn="just">
              <a:buFont typeface="Arial" charset="0"/>
              <a:buChar char="•"/>
            </a:pPr>
            <a:r>
              <a:rPr lang="it-IT" sz="2000" dirty="0" smtClean="0"/>
              <a:t>Rollo </a:t>
            </a:r>
            <a:r>
              <a:rPr lang="it-IT" sz="2000" dirty="0" err="1" smtClean="0"/>
              <a:t>May</a:t>
            </a:r>
            <a:r>
              <a:rPr lang="it-IT" sz="2000" dirty="0"/>
              <a:t>, </a:t>
            </a:r>
            <a:r>
              <a:rPr lang="it-IT" sz="2000" i="1" dirty="0"/>
              <a:t>L’arte del </a:t>
            </a:r>
            <a:r>
              <a:rPr lang="it-IT" sz="2000" i="1" dirty="0" err="1"/>
              <a:t>counseling</a:t>
            </a:r>
            <a:r>
              <a:rPr lang="it-IT" sz="2000" dirty="0"/>
              <a:t>, Roma, Ubaldini </a:t>
            </a:r>
            <a:r>
              <a:rPr lang="it-IT" sz="2000" dirty="0" smtClean="0"/>
              <a:t>Editore, 1991.</a:t>
            </a:r>
            <a:endParaRPr lang="it-IT" sz="2000" dirty="0"/>
          </a:p>
          <a:p>
            <a:pPr marL="0" indent="0" algn="just">
              <a:buNone/>
            </a:pPr>
            <a:endParaRPr lang="it-IT" sz="2000" dirty="0"/>
          </a:p>
        </p:txBody>
      </p:sp>
    </p:spTree>
    <p:extLst>
      <p:ext uri="{BB962C8B-B14F-4D97-AF65-F5344CB8AC3E}">
        <p14:creationId xmlns:p14="http://schemas.microsoft.com/office/powerpoint/2010/main" val="13660614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8025" y="283221"/>
            <a:ext cx="11733451" cy="6360340"/>
          </a:xfrm>
        </p:spPr>
        <p:txBody>
          <a:bodyPr>
            <a:normAutofit/>
          </a:bodyPr>
          <a:lstStyle/>
          <a:p>
            <a:endParaRPr lang="it-IT" sz="2000" dirty="0"/>
          </a:p>
          <a:p>
            <a:r>
              <a:rPr lang="it-IT" sz="2000" b="1" dirty="0"/>
              <a:t>DPR 761/1979 </a:t>
            </a:r>
            <a:r>
              <a:rPr lang="it-IT" sz="2000" dirty="0"/>
              <a:t>“Stato giuridico del personale delle Unità sanitarie locali” </a:t>
            </a:r>
          </a:p>
          <a:p>
            <a:r>
              <a:rPr lang="it-IT" sz="2000" dirty="0"/>
              <a:t>istituisce i </a:t>
            </a:r>
            <a:r>
              <a:rPr lang="it-IT" sz="2000" b="1" dirty="0"/>
              <a:t>quattro ruoli</a:t>
            </a:r>
            <a:r>
              <a:rPr lang="it-IT" sz="2000" dirty="0"/>
              <a:t> (</a:t>
            </a:r>
            <a:r>
              <a:rPr lang="it-IT" sz="2000" b="1" dirty="0"/>
              <a:t>sanitario, professionale, tecnico e amministrativo</a:t>
            </a:r>
            <a:r>
              <a:rPr lang="it-IT" sz="2000" dirty="0"/>
              <a:t>) del personale della Sanità, l’assistente sociale </a:t>
            </a:r>
            <a:r>
              <a:rPr lang="it-IT" sz="2000" b="1" dirty="0"/>
              <a:t>afferisce al ruolo tecnico</a:t>
            </a:r>
            <a:r>
              <a:rPr lang="it-IT" sz="2000" dirty="0"/>
              <a:t>. </a:t>
            </a:r>
            <a:endParaRPr lang="it-IT" sz="2000" dirty="0" smtClean="0"/>
          </a:p>
          <a:p>
            <a:r>
              <a:rPr lang="it-IT" sz="2000" dirty="0" smtClean="0"/>
              <a:t>Invero, l’attribuzione del carattere </a:t>
            </a:r>
            <a:r>
              <a:rPr lang="it-IT" sz="2000" b="1" dirty="0" smtClean="0"/>
              <a:t>esclusivamente «tecnico» </a:t>
            </a:r>
            <a:r>
              <a:rPr lang="it-IT" sz="2000" dirty="0" smtClean="0"/>
              <a:t>al profilo dell’assistente sociale non </a:t>
            </a:r>
            <a:r>
              <a:rPr lang="it-IT" sz="2000" dirty="0"/>
              <a:t>è rispondente allo sviluppo normativo e </a:t>
            </a:r>
            <a:r>
              <a:rPr lang="it-IT" sz="2000" dirty="0" smtClean="0"/>
              <a:t>formativo e funzionale della professione. </a:t>
            </a:r>
          </a:p>
          <a:p>
            <a:r>
              <a:rPr lang="it-IT" sz="2000" b="1" dirty="0" smtClean="0"/>
              <a:t>la </a:t>
            </a:r>
            <a:r>
              <a:rPr lang="it-IT" sz="2000" b="1" dirty="0"/>
              <a:t>legge 84/1993</a:t>
            </a:r>
            <a:r>
              <a:rPr lang="it-IT" sz="2000" dirty="0"/>
              <a:t>, che disciplina la professione e prevede l’istituzione dell’Albo </a:t>
            </a:r>
            <a:r>
              <a:rPr lang="it-IT" sz="2000" dirty="0" smtClean="0"/>
              <a:t>professionale, all’art.1 </a:t>
            </a:r>
            <a:r>
              <a:rPr lang="it-IT" sz="2000" dirty="0"/>
              <a:t>sancisce che l’assistente sociale </a:t>
            </a:r>
            <a:r>
              <a:rPr lang="it-IT" sz="2000" dirty="0" smtClean="0"/>
              <a:t>«</a:t>
            </a:r>
            <a:r>
              <a:rPr lang="it-IT" sz="2000" i="1" dirty="0" smtClean="0"/>
              <a:t>opera </a:t>
            </a:r>
            <a:r>
              <a:rPr lang="it-IT" sz="2000" i="1" dirty="0"/>
              <a:t>con </a:t>
            </a:r>
            <a:r>
              <a:rPr lang="it-IT" sz="2000" b="1" i="1" dirty="0"/>
              <a:t>autonomia </a:t>
            </a:r>
            <a:r>
              <a:rPr lang="it-IT" sz="2000" b="1" i="1" dirty="0">
                <a:solidFill>
                  <a:srgbClr val="FF0066"/>
                </a:solidFill>
              </a:rPr>
              <a:t>tecnico</a:t>
            </a:r>
            <a:r>
              <a:rPr lang="it-IT" sz="2000" b="1" i="1" dirty="0"/>
              <a:t>-professionale </a:t>
            </a:r>
            <a:r>
              <a:rPr lang="it-IT" sz="2000" i="1" dirty="0"/>
              <a:t>e </a:t>
            </a:r>
            <a:r>
              <a:rPr lang="it-IT" sz="2000" b="1" i="1" dirty="0"/>
              <a:t>di </a:t>
            </a:r>
            <a:r>
              <a:rPr lang="it-IT" sz="2000" b="1" i="1" dirty="0">
                <a:solidFill>
                  <a:srgbClr val="FF0066"/>
                </a:solidFill>
              </a:rPr>
              <a:t>giudizio</a:t>
            </a:r>
            <a:r>
              <a:rPr lang="it-IT" sz="2000" b="1" i="1" dirty="0"/>
              <a:t> </a:t>
            </a:r>
            <a:r>
              <a:rPr lang="it-IT" sz="2000" i="1" dirty="0"/>
              <a:t>in tutte le fasi dell’intervento per la prevenzione, il sostegno ed il recupero di persone, famiglie, gruppi e comunità in situazioni di bisogno e di disagio e può svolgere attività </a:t>
            </a:r>
            <a:r>
              <a:rPr lang="it-IT" sz="2000" b="1" i="1" dirty="0">
                <a:solidFill>
                  <a:srgbClr val="FF0066"/>
                </a:solidFill>
              </a:rPr>
              <a:t>didattico formative</a:t>
            </a:r>
            <a:r>
              <a:rPr lang="it-IT" sz="2000" i="1" dirty="0" smtClean="0"/>
              <a:t>. L’assistente </a:t>
            </a:r>
            <a:r>
              <a:rPr lang="it-IT" sz="2000" i="1" dirty="0"/>
              <a:t>sociale svolge </a:t>
            </a:r>
            <a:r>
              <a:rPr lang="it-IT" sz="2000" b="1" i="1" dirty="0"/>
              <a:t>compiti di </a:t>
            </a:r>
            <a:r>
              <a:rPr lang="it-IT" sz="2000" b="1" i="1" dirty="0">
                <a:solidFill>
                  <a:srgbClr val="FF0066"/>
                </a:solidFill>
              </a:rPr>
              <a:t>gestione</a:t>
            </a:r>
            <a:r>
              <a:rPr lang="it-IT" sz="2000" b="1" i="1" dirty="0"/>
              <a:t>, concorre </a:t>
            </a:r>
            <a:r>
              <a:rPr lang="it-IT" sz="2000" b="1" i="1" dirty="0">
                <a:solidFill>
                  <a:srgbClr val="FF0066"/>
                </a:solidFill>
              </a:rPr>
              <a:t>all’organizzazione</a:t>
            </a:r>
            <a:r>
              <a:rPr lang="it-IT" sz="2000" b="1" i="1" dirty="0"/>
              <a:t> ed alla </a:t>
            </a:r>
            <a:r>
              <a:rPr lang="it-IT" sz="2000" b="1" i="1" dirty="0">
                <a:solidFill>
                  <a:srgbClr val="FF0066"/>
                </a:solidFill>
              </a:rPr>
              <a:t>Programmazione</a:t>
            </a:r>
            <a:r>
              <a:rPr lang="it-IT" sz="2000" b="1" i="1" dirty="0"/>
              <a:t> e può esercitare attività di coordinamento e di direzione dei servizi </a:t>
            </a:r>
            <a:r>
              <a:rPr lang="it-IT" sz="2000" b="1" i="1" dirty="0" smtClean="0"/>
              <a:t>sociali</a:t>
            </a:r>
            <a:r>
              <a:rPr lang="it-IT" sz="2000" dirty="0" smtClean="0"/>
              <a:t>».</a:t>
            </a:r>
            <a:endParaRPr lang="it-IT" sz="2000" dirty="0"/>
          </a:p>
          <a:p>
            <a:pPr marL="0" indent="0">
              <a:buNone/>
            </a:pPr>
            <a:endParaRPr lang="it-IT" sz="2000" dirty="0"/>
          </a:p>
        </p:txBody>
      </p:sp>
      <p:pic>
        <p:nvPicPr>
          <p:cNvPr id="2" name="Immagin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457495" y="4221812"/>
            <a:ext cx="2663649" cy="2636187"/>
          </a:xfrm>
          <a:prstGeom prst="rect">
            <a:avLst/>
          </a:prstGeom>
        </p:spPr>
      </p:pic>
    </p:spTree>
    <p:extLst>
      <p:ext uri="{BB962C8B-B14F-4D97-AF65-F5344CB8AC3E}">
        <p14:creationId xmlns:p14="http://schemas.microsoft.com/office/powerpoint/2010/main" val="41214649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0393" y="202301"/>
            <a:ext cx="11725360" cy="6473628"/>
          </a:xfrm>
        </p:spPr>
        <p:txBody>
          <a:bodyPr>
            <a:normAutofit/>
          </a:bodyPr>
          <a:lstStyle/>
          <a:p>
            <a:pPr marL="0" indent="0" algn="just">
              <a:buNone/>
            </a:pPr>
            <a:r>
              <a:rPr lang="it-IT" sz="2400" b="1" dirty="0" smtClean="0"/>
              <a:t>Linee di indirizzo in Sanità, contesto evolutivo e modelli organizzativi</a:t>
            </a:r>
          </a:p>
          <a:p>
            <a:pPr marL="0" indent="0" algn="just">
              <a:buNone/>
            </a:pPr>
            <a:r>
              <a:rPr lang="it-IT" sz="1800" dirty="0" smtClean="0"/>
              <a:t>A partire dalla riforma sanitaria, gli indirizzi per lo sviluppo futuro dell’area del servizio sociale si ispirano sempre più ai principi </a:t>
            </a:r>
            <a:r>
              <a:rPr lang="it-IT" sz="1800" b="1" dirty="0" smtClean="0"/>
              <a:t>dell’integrazione sociosanitaria </a:t>
            </a:r>
            <a:r>
              <a:rPr lang="it-IT" sz="1800" dirty="0" smtClean="0"/>
              <a:t>quale modalità per perseguire, a livello istituzionale, gestionale e professionale, gli obiettivi di salute intesa.</a:t>
            </a:r>
          </a:p>
          <a:p>
            <a:pPr marL="0" indent="0" algn="just">
              <a:buNone/>
            </a:pPr>
            <a:r>
              <a:rPr lang="it-IT" sz="1800" dirty="0" smtClean="0"/>
              <a:t>L’OMS definisce la salute come “stato di completo benessere </a:t>
            </a:r>
            <a:r>
              <a:rPr lang="it-IT" sz="1800" dirty="0" smtClean="0"/>
              <a:t>psicofisico </a:t>
            </a:r>
            <a:r>
              <a:rPr lang="it-IT" sz="1800" dirty="0" smtClean="0"/>
              <a:t>e sociale e non come mera assenza di malattie o infermità”.</a:t>
            </a:r>
          </a:p>
          <a:p>
            <a:pPr marL="0" indent="0" algn="just">
              <a:buNone/>
            </a:pPr>
            <a:r>
              <a:rPr lang="it-IT" sz="1800" dirty="0" smtClean="0"/>
              <a:t>Le politiche sanitarie e sociosanitarie si evolvono in linea con i mutamenti socio-demografici e per questo individuano nuove aree di intervento rispetto alle nuove forme di non autosufficienza e disabilità/vulnerabilità (es. le fragilità legate all’evoluzione dei modelli familiari, quelle legate ai fenomeni migratori ed alle nuove forme di tratta delle persone umane… violazione diritti umani in ambito migratorio come nuova forma di </a:t>
            </a:r>
            <a:r>
              <a:rPr lang="it-IT" sz="1800" i="1" dirty="0" smtClean="0"/>
              <a:t>human</a:t>
            </a:r>
            <a:r>
              <a:rPr lang="it-IT" sz="1800" dirty="0" smtClean="0"/>
              <a:t> </a:t>
            </a:r>
            <a:r>
              <a:rPr lang="it-IT" sz="1800" i="1" dirty="0" err="1" smtClean="0"/>
              <a:t>trafficking</a:t>
            </a:r>
            <a:r>
              <a:rPr lang="it-IT" sz="1800" dirty="0" smtClean="0"/>
              <a:t>).</a:t>
            </a:r>
          </a:p>
          <a:p>
            <a:pPr marL="0" indent="0" algn="just">
              <a:buNone/>
            </a:pPr>
            <a:r>
              <a:rPr lang="it-IT" sz="1800" dirty="0" smtClean="0"/>
              <a:t>Il legislatore richiama ad un’adeguata valorizzazione e collaborazione fra tutte le professioni sanitarie e sociali, </a:t>
            </a:r>
            <a:r>
              <a:rPr lang="it-IT" sz="1800" b="1" dirty="0" smtClean="0"/>
              <a:t>evitando frammentazioni e parcellizzazioni </a:t>
            </a:r>
            <a:r>
              <a:rPr lang="it-IT" sz="1800" dirty="0" smtClean="0"/>
              <a:t>– talvolta legate alla crescente specializzazione dei settori – al fine di favorire connessioni ed interscambi istituzionali e professionali, necessari ad un approccio unitario e globale alle esigenze della persona umana e delle relazioni. </a:t>
            </a:r>
          </a:p>
        </p:txBody>
      </p:sp>
      <p:sp>
        <p:nvSpPr>
          <p:cNvPr id="6" name="Ovale 5"/>
          <p:cNvSpPr/>
          <p:nvPr/>
        </p:nvSpPr>
        <p:spPr>
          <a:xfrm>
            <a:off x="1108609" y="4434435"/>
            <a:ext cx="2419518" cy="218485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t>PROCESSO D’AIUTO</a:t>
            </a:r>
            <a:endParaRPr lang="it-IT" sz="2000" b="1" dirty="0"/>
          </a:p>
        </p:txBody>
      </p:sp>
      <p:sp>
        <p:nvSpPr>
          <p:cNvPr id="7" name="Freccia a destra rientrata 6"/>
          <p:cNvSpPr/>
          <p:nvPr/>
        </p:nvSpPr>
        <p:spPr>
          <a:xfrm>
            <a:off x="3795897" y="5120681"/>
            <a:ext cx="1059324" cy="634334"/>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Rettangolo 7"/>
          <p:cNvSpPr/>
          <p:nvPr/>
        </p:nvSpPr>
        <p:spPr>
          <a:xfrm>
            <a:off x="5162718" y="4547723"/>
            <a:ext cx="5502583" cy="207156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400" b="1" dirty="0" smtClean="0"/>
              <a:t>percorso metodologico assicura</a:t>
            </a:r>
            <a:endParaRPr lang="it-IT" sz="2400" b="1" dirty="0"/>
          </a:p>
          <a:p>
            <a:pPr algn="ctr"/>
            <a:r>
              <a:rPr lang="it-IT" sz="2400" b="1" dirty="0" smtClean="0"/>
              <a:t>l'efficacia e l'efficienza degli interventi significativo anche sul benessere della popolazione</a:t>
            </a:r>
            <a:endParaRPr lang="it-IT" sz="3200" dirty="0"/>
          </a:p>
        </p:txBody>
      </p:sp>
    </p:spTree>
    <p:extLst>
      <p:ext uri="{BB962C8B-B14F-4D97-AF65-F5344CB8AC3E}">
        <p14:creationId xmlns:p14="http://schemas.microsoft.com/office/powerpoint/2010/main" val="169861351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13288" y="153749"/>
            <a:ext cx="11701084" cy="6704251"/>
          </a:xfrm>
        </p:spPr>
        <p:txBody>
          <a:bodyPr>
            <a:normAutofit/>
          </a:bodyPr>
          <a:lstStyle/>
          <a:p>
            <a:pPr marL="0" indent="0" algn="just">
              <a:buNone/>
            </a:pPr>
            <a:endParaRPr lang="it-IT" sz="1000" dirty="0" smtClean="0"/>
          </a:p>
          <a:p>
            <a:pPr marL="0" indent="0" algn="just">
              <a:buNone/>
            </a:pPr>
            <a:endParaRPr lang="it-IT" sz="1200" dirty="0" smtClean="0"/>
          </a:p>
          <a:p>
            <a:pPr marL="0" indent="0" algn="just">
              <a:buNone/>
            </a:pPr>
            <a:endParaRPr lang="it-IT" sz="1200" dirty="0"/>
          </a:p>
          <a:p>
            <a:pPr marL="0" indent="0" algn="just">
              <a:buNone/>
            </a:pPr>
            <a:endParaRPr lang="it-IT" sz="1200" dirty="0" smtClean="0"/>
          </a:p>
          <a:p>
            <a:pPr marL="0" indent="0" algn="just">
              <a:buNone/>
            </a:pPr>
            <a:endParaRPr lang="it-IT" sz="1200" dirty="0"/>
          </a:p>
          <a:p>
            <a:pPr marL="0" indent="0" algn="just">
              <a:buNone/>
            </a:pPr>
            <a:endParaRPr lang="it-IT" sz="1200" dirty="0" smtClean="0"/>
          </a:p>
          <a:p>
            <a:pPr marL="0" indent="0" algn="just">
              <a:buNone/>
            </a:pPr>
            <a:endParaRPr lang="it-IT" sz="1200" dirty="0"/>
          </a:p>
          <a:p>
            <a:pPr marL="0" indent="0" algn="just">
              <a:buNone/>
            </a:pPr>
            <a:endParaRPr lang="it-IT" sz="1200" dirty="0" smtClean="0"/>
          </a:p>
          <a:p>
            <a:pPr marL="0" indent="0" algn="just">
              <a:buNone/>
            </a:pPr>
            <a:endParaRPr lang="it-IT" sz="1200" dirty="0"/>
          </a:p>
          <a:p>
            <a:pPr marL="0" indent="0" algn="just">
              <a:buNone/>
            </a:pPr>
            <a:endParaRPr lang="it-IT" sz="1200" dirty="0" smtClean="0"/>
          </a:p>
          <a:p>
            <a:pPr marL="0" indent="0" algn="just">
              <a:buNone/>
            </a:pPr>
            <a:endParaRPr lang="it-IT" sz="1200" dirty="0"/>
          </a:p>
          <a:p>
            <a:pPr marL="0" indent="0" algn="just">
              <a:buNone/>
            </a:pPr>
            <a:endParaRPr lang="it-IT" sz="1200" dirty="0" smtClean="0"/>
          </a:p>
          <a:p>
            <a:pPr marL="0" indent="0" algn="just">
              <a:buNone/>
            </a:pPr>
            <a:endParaRPr lang="it-IT" sz="1200" dirty="0" smtClean="0"/>
          </a:p>
        </p:txBody>
      </p:sp>
      <p:sp>
        <p:nvSpPr>
          <p:cNvPr id="2" name="Ovale 1"/>
          <p:cNvSpPr/>
          <p:nvPr/>
        </p:nvSpPr>
        <p:spPr>
          <a:xfrm>
            <a:off x="343912" y="510806"/>
            <a:ext cx="2480210" cy="224958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t>A.S. </a:t>
            </a:r>
          </a:p>
          <a:p>
            <a:pPr algn="ctr"/>
            <a:r>
              <a:rPr lang="it-IT" b="1" dirty="0" smtClean="0"/>
              <a:t>Connessione con tutti i settori del welfare</a:t>
            </a:r>
            <a:endParaRPr lang="it-IT" b="1" dirty="0"/>
          </a:p>
        </p:txBody>
      </p:sp>
      <p:sp>
        <p:nvSpPr>
          <p:cNvPr id="4" name="Freccia a destra 3"/>
          <p:cNvSpPr/>
          <p:nvPr/>
        </p:nvSpPr>
        <p:spPr>
          <a:xfrm>
            <a:off x="2985960" y="1231501"/>
            <a:ext cx="1027688" cy="8567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5" name="Ovale 4"/>
          <p:cNvSpPr/>
          <p:nvPr/>
        </p:nvSpPr>
        <p:spPr>
          <a:xfrm>
            <a:off x="4224043" y="575541"/>
            <a:ext cx="2322414" cy="220103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sz="2000" b="1" dirty="0" smtClean="0"/>
              <a:t>Approccio Globale e Unitario</a:t>
            </a:r>
            <a:endParaRPr lang="it-IT" sz="2000" b="1" dirty="0"/>
          </a:p>
        </p:txBody>
      </p:sp>
      <p:sp>
        <p:nvSpPr>
          <p:cNvPr id="6" name="Freccia circolare a sinistra 5"/>
          <p:cNvSpPr/>
          <p:nvPr/>
        </p:nvSpPr>
        <p:spPr>
          <a:xfrm>
            <a:off x="3600956" y="2799843"/>
            <a:ext cx="1424199" cy="938676"/>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7" name="Freccia circolare a destra 6"/>
          <p:cNvSpPr/>
          <p:nvPr/>
        </p:nvSpPr>
        <p:spPr>
          <a:xfrm>
            <a:off x="1729675" y="2799842"/>
            <a:ext cx="1464659" cy="938677"/>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solidFill>
                <a:schemeClr val="tx1"/>
              </a:solidFill>
            </a:endParaRPr>
          </a:p>
        </p:txBody>
      </p:sp>
      <p:sp>
        <p:nvSpPr>
          <p:cNvPr id="8" name="Rettangolo 7"/>
          <p:cNvSpPr/>
          <p:nvPr/>
        </p:nvSpPr>
        <p:spPr>
          <a:xfrm>
            <a:off x="863825" y="4037926"/>
            <a:ext cx="4891637" cy="169123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sz="1400" b="1" dirty="0" smtClean="0"/>
          </a:p>
          <a:p>
            <a:pPr algn="just"/>
            <a:r>
              <a:rPr lang="it-IT" b="1" dirty="0" smtClean="0"/>
              <a:t>Attivare processi </a:t>
            </a:r>
            <a:r>
              <a:rPr lang="it-IT" b="1" dirty="0"/>
              <a:t>di cambiamento, connettere sistemi, leggere ed interpretare </a:t>
            </a:r>
            <a:r>
              <a:rPr lang="it-IT" b="1" dirty="0" smtClean="0"/>
              <a:t>la complessità</a:t>
            </a:r>
            <a:r>
              <a:rPr lang="it-IT" b="1" dirty="0"/>
              <a:t>, </a:t>
            </a:r>
            <a:r>
              <a:rPr lang="it-IT" b="1" dirty="0" smtClean="0"/>
              <a:t>collegare il </a:t>
            </a:r>
            <a:r>
              <a:rPr lang="it-IT" b="1" dirty="0"/>
              <a:t>particolare ed il </a:t>
            </a:r>
            <a:r>
              <a:rPr lang="it-IT" b="1" dirty="0" smtClean="0"/>
              <a:t>generale, l’utente </a:t>
            </a:r>
            <a:r>
              <a:rPr lang="it-IT" b="1" dirty="0"/>
              <a:t>e l’ambiente e la </a:t>
            </a:r>
            <a:r>
              <a:rPr lang="it-IT" b="1" dirty="0" smtClean="0"/>
              <a:t>comunità.</a:t>
            </a:r>
            <a:r>
              <a:rPr lang="it-IT" sz="1600" b="1" dirty="0" smtClean="0"/>
              <a:t> </a:t>
            </a:r>
            <a:endParaRPr lang="it-IT" sz="1600" b="1" dirty="0"/>
          </a:p>
          <a:p>
            <a:pPr algn="ctr"/>
            <a:endParaRPr lang="it-IT" dirty="0"/>
          </a:p>
        </p:txBody>
      </p:sp>
      <p:pic>
        <p:nvPicPr>
          <p:cNvPr id="9" name="Immagin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9285" y="1250853"/>
            <a:ext cx="5588843" cy="3903774"/>
          </a:xfrm>
          <a:prstGeom prst="rect">
            <a:avLst/>
          </a:prstGeom>
        </p:spPr>
      </p:pic>
    </p:spTree>
    <p:extLst>
      <p:ext uri="{BB962C8B-B14F-4D97-AF65-F5344CB8AC3E}">
        <p14:creationId xmlns:p14="http://schemas.microsoft.com/office/powerpoint/2010/main" val="2038824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91313" y="202301"/>
            <a:ext cx="11385494" cy="6433168"/>
          </a:xfrm>
        </p:spPr>
        <p:txBody>
          <a:bodyPr>
            <a:normAutofit/>
          </a:bodyPr>
          <a:lstStyle/>
          <a:p>
            <a:pPr marL="0" indent="0" algn="just">
              <a:buNone/>
            </a:pPr>
            <a:r>
              <a:rPr lang="it-IT" sz="2000" b="1" dirty="0"/>
              <a:t>DPCM 14 febbraio 2001 “Atto di indirizzo e coordinamento in materia di prestazioni socio sanitarie”.</a:t>
            </a:r>
          </a:p>
          <a:p>
            <a:pPr marL="0" indent="0" algn="just">
              <a:buNone/>
            </a:pPr>
            <a:r>
              <a:rPr lang="it-IT" sz="2000" b="1" dirty="0" smtClean="0"/>
              <a:t>AMBITI </a:t>
            </a:r>
            <a:r>
              <a:rPr lang="it-IT" sz="2000" b="1" dirty="0"/>
              <a:t>APPLICATIVI</a:t>
            </a:r>
            <a:r>
              <a:rPr lang="it-IT" sz="2000" dirty="0"/>
              <a:t>, nelle aree in cui va perseguito l’obiettivo della massima </a:t>
            </a:r>
            <a:r>
              <a:rPr lang="it-IT" sz="2000" b="1" dirty="0"/>
              <a:t>integrazione sociale</a:t>
            </a:r>
            <a:r>
              <a:rPr lang="it-IT" sz="2000" dirty="0"/>
              <a:t>: </a:t>
            </a:r>
          </a:p>
          <a:p>
            <a:pPr algn="just"/>
            <a:r>
              <a:rPr lang="it-IT" sz="2000" dirty="0"/>
              <a:t>materno-infantile (minori, donne e famiglia);</a:t>
            </a:r>
          </a:p>
          <a:p>
            <a:pPr algn="just"/>
            <a:r>
              <a:rPr lang="it-IT" sz="2000" dirty="0"/>
              <a:t>disabili;</a:t>
            </a:r>
          </a:p>
          <a:p>
            <a:pPr algn="just"/>
            <a:r>
              <a:rPr lang="it-IT" sz="2000" dirty="0"/>
              <a:t>anziani e persone non autosufficienti con patologie cronico-degenerative;</a:t>
            </a:r>
          </a:p>
          <a:p>
            <a:pPr algn="just"/>
            <a:r>
              <a:rPr lang="it-IT" sz="2000" dirty="0"/>
              <a:t>dipendenza da droga, alcol e farmaci;</a:t>
            </a:r>
          </a:p>
          <a:p>
            <a:pPr algn="just"/>
            <a:r>
              <a:rPr lang="it-IT" sz="2000" dirty="0"/>
              <a:t>patologie psichiatriche;</a:t>
            </a:r>
          </a:p>
          <a:p>
            <a:pPr algn="just"/>
            <a:r>
              <a:rPr lang="it-IT" sz="2000" dirty="0"/>
              <a:t>patologie per infezioni da HIV;</a:t>
            </a:r>
          </a:p>
          <a:p>
            <a:pPr algn="just"/>
            <a:r>
              <a:rPr lang="it-IT" sz="2000" dirty="0"/>
              <a:t>pazienti terminali</a:t>
            </a:r>
            <a:r>
              <a:rPr lang="it-IT" sz="2000" dirty="0" smtClean="0"/>
              <a:t>.</a:t>
            </a:r>
          </a:p>
          <a:p>
            <a:pPr algn="just"/>
            <a:endParaRPr lang="it-IT" sz="2000" dirty="0"/>
          </a:p>
          <a:p>
            <a:pPr algn="just"/>
            <a:r>
              <a:rPr lang="it-IT" sz="2000" b="1" dirty="0" smtClean="0"/>
              <a:t>Competenze e specifica operatività dei servizi sociali:</a:t>
            </a:r>
          </a:p>
          <a:p>
            <a:pPr algn="just"/>
            <a:r>
              <a:rPr lang="it-IT" sz="2000" dirty="0"/>
              <a:t>ospedali, </a:t>
            </a:r>
            <a:r>
              <a:rPr lang="it-IT" sz="2000" dirty="0" smtClean="0"/>
              <a:t>rete oncologica </a:t>
            </a:r>
            <a:r>
              <a:rPr lang="it-IT" sz="2000" dirty="0"/>
              <a:t>e </a:t>
            </a:r>
            <a:r>
              <a:rPr lang="it-IT" sz="2000" i="1" dirty="0" err="1"/>
              <a:t>hospice</a:t>
            </a:r>
            <a:r>
              <a:rPr lang="it-IT" sz="2000" dirty="0"/>
              <a:t>, residenze sanitarie </a:t>
            </a:r>
            <a:r>
              <a:rPr lang="it-IT" sz="2000" dirty="0" smtClean="0"/>
              <a:t>assistenziali;</a:t>
            </a:r>
          </a:p>
          <a:p>
            <a:pPr algn="just"/>
            <a:r>
              <a:rPr lang="it-IT" sz="2000" dirty="0" smtClean="0"/>
              <a:t> </a:t>
            </a:r>
            <a:r>
              <a:rPr lang="it-IT" sz="2000" dirty="0"/>
              <a:t>consultori familiari, servizi per </a:t>
            </a:r>
            <a:r>
              <a:rPr lang="it-IT" sz="2000" dirty="0" smtClean="0"/>
              <a:t>l’età;</a:t>
            </a:r>
            <a:endParaRPr lang="it-IT" sz="2000" dirty="0"/>
          </a:p>
          <a:p>
            <a:pPr algn="just"/>
            <a:r>
              <a:rPr lang="it-IT" sz="2000" dirty="0" smtClean="0"/>
              <a:t>vigilanza </a:t>
            </a:r>
            <a:r>
              <a:rPr lang="it-IT" sz="2000" dirty="0"/>
              <a:t>e commissioni di medicina </a:t>
            </a:r>
            <a:r>
              <a:rPr lang="it-IT" sz="2000" dirty="0" smtClean="0"/>
              <a:t>legale;</a:t>
            </a:r>
          </a:p>
          <a:p>
            <a:pPr algn="just"/>
            <a:r>
              <a:rPr lang="it-IT" sz="2000" dirty="0" smtClean="0"/>
              <a:t> </a:t>
            </a:r>
            <a:r>
              <a:rPr lang="it-IT" sz="2000" dirty="0"/>
              <a:t>servizi per: le dimissioni protette, </a:t>
            </a:r>
            <a:r>
              <a:rPr lang="it-IT" sz="2000" dirty="0" smtClean="0"/>
              <a:t>le dipendenze </a:t>
            </a:r>
            <a:r>
              <a:rPr lang="it-IT" sz="2000" dirty="0"/>
              <a:t>e patologie correlate, la salute </a:t>
            </a:r>
            <a:r>
              <a:rPr lang="it-IT" sz="2000" dirty="0" smtClean="0"/>
              <a:t>mentale;</a:t>
            </a:r>
          </a:p>
          <a:p>
            <a:pPr algn="just"/>
            <a:r>
              <a:rPr lang="it-IT" sz="2000" dirty="0" smtClean="0"/>
              <a:t> </a:t>
            </a:r>
            <a:r>
              <a:rPr lang="it-IT" sz="2000" dirty="0"/>
              <a:t>la disabilità e la non </a:t>
            </a:r>
            <a:r>
              <a:rPr lang="it-IT" sz="2000" dirty="0" smtClean="0"/>
              <a:t>autosufficienza;</a:t>
            </a:r>
          </a:p>
          <a:p>
            <a:pPr algn="just"/>
            <a:r>
              <a:rPr lang="it-IT" sz="2000" dirty="0" smtClean="0"/>
              <a:t>Il contrasto </a:t>
            </a:r>
            <a:r>
              <a:rPr lang="it-IT" sz="2000" dirty="0"/>
              <a:t>alla violenza di genere</a:t>
            </a:r>
            <a:endParaRPr lang="it-IT" sz="2000" dirty="0" smtClean="0"/>
          </a:p>
          <a:p>
            <a:pPr marL="0" indent="0" algn="just">
              <a:buNone/>
            </a:pPr>
            <a:endParaRPr lang="it-IT" sz="1800" dirty="0"/>
          </a:p>
          <a:p>
            <a:pPr marL="0" indent="0" algn="just">
              <a:buNone/>
            </a:pPr>
            <a:endParaRPr lang="it-IT" sz="1800" dirty="0"/>
          </a:p>
        </p:txBody>
      </p:sp>
    </p:spTree>
    <p:extLst>
      <p:ext uri="{BB962C8B-B14F-4D97-AF65-F5344CB8AC3E}">
        <p14:creationId xmlns:p14="http://schemas.microsoft.com/office/powerpoint/2010/main" val="3143834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609600" y="201811"/>
            <a:ext cx="10972800" cy="461736"/>
          </a:xfrm>
        </p:spPr>
        <p:txBody>
          <a:bodyPr>
            <a:noAutofit/>
          </a:bodyPr>
          <a:lstStyle/>
          <a:p>
            <a:r>
              <a:rPr lang="it-IT" sz="3200" dirty="0" smtClean="0"/>
              <a:t>ATTIVITÁ E FUNZIONI SPECIFICHE</a:t>
            </a:r>
            <a:endParaRPr lang="it-IT" sz="3200" dirty="0"/>
          </a:p>
        </p:txBody>
      </p:sp>
      <p:sp>
        <p:nvSpPr>
          <p:cNvPr id="3" name="Segnaposto contenuto 2"/>
          <p:cNvSpPr>
            <a:spLocks noGrp="1"/>
          </p:cNvSpPr>
          <p:nvPr>
            <p:ph idx="1"/>
          </p:nvPr>
        </p:nvSpPr>
        <p:spPr>
          <a:xfrm>
            <a:off x="226577" y="606903"/>
            <a:ext cx="11668715" cy="6190407"/>
          </a:xfrm>
        </p:spPr>
        <p:txBody>
          <a:bodyPr>
            <a:noAutofit/>
          </a:bodyPr>
          <a:lstStyle/>
          <a:p>
            <a:pPr marL="0" indent="0" algn="just">
              <a:buNone/>
            </a:pPr>
            <a:endParaRPr lang="it-IT" sz="2000" dirty="0" smtClean="0"/>
          </a:p>
          <a:p>
            <a:pPr marL="0" indent="0" algn="just">
              <a:buNone/>
            </a:pPr>
            <a:endParaRPr lang="it-IT" sz="2000" dirty="0"/>
          </a:p>
          <a:p>
            <a:pPr marL="0" indent="0" algn="just">
              <a:buNone/>
            </a:pPr>
            <a:r>
              <a:rPr lang="it-IT" sz="2000" dirty="0" smtClean="0"/>
              <a:t>Legge </a:t>
            </a:r>
            <a:r>
              <a:rPr lang="it-IT" sz="2000" dirty="0"/>
              <a:t>23 marzo 1993, n. 84 “Ordinamento della professione di assistente sociale e istituzione dell’albo </a:t>
            </a:r>
            <a:r>
              <a:rPr lang="it-IT" sz="2000" dirty="0" smtClean="0"/>
              <a:t>professionale” </a:t>
            </a:r>
          </a:p>
          <a:p>
            <a:pPr marL="0" indent="0" algn="just">
              <a:buNone/>
            </a:pPr>
            <a:r>
              <a:rPr lang="it-IT" sz="2000" dirty="0" smtClean="0"/>
              <a:t>Distinguiamo tra:</a:t>
            </a:r>
          </a:p>
          <a:p>
            <a:pPr marL="0" indent="0" algn="just">
              <a:buNone/>
            </a:pPr>
            <a:endParaRPr lang="it-IT" sz="2000" dirty="0" smtClean="0"/>
          </a:p>
          <a:p>
            <a:pPr algn="just"/>
            <a:r>
              <a:rPr lang="it-IT" sz="2000" dirty="0" smtClean="0">
                <a:solidFill>
                  <a:srgbClr val="FF0066"/>
                </a:solidFill>
              </a:rPr>
              <a:t> </a:t>
            </a:r>
            <a:r>
              <a:rPr lang="it-IT" sz="2000" b="1" dirty="0" smtClean="0">
                <a:solidFill>
                  <a:srgbClr val="FF0066"/>
                </a:solidFill>
              </a:rPr>
              <a:t>attività tecnico-operative di competenza esclusiva;</a:t>
            </a:r>
          </a:p>
          <a:p>
            <a:pPr algn="just"/>
            <a:r>
              <a:rPr lang="it-IT" sz="2000" b="1" dirty="0" smtClean="0">
                <a:solidFill>
                  <a:srgbClr val="FF0066"/>
                </a:solidFill>
              </a:rPr>
              <a:t>attività di carattere preventivo-promozionale;                                                  </a:t>
            </a:r>
          </a:p>
          <a:p>
            <a:pPr algn="just"/>
            <a:r>
              <a:rPr lang="it-IT" sz="2000" b="1" dirty="0" smtClean="0">
                <a:solidFill>
                  <a:srgbClr val="FF0066"/>
                </a:solidFill>
              </a:rPr>
              <a:t> di ricerca, di formazione e di </a:t>
            </a:r>
            <a:r>
              <a:rPr lang="it-IT" sz="2000" b="1" i="1" dirty="0" smtClean="0">
                <a:solidFill>
                  <a:srgbClr val="FF0066"/>
                </a:solidFill>
              </a:rPr>
              <a:t>management</a:t>
            </a:r>
            <a:r>
              <a:rPr lang="it-IT" sz="2000" b="1" dirty="0" smtClean="0">
                <a:solidFill>
                  <a:srgbClr val="FF0066"/>
                </a:solidFill>
              </a:rPr>
              <a:t>.</a:t>
            </a:r>
          </a:p>
          <a:p>
            <a:pPr marL="0" indent="0" algn="just">
              <a:buNone/>
            </a:pPr>
            <a:endParaRPr lang="it-IT" sz="2000" b="1" dirty="0" smtClean="0">
              <a:solidFill>
                <a:srgbClr val="FF0066"/>
              </a:solidFill>
            </a:endParaRPr>
          </a:p>
        </p:txBody>
      </p:sp>
      <p:sp>
        <p:nvSpPr>
          <p:cNvPr id="6" name="Rettangolo arrotondato 5"/>
          <p:cNvSpPr/>
          <p:nvPr/>
        </p:nvSpPr>
        <p:spPr>
          <a:xfrm>
            <a:off x="6821587" y="2629909"/>
            <a:ext cx="1675050" cy="59476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PREVENZIONE</a:t>
            </a:r>
            <a:endParaRPr lang="it-IT" b="1" dirty="0"/>
          </a:p>
        </p:txBody>
      </p:sp>
      <p:sp>
        <p:nvSpPr>
          <p:cNvPr id="7" name="Parentesi graffa chiusa 6"/>
          <p:cNvSpPr/>
          <p:nvPr/>
        </p:nvSpPr>
        <p:spPr>
          <a:xfrm>
            <a:off x="6060932" y="2629909"/>
            <a:ext cx="331773" cy="2014915"/>
          </a:xfrm>
          <a:prstGeom prst="rightBrace">
            <a:avLst/>
          </a:prstGeom>
          <a:ln w="19050" cmpd="sng">
            <a:headEnd w="lg" len="lg"/>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it-IT" b="1" dirty="0"/>
          </a:p>
        </p:txBody>
      </p:sp>
      <p:sp>
        <p:nvSpPr>
          <p:cNvPr id="8" name="Rettangolo arrotondato 7"/>
          <p:cNvSpPr/>
          <p:nvPr/>
        </p:nvSpPr>
        <p:spPr>
          <a:xfrm>
            <a:off x="6785171" y="3350098"/>
            <a:ext cx="1675050" cy="5745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TRATTAMENTO</a:t>
            </a:r>
            <a:endParaRPr lang="it-IT" b="1" dirty="0"/>
          </a:p>
        </p:txBody>
      </p:sp>
      <p:sp>
        <p:nvSpPr>
          <p:cNvPr id="9" name="Rettangolo arrotondato 8"/>
          <p:cNvSpPr/>
          <p:nvPr/>
        </p:nvSpPr>
        <p:spPr>
          <a:xfrm>
            <a:off x="6785172" y="4062197"/>
            <a:ext cx="1675049" cy="58262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it-IT" b="1" dirty="0" smtClean="0"/>
              <a:t>CURA</a:t>
            </a:r>
            <a:endParaRPr lang="it-IT" b="1" dirty="0"/>
          </a:p>
        </p:txBody>
      </p:sp>
    </p:spTree>
    <p:extLst>
      <p:ext uri="{BB962C8B-B14F-4D97-AF65-F5344CB8AC3E}">
        <p14:creationId xmlns:p14="http://schemas.microsoft.com/office/powerpoint/2010/main" val="577847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86117" y="461246"/>
            <a:ext cx="11854832" cy="6396754"/>
          </a:xfrm>
        </p:spPr>
        <p:txBody>
          <a:bodyPr>
            <a:normAutofit lnSpcReduction="10000"/>
          </a:bodyPr>
          <a:lstStyle/>
          <a:p>
            <a:pPr marL="0" lvl="0" indent="0" algn="just">
              <a:buNone/>
            </a:pPr>
            <a:r>
              <a:rPr lang="it-IT" sz="2000" b="1" dirty="0">
                <a:solidFill>
                  <a:srgbClr val="FF0000"/>
                </a:solidFill>
              </a:rPr>
              <a:t>1) Attività professionali di competenza esclusiva</a:t>
            </a:r>
          </a:p>
          <a:p>
            <a:pPr marL="0" lvl="0" indent="0" algn="just">
              <a:buNone/>
            </a:pPr>
            <a:endParaRPr lang="it-IT" sz="1800" dirty="0" smtClean="0">
              <a:solidFill>
                <a:prstClr val="black"/>
              </a:solidFill>
            </a:endParaRPr>
          </a:p>
          <a:p>
            <a:pPr marL="0" lvl="0" indent="0" algn="just">
              <a:buNone/>
            </a:pPr>
            <a:r>
              <a:rPr lang="it-IT" sz="2000" dirty="0" smtClean="0">
                <a:solidFill>
                  <a:prstClr val="black"/>
                </a:solidFill>
              </a:rPr>
              <a:t>Valutazione</a:t>
            </a:r>
            <a:r>
              <a:rPr lang="it-IT" sz="2000" dirty="0">
                <a:solidFill>
                  <a:prstClr val="black"/>
                </a:solidFill>
              </a:rPr>
              <a:t>, elaborazione, attuazione e verifica delle progettualità e degli interventi in ambito sociale svolge le seguenti attività:</a:t>
            </a:r>
          </a:p>
          <a:p>
            <a:pPr lvl="0" algn="just"/>
            <a:r>
              <a:rPr lang="it-IT" sz="2000" dirty="0">
                <a:solidFill>
                  <a:prstClr val="black"/>
                </a:solidFill>
              </a:rPr>
              <a:t> </a:t>
            </a:r>
            <a:r>
              <a:rPr lang="it-IT" sz="2000" b="1" dirty="0">
                <a:solidFill>
                  <a:prstClr val="black"/>
                </a:solidFill>
              </a:rPr>
              <a:t>segretariato di servizio sociale </a:t>
            </a:r>
            <a:r>
              <a:rPr lang="it-IT" sz="2000" dirty="0">
                <a:solidFill>
                  <a:prstClr val="black"/>
                </a:solidFill>
              </a:rPr>
              <a:t>professionale mediante informazioni, orientamento, consulenza ai cittadini nella conoscenza e fruizione dei propri diritti esigibili e nell’accesso ai servizi, prestazioni </a:t>
            </a:r>
            <a:r>
              <a:rPr lang="it-IT" sz="2000" dirty="0" smtClean="0">
                <a:solidFill>
                  <a:prstClr val="black"/>
                </a:solidFill>
              </a:rPr>
              <a:t>e risorse </a:t>
            </a:r>
            <a:r>
              <a:rPr lang="it-IT" sz="2000" dirty="0">
                <a:solidFill>
                  <a:prstClr val="black"/>
                </a:solidFill>
              </a:rPr>
              <a:t>territoriali, in percorsi di </a:t>
            </a:r>
            <a:r>
              <a:rPr lang="it-IT" sz="2000" i="1" dirty="0" err="1">
                <a:solidFill>
                  <a:prstClr val="black"/>
                </a:solidFill>
              </a:rPr>
              <a:t>empowerment</a:t>
            </a:r>
            <a:r>
              <a:rPr lang="it-IT" sz="2000" dirty="0">
                <a:solidFill>
                  <a:prstClr val="black"/>
                </a:solidFill>
              </a:rPr>
              <a:t>;</a:t>
            </a:r>
          </a:p>
          <a:p>
            <a:pPr lvl="0" algn="just"/>
            <a:r>
              <a:rPr lang="it-IT" sz="2000" dirty="0">
                <a:solidFill>
                  <a:prstClr val="black"/>
                </a:solidFill>
              </a:rPr>
              <a:t> </a:t>
            </a:r>
            <a:r>
              <a:rPr lang="it-IT" sz="2000" b="1" dirty="0">
                <a:solidFill>
                  <a:prstClr val="black"/>
                </a:solidFill>
              </a:rPr>
              <a:t>individuazione, analisi e valutazione delle situazioni di rischio, di disagio e di fragilità </a:t>
            </a:r>
            <a:r>
              <a:rPr lang="it-IT" sz="2000" dirty="0">
                <a:solidFill>
                  <a:prstClr val="black"/>
                </a:solidFill>
              </a:rPr>
              <a:t>sociale mediante una lettura unitaria e al tempo stesso differenziata dei bisogni e delle risorse individuali</a:t>
            </a:r>
            <a:r>
              <a:rPr lang="it-IT" sz="2000" dirty="0" smtClean="0">
                <a:solidFill>
                  <a:prstClr val="black"/>
                </a:solidFill>
              </a:rPr>
              <a:t>, familiari </a:t>
            </a:r>
            <a:r>
              <a:rPr lang="it-IT" sz="2000" dirty="0">
                <a:solidFill>
                  <a:prstClr val="black"/>
                </a:solidFill>
              </a:rPr>
              <a:t>e sociali, soprattutto nei casi di cronicità complessa;</a:t>
            </a:r>
          </a:p>
          <a:p>
            <a:pPr lvl="0" algn="just"/>
            <a:r>
              <a:rPr lang="it-IT" sz="2000" dirty="0">
                <a:solidFill>
                  <a:prstClr val="black"/>
                </a:solidFill>
              </a:rPr>
              <a:t> attività connesse al processo di aiuto di servizio sociale comprendente la valutazione sociale intesa </a:t>
            </a:r>
            <a:r>
              <a:rPr lang="it-IT" sz="2000" b="1" dirty="0">
                <a:solidFill>
                  <a:prstClr val="black"/>
                </a:solidFill>
              </a:rPr>
              <a:t>come analisi delle dimensioni di vita </a:t>
            </a:r>
            <a:r>
              <a:rPr lang="it-IT" sz="2000" dirty="0">
                <a:solidFill>
                  <a:prstClr val="black"/>
                </a:solidFill>
              </a:rPr>
              <a:t>e bisogni della persona in relazione al suo ambiente […]; la definizione di </a:t>
            </a:r>
            <a:r>
              <a:rPr lang="it-IT" sz="2000" b="1" dirty="0">
                <a:solidFill>
                  <a:prstClr val="black"/>
                </a:solidFill>
              </a:rPr>
              <a:t>progetti/piani personalizzati</a:t>
            </a:r>
            <a:r>
              <a:rPr lang="it-IT" sz="2000" dirty="0">
                <a:solidFill>
                  <a:prstClr val="black"/>
                </a:solidFill>
              </a:rPr>
              <a:t>, l’attivazione ed il monitoraggio degli interventi di carattere sociale e socio-assistenziale</a:t>
            </a:r>
            <a:r>
              <a:rPr lang="it-IT" sz="2000" dirty="0" smtClean="0">
                <a:solidFill>
                  <a:prstClr val="black"/>
                </a:solidFill>
              </a:rPr>
              <a:t>;</a:t>
            </a:r>
          </a:p>
          <a:p>
            <a:pPr lvl="0" algn="just"/>
            <a:r>
              <a:rPr lang="it-IT" sz="2000" dirty="0">
                <a:solidFill>
                  <a:prstClr val="black"/>
                </a:solidFill>
              </a:rPr>
              <a:t> collaborazione nell’attuazione di </a:t>
            </a:r>
            <a:r>
              <a:rPr lang="it-IT" sz="2000" b="1" dirty="0">
                <a:solidFill>
                  <a:prstClr val="black"/>
                </a:solidFill>
              </a:rPr>
              <a:t>percorsi di continuità assistenziale </a:t>
            </a:r>
            <a:r>
              <a:rPr lang="it-IT" sz="2000" dirty="0">
                <a:solidFill>
                  <a:prstClr val="black"/>
                </a:solidFill>
              </a:rPr>
              <a:t>ospedale-territorio appropriati rispetto alle necessità rilevate, sostenendo l’adesione alle cure, le dimissioni ospedaliere, la progettualità domiciliare e facilitando l’incontro tra bisogni personali, familiari e la rete dei servizi territoriali;</a:t>
            </a:r>
          </a:p>
          <a:p>
            <a:pPr lvl="0" algn="just"/>
            <a:r>
              <a:rPr lang="it-IT" sz="2000" dirty="0">
                <a:solidFill>
                  <a:prstClr val="black"/>
                </a:solidFill>
              </a:rPr>
              <a:t> accompagnamento della persona e della sua famiglia nelle diverse fasi dell’intervento, mediante un approccio improntato all’ascolto ed al supporto relazionale, in </a:t>
            </a:r>
            <a:r>
              <a:rPr lang="it-IT" sz="2000" b="1" dirty="0">
                <a:solidFill>
                  <a:prstClr val="black"/>
                </a:solidFill>
              </a:rPr>
              <a:t>un processo di aiuto dinamico  </a:t>
            </a:r>
            <a:r>
              <a:rPr lang="it-IT" sz="2000" dirty="0">
                <a:solidFill>
                  <a:prstClr val="black"/>
                </a:solidFill>
              </a:rPr>
              <a:t>(es. malato oncologico, sostegno al malato e ai </a:t>
            </a:r>
            <a:r>
              <a:rPr lang="it-IT" sz="2000" i="1" dirty="0">
                <a:solidFill>
                  <a:prstClr val="black"/>
                </a:solidFill>
              </a:rPr>
              <a:t>care </a:t>
            </a:r>
            <a:r>
              <a:rPr lang="it-IT" sz="2000" i="1" dirty="0" err="1">
                <a:solidFill>
                  <a:prstClr val="black"/>
                </a:solidFill>
              </a:rPr>
              <a:t>givers</a:t>
            </a:r>
            <a:r>
              <a:rPr lang="it-IT" sz="2000" dirty="0">
                <a:solidFill>
                  <a:prstClr val="black"/>
                </a:solidFill>
              </a:rPr>
              <a:t>). </a:t>
            </a:r>
          </a:p>
          <a:p>
            <a:pPr lvl="0" algn="just"/>
            <a:endParaRPr lang="it-IT" sz="1800" dirty="0">
              <a:solidFill>
                <a:prstClr val="black"/>
              </a:solidFill>
            </a:endParaRPr>
          </a:p>
          <a:p>
            <a:pPr marL="0" indent="0" algn="just">
              <a:buNone/>
            </a:pPr>
            <a:endParaRPr lang="it-IT" sz="1800" dirty="0"/>
          </a:p>
        </p:txBody>
      </p:sp>
    </p:spTree>
    <p:extLst>
      <p:ext uri="{BB962C8B-B14F-4D97-AF65-F5344CB8AC3E}">
        <p14:creationId xmlns:p14="http://schemas.microsoft.com/office/powerpoint/2010/main" val="27328343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78025" y="347959"/>
            <a:ext cx="11620163" cy="6263234"/>
          </a:xfrm>
        </p:spPr>
        <p:txBody>
          <a:bodyPr>
            <a:normAutofit/>
          </a:bodyPr>
          <a:lstStyle/>
          <a:p>
            <a:pPr algn="just"/>
            <a:endParaRPr lang="it-IT" sz="1800" dirty="0" smtClean="0"/>
          </a:p>
          <a:p>
            <a:pPr algn="just"/>
            <a:endParaRPr lang="it-IT" sz="2000" dirty="0"/>
          </a:p>
          <a:p>
            <a:pPr algn="just"/>
            <a:r>
              <a:rPr lang="it-IT" sz="2000" dirty="0" smtClean="0"/>
              <a:t>attivazione di interventi per la </a:t>
            </a:r>
            <a:r>
              <a:rPr lang="it-IT" sz="2000" b="1" dirty="0" smtClean="0"/>
              <a:t>protezione giuridica di persone prive</a:t>
            </a:r>
            <a:r>
              <a:rPr lang="it-IT" sz="2000" dirty="0" smtClean="0"/>
              <a:t> in tutto o in parte di </a:t>
            </a:r>
            <a:r>
              <a:rPr lang="it-IT" sz="2000" b="1" dirty="0" smtClean="0"/>
              <a:t>autonomia</a:t>
            </a:r>
            <a:r>
              <a:rPr lang="it-IT" sz="2000" dirty="0" smtClean="0"/>
              <a:t>, anche attraverso l’accompagnamento della persona e/o della famiglia ed il </a:t>
            </a:r>
            <a:r>
              <a:rPr lang="it-IT" sz="2000" b="1" dirty="0" smtClean="0"/>
              <a:t>raccordo con l’autorità giudiziaria</a:t>
            </a:r>
            <a:r>
              <a:rPr lang="it-IT" sz="2000" dirty="0" smtClean="0"/>
              <a:t>; </a:t>
            </a:r>
          </a:p>
          <a:p>
            <a:pPr algn="just"/>
            <a:r>
              <a:rPr lang="it-IT" sz="2000" dirty="0" smtClean="0"/>
              <a:t> promozione e costruzione delle </a:t>
            </a:r>
            <a:r>
              <a:rPr lang="it-IT" sz="2000" b="1" dirty="0" smtClean="0"/>
              <a:t>reti territoriali </a:t>
            </a:r>
            <a:r>
              <a:rPr lang="it-IT" sz="2000" dirty="0" smtClean="0"/>
              <a:t>anche mediante accordi formali, protocolli d’intesa con la compartecipazione dei soggetti istituzionali (</a:t>
            </a:r>
            <a:r>
              <a:rPr lang="it-IT" sz="2000" b="1" dirty="0" smtClean="0"/>
              <a:t>enti locali, organi centrali dello Stato, istituzioni scolastiche ed educative</a:t>
            </a:r>
            <a:r>
              <a:rPr lang="it-IT" sz="2000" dirty="0" smtClean="0"/>
              <a:t>, etc.) e con le diverse agenzie del </a:t>
            </a:r>
            <a:r>
              <a:rPr lang="it-IT" sz="2000" b="1" dirty="0" smtClean="0"/>
              <a:t>volontariato</a:t>
            </a:r>
            <a:r>
              <a:rPr lang="it-IT" sz="2000" dirty="0" smtClean="0"/>
              <a:t> e del terzo settore;</a:t>
            </a:r>
          </a:p>
          <a:p>
            <a:pPr algn="just"/>
            <a:r>
              <a:rPr lang="it-IT" sz="2000" dirty="0" smtClean="0"/>
              <a:t>studio, </a:t>
            </a:r>
            <a:r>
              <a:rPr lang="it-IT" sz="2000" b="1" dirty="0" smtClean="0"/>
              <a:t>progettazione</a:t>
            </a:r>
            <a:r>
              <a:rPr lang="it-IT" sz="2000" dirty="0" smtClean="0"/>
              <a:t>, realizzazione e </a:t>
            </a:r>
            <a:r>
              <a:rPr lang="it-IT" sz="2000" b="1" dirty="0" smtClean="0"/>
              <a:t>valutazione di programmi </a:t>
            </a:r>
            <a:r>
              <a:rPr lang="it-IT" sz="2000" dirty="0" smtClean="0"/>
              <a:t>nel campo dei servizi sociali;</a:t>
            </a:r>
          </a:p>
          <a:p>
            <a:pPr algn="just"/>
            <a:r>
              <a:rPr lang="it-IT" sz="2000" b="1" dirty="0"/>
              <a:t>Attività di </a:t>
            </a:r>
            <a:r>
              <a:rPr lang="it-IT" sz="2000" b="1" dirty="0" smtClean="0"/>
              <a:t>ricerca  </a:t>
            </a:r>
            <a:r>
              <a:rPr lang="it-IT" sz="2000" dirty="0" smtClean="0"/>
              <a:t>per:</a:t>
            </a:r>
          </a:p>
          <a:p>
            <a:pPr marL="0" indent="0" algn="just">
              <a:buNone/>
            </a:pPr>
            <a:r>
              <a:rPr lang="it-IT" sz="2000" dirty="0" smtClean="0"/>
              <a:t> individuazione di Percorsi </a:t>
            </a:r>
            <a:r>
              <a:rPr lang="it-IT" sz="2000" dirty="0"/>
              <a:t>Diagnostico Terapeutici Assistenziali (</a:t>
            </a:r>
            <a:r>
              <a:rPr lang="it-IT" sz="2000" b="1" dirty="0">
                <a:solidFill>
                  <a:srgbClr val="FF0066"/>
                </a:solidFill>
              </a:rPr>
              <a:t>PDTA</a:t>
            </a:r>
            <a:r>
              <a:rPr lang="it-IT" sz="2000" b="1" dirty="0">
                <a:solidFill>
                  <a:schemeClr val="tx1">
                    <a:lumMod val="65000"/>
                    <a:lumOff val="35000"/>
                  </a:schemeClr>
                </a:solidFill>
              </a:rPr>
              <a:t>);</a:t>
            </a:r>
          </a:p>
          <a:p>
            <a:pPr algn="just"/>
            <a:r>
              <a:rPr lang="it-IT" sz="2000" dirty="0" smtClean="0"/>
              <a:t>progettazione </a:t>
            </a:r>
            <a:r>
              <a:rPr lang="it-IT" sz="2000" dirty="0"/>
              <a:t>e gestione di </a:t>
            </a:r>
            <a:r>
              <a:rPr lang="it-IT" sz="2000" b="1" dirty="0"/>
              <a:t>Osservatori sugli interventi</a:t>
            </a:r>
            <a:r>
              <a:rPr lang="it-IT" sz="2000" dirty="0"/>
              <a:t>, servizi e politiche sociali;</a:t>
            </a:r>
          </a:p>
          <a:p>
            <a:pPr algn="just"/>
            <a:r>
              <a:rPr lang="it-IT" sz="2000" dirty="0"/>
              <a:t>- alimentazione dei flussi informativi nazionali e regionali attraverso la rilevazione dei dati di</a:t>
            </a:r>
          </a:p>
          <a:p>
            <a:pPr algn="just"/>
            <a:r>
              <a:rPr lang="it-IT" sz="2000" dirty="0"/>
              <a:t>attività dei diversi settori d'intervento del Servizio Sociale Professionale</a:t>
            </a:r>
          </a:p>
          <a:p>
            <a:pPr algn="just"/>
            <a:endParaRPr lang="it-IT" sz="1800" dirty="0" smtClean="0"/>
          </a:p>
        </p:txBody>
      </p:sp>
    </p:spTree>
    <p:extLst>
      <p:ext uri="{BB962C8B-B14F-4D97-AF65-F5344CB8AC3E}">
        <p14:creationId xmlns:p14="http://schemas.microsoft.com/office/powerpoint/2010/main" val="1367264653"/>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1195</TotalTime>
  <Words>4127</Words>
  <Application>Microsoft Office PowerPoint</Application>
  <PresentationFormat>Personalizzato</PresentationFormat>
  <Paragraphs>274</Paragraphs>
  <Slides>24</Slides>
  <Notes>1</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Tema di Office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ATTIVITÁ E FUNZIONI SPECIFICHE</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Autonomia.</dc:title>
  <dc:creator>LUMSA-Macioce</dc:creator>
  <cp:lastModifiedBy>Cucinotta</cp:lastModifiedBy>
  <cp:revision>66</cp:revision>
  <dcterms:created xsi:type="dcterms:W3CDTF">2019-12-09T08:34:08Z</dcterms:created>
  <dcterms:modified xsi:type="dcterms:W3CDTF">2020-02-18T23:03:02Z</dcterms:modified>
</cp:coreProperties>
</file>