
<file path=[Content_Types].xml><?xml version="1.0" encoding="utf-8"?>
<Types xmlns="http://schemas.openxmlformats.org/package/2006/content-types">
  <Default Extension="png" ContentType="image/png"/>
  <Default Extension="jpg_f=detail_558&amp;h=720&amp;w=1280&amp;$p$f$h$w=415d830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6" r:id="rId3"/>
    <p:sldId id="291" r:id="rId4"/>
    <p:sldId id="290" r:id="rId5"/>
    <p:sldId id="257" r:id="rId6"/>
    <p:sldId id="258" r:id="rId7"/>
    <p:sldId id="292" r:id="rId8"/>
    <p:sldId id="296" r:id="rId9"/>
    <p:sldId id="293" r:id="rId10"/>
    <p:sldId id="294" r:id="rId11"/>
    <p:sldId id="260" r:id="rId12"/>
    <p:sldId id="295" r:id="rId13"/>
    <p:sldId id="283" r:id="rId14"/>
    <p:sldId id="284" r:id="rId15"/>
    <p:sldId id="286" r:id="rId16"/>
    <p:sldId id="288" r:id="rId17"/>
    <p:sldId id="259" r:id="rId18"/>
    <p:sldId id="261" r:id="rId19"/>
    <p:sldId id="264" r:id="rId20"/>
    <p:sldId id="297" r:id="rId21"/>
    <p:sldId id="265" r:id="rId22"/>
    <p:sldId id="267" r:id="rId23"/>
    <p:sldId id="268" r:id="rId24"/>
    <p:sldId id="269" r:id="rId25"/>
    <p:sldId id="271" r:id="rId26"/>
    <p:sldId id="272" r:id="rId27"/>
    <p:sldId id="276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96" autoAdjust="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99A4D-97B4-45DA-ACF5-ABED08FF9D3C}" type="datetimeFigureOut">
              <a:rPr lang="it-IT" smtClean="0"/>
              <a:pPr/>
              <a:t>18/02/2020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5598-FC98-420A-9E20-6E6E1689090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_f=detail_558&amp;h=720&amp;w=1280&amp;$p$f$h$w=415d830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669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DILEMMI ETICI E SERVIZIO SOCIALE</a:t>
            </a:r>
          </a:p>
          <a:p>
            <a:pPr marL="0" indent="0" algn="ctr">
              <a:buNone/>
            </a:pP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101" y="1772816"/>
            <a:ext cx="4752528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2509936" cy="3460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08712"/>
          </a:xfrm>
        </p:spPr>
        <p:txBody>
          <a:bodyPr>
            <a:normAutofit/>
          </a:bodyPr>
          <a:lstStyle/>
          <a:p>
            <a:pPr algn="just"/>
            <a:endParaRPr lang="it-IT" sz="1800" b="1" dirty="0" smtClean="0"/>
          </a:p>
          <a:p>
            <a:pPr algn="just"/>
            <a:r>
              <a:rPr lang="it-IT" sz="2000" b="1" dirty="0" smtClean="0"/>
              <a:t>Etica </a:t>
            </a:r>
            <a:r>
              <a:rPr lang="it-IT" sz="2000" b="1" dirty="0"/>
              <a:t>teleologica </a:t>
            </a:r>
            <a:r>
              <a:rPr lang="it-IT" sz="2000" dirty="0"/>
              <a:t>(</a:t>
            </a:r>
            <a:r>
              <a:rPr lang="it-IT" sz="2000" i="1" dirty="0" err="1"/>
              <a:t>telos</a:t>
            </a:r>
            <a:r>
              <a:rPr lang="it-IT" sz="2000" dirty="0"/>
              <a:t> in greco= il fine, l’obiettivo perseguito</a:t>
            </a:r>
            <a:r>
              <a:rPr lang="it-IT" sz="2000" dirty="0" smtClean="0"/>
              <a:t>).</a:t>
            </a:r>
          </a:p>
          <a:p>
            <a:pPr marL="0" indent="0" algn="just">
              <a:buNone/>
            </a:pPr>
            <a:r>
              <a:rPr lang="it-IT" sz="2000" dirty="0" smtClean="0"/>
              <a:t>E’ la cd. etica del bene o del valore ed è detta anche «</a:t>
            </a:r>
            <a:r>
              <a:rPr lang="it-IT" sz="2000" dirty="0" err="1" smtClean="0"/>
              <a:t>consequenzialista</a:t>
            </a:r>
            <a:r>
              <a:rPr lang="it-IT" sz="2000" dirty="0" smtClean="0"/>
              <a:t>», in quanto considera un’azione giusta o sbagliata non per il suo valore intrinseco (come fa l’etica deontologica), ma in base alle conseguenze che produce, ovvero al </a:t>
            </a:r>
            <a:r>
              <a:rPr lang="it-IT" sz="2000" b="1" dirty="0" smtClean="0"/>
              <a:t>fine che persegue</a:t>
            </a:r>
            <a:r>
              <a:rPr lang="it-IT" sz="2000" dirty="0" smtClean="0"/>
              <a:t>. Un’azione deontologicamente sbagliata può essere considerata teleologicamente positiva, se produce delle conseguenze positive.</a:t>
            </a:r>
          </a:p>
          <a:p>
            <a:pPr marL="0" indent="0" algn="just">
              <a:buNone/>
            </a:pPr>
            <a:r>
              <a:rPr lang="it-IT" sz="2000" dirty="0" smtClean="0"/>
              <a:t>Si possono muovere tre critiche all’etica teleologica:</a:t>
            </a:r>
          </a:p>
          <a:p>
            <a:pPr marL="0" indent="0" algn="just">
              <a:buNone/>
            </a:pPr>
            <a:r>
              <a:rPr lang="it-IT" sz="2000" dirty="0" smtClean="0"/>
              <a:t>1.Funzionano più come criterio di </a:t>
            </a:r>
            <a:r>
              <a:rPr lang="it-IT" sz="2000" b="1" dirty="0" smtClean="0"/>
              <a:t>giudizio a posteriori</a:t>
            </a:r>
            <a:r>
              <a:rPr lang="it-IT" sz="2000" dirty="0" smtClean="0"/>
              <a:t>, che come criterio guida ex ante;</a:t>
            </a:r>
          </a:p>
          <a:p>
            <a:pPr marL="0" indent="0" algn="just">
              <a:buNone/>
            </a:pPr>
            <a:r>
              <a:rPr lang="it-IT" sz="2000" dirty="0" smtClean="0"/>
              <a:t>2. Esercita una </a:t>
            </a:r>
            <a:r>
              <a:rPr lang="it-IT" sz="2000" b="1" dirty="0" smtClean="0"/>
              <a:t>pressione psicologica </a:t>
            </a:r>
            <a:r>
              <a:rPr lang="it-IT" sz="2000" dirty="0" smtClean="0"/>
              <a:t>ed etica non indifferente, perché pretende sempre la miglior scelta possibile;</a:t>
            </a:r>
          </a:p>
          <a:p>
            <a:pPr marL="0" indent="0" algn="just">
              <a:buNone/>
            </a:pPr>
            <a:r>
              <a:rPr lang="it-IT" sz="2000" dirty="0" smtClean="0"/>
              <a:t>3. Funziona e garantisce risultati attesi (il raggiungimento di una maggior giustizia sociale ed equità), sempreché </a:t>
            </a:r>
            <a:r>
              <a:rPr lang="it-IT" sz="2000" b="1" dirty="0" smtClean="0"/>
              <a:t>gli altri condividano </a:t>
            </a:r>
            <a:r>
              <a:rPr lang="it-IT" sz="2000" dirty="0" smtClean="0"/>
              <a:t>questo approccio e agiscano sempre in ossequio ad un ragionamento teleologico.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algn="just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36546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60648"/>
            <a:ext cx="8157592" cy="6192688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Oltre a queste due scuole, esistono altri approcci all’etica che sono “</a:t>
            </a:r>
            <a:r>
              <a:rPr lang="it-IT" sz="2400" b="1" dirty="0" smtClean="0"/>
              <a:t>alternativi</a:t>
            </a:r>
            <a:r>
              <a:rPr lang="it-IT" sz="2400" dirty="0" smtClean="0"/>
              <a:t>”, e che partono dalla considerazione delle singole persone e dalle singole situazioni, volta per volta.</a:t>
            </a:r>
          </a:p>
          <a:p>
            <a:pPr algn="just"/>
            <a:r>
              <a:rPr lang="it-IT" sz="2400" dirty="0" smtClean="0"/>
              <a:t>Ancora, altri </a:t>
            </a:r>
            <a:r>
              <a:rPr lang="it-IT" sz="2400" b="1" dirty="0" smtClean="0"/>
              <a:t>approcci</a:t>
            </a:r>
            <a:r>
              <a:rPr lang="it-IT" sz="2400" dirty="0" smtClean="0"/>
              <a:t> all’etica  pongono al primo posto la personalità, le relazioni  e le comunità sociali e adottano spesso il </a:t>
            </a:r>
            <a:r>
              <a:rPr lang="it-IT" sz="2400" b="1" dirty="0" smtClean="0">
                <a:solidFill>
                  <a:srgbClr val="FF0000"/>
                </a:solidFill>
              </a:rPr>
              <a:t>cd. metodo del racconto o della metafora</a:t>
            </a:r>
            <a:r>
              <a:rPr lang="it-IT" sz="2400" b="1" dirty="0" smtClean="0"/>
              <a:t>.</a:t>
            </a:r>
          </a:p>
          <a:p>
            <a:pPr algn="just"/>
            <a:r>
              <a:rPr lang="it-IT" sz="2400" dirty="0" err="1" smtClean="0"/>
              <a:t>Hilde</a:t>
            </a:r>
            <a:r>
              <a:rPr lang="it-IT" sz="2400" dirty="0" smtClean="0"/>
              <a:t>  </a:t>
            </a:r>
            <a:r>
              <a:rPr lang="it-IT" sz="2400" dirty="0" err="1" smtClean="0"/>
              <a:t>Lindemann</a:t>
            </a:r>
            <a:r>
              <a:rPr lang="it-IT" sz="2400" dirty="0" smtClean="0"/>
              <a:t> Nelson, in proposito, sostiene che sia necessario smitizzare la scelta etica e che </a:t>
            </a:r>
            <a:r>
              <a:rPr lang="it-IT" sz="2400" b="1" dirty="0" smtClean="0"/>
              <a:t>usare le storie e le analogie (o metafore) </a:t>
            </a:r>
            <a:r>
              <a:rPr lang="it-IT" sz="2400" dirty="0" smtClean="0"/>
              <a:t>in esse presenti svariati aspetti positivi: </a:t>
            </a:r>
          </a:p>
          <a:p>
            <a:pPr algn="just"/>
            <a:r>
              <a:rPr lang="it-IT" sz="2400" dirty="0" smtClean="0"/>
              <a:t>migliora la percezione e la sensibilità morali;</a:t>
            </a:r>
          </a:p>
          <a:p>
            <a:pPr algn="just"/>
            <a:r>
              <a:rPr lang="it-IT" sz="2400" dirty="0" smtClean="0"/>
              <a:t>promuove l’educazione morale;</a:t>
            </a:r>
          </a:p>
          <a:p>
            <a:pPr algn="just"/>
            <a:r>
              <a:rPr lang="it-IT" sz="2400" dirty="0" smtClean="0"/>
              <a:t>fornisce una giustificazione etica;</a:t>
            </a:r>
          </a:p>
          <a:p>
            <a:pPr algn="just"/>
            <a:r>
              <a:rPr lang="it-IT" sz="2400" dirty="0" smtClean="0"/>
              <a:t>definisce l’identità morale di una persona  e consente il confronto tra storie diverse.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/>
          </a:bodyPr>
          <a:lstStyle/>
          <a:p>
            <a:pPr algn="just"/>
            <a:endParaRPr lang="it-IT" sz="1800" dirty="0" smtClean="0"/>
          </a:p>
          <a:p>
            <a:pPr algn="just"/>
            <a:r>
              <a:rPr lang="it-IT" sz="2000" dirty="0" smtClean="0"/>
              <a:t>C’è </a:t>
            </a:r>
            <a:r>
              <a:rPr lang="it-IT" sz="2000" dirty="0"/>
              <a:t>un legame profondo tra </a:t>
            </a:r>
            <a:r>
              <a:rPr lang="it-IT" sz="2000" dirty="0" smtClean="0"/>
              <a:t>le </a:t>
            </a:r>
            <a:r>
              <a:rPr lang="it-IT" sz="2000" b="1" dirty="0" smtClean="0">
                <a:solidFill>
                  <a:srgbClr val="FF0000"/>
                </a:solidFill>
              </a:rPr>
              <a:t>dinamiche </a:t>
            </a:r>
            <a:r>
              <a:rPr lang="it-IT" sz="2000" b="1" dirty="0">
                <a:solidFill>
                  <a:srgbClr val="FF0000"/>
                </a:solidFill>
              </a:rPr>
              <a:t>narrative e comunicative </a:t>
            </a:r>
            <a:r>
              <a:rPr lang="it-IT" sz="2000" dirty="0"/>
              <a:t>e </a:t>
            </a:r>
            <a:r>
              <a:rPr lang="it-IT" sz="2000" b="1" dirty="0">
                <a:solidFill>
                  <a:srgbClr val="FF0000"/>
                </a:solidFill>
              </a:rPr>
              <a:t>il piano morale</a:t>
            </a:r>
            <a:r>
              <a:rPr lang="it-IT" sz="2000" dirty="0"/>
              <a:t>: i passaggi descrittivi di una storia sono </a:t>
            </a:r>
            <a:r>
              <a:rPr lang="it-IT" sz="2000" b="1" dirty="0"/>
              <a:t>ricchi di indicazioni morali </a:t>
            </a:r>
            <a:r>
              <a:rPr lang="it-IT" sz="2000" dirty="0"/>
              <a:t>e quanto la linguistica individua come elemento prescrittivo del </a:t>
            </a:r>
            <a:r>
              <a:rPr lang="it-IT" sz="2000" dirty="0" smtClean="0"/>
              <a:t>linguaggio, </a:t>
            </a:r>
            <a:r>
              <a:rPr lang="it-IT" sz="2000" dirty="0"/>
              <a:t>viene riconosciuto dall’etica come </a:t>
            </a:r>
            <a:r>
              <a:rPr lang="it-IT" sz="2000" b="1" dirty="0"/>
              <a:t>tratto normativo</a:t>
            </a:r>
            <a:r>
              <a:rPr lang="it-IT" sz="2000" b="1" dirty="0" smtClean="0"/>
              <a:t>.</a:t>
            </a:r>
          </a:p>
          <a:p>
            <a:pPr marL="0" indent="0" algn="just">
              <a:buNone/>
            </a:pPr>
            <a:endParaRPr lang="it-IT" sz="2000" b="1" dirty="0"/>
          </a:p>
          <a:p>
            <a:pPr algn="just"/>
            <a:r>
              <a:rPr lang="it-IT" sz="2000" dirty="0"/>
              <a:t>La metafora, in forza del proprio «</a:t>
            </a:r>
            <a:r>
              <a:rPr lang="it-IT" sz="2000" b="1" dirty="0"/>
              <a:t>dire qualcosa in luogo di qualcos’altro</a:t>
            </a:r>
            <a:r>
              <a:rPr lang="it-IT" sz="2000" dirty="0"/>
              <a:t>», si trova a </a:t>
            </a:r>
            <a:r>
              <a:rPr lang="it-IT" sz="2000" b="1" dirty="0">
                <a:solidFill>
                  <a:srgbClr val="FF0000"/>
                </a:solidFill>
              </a:rPr>
              <a:t>poter veicolare significati </a:t>
            </a:r>
            <a:r>
              <a:rPr lang="it-IT" sz="2000" dirty="0"/>
              <a:t>che sarebbero altrimenti destinati a non poter essere detti o espressi. Il fondamento analogico che – a detta di alcuni studiosi – caratterizza la metafora permette di cogliere come di frequente si dia una comunanza profonda tra </a:t>
            </a:r>
            <a:r>
              <a:rPr lang="it-IT" sz="2000" b="1" dirty="0"/>
              <a:t>l’esperienza della persona e le immagini </a:t>
            </a:r>
            <a:r>
              <a:rPr lang="it-IT" sz="2000" dirty="0"/>
              <a:t>che questa può scegliere come proprio riferimento nelle fasi di cambiamento e </a:t>
            </a:r>
            <a:r>
              <a:rPr lang="it-IT" sz="2000" dirty="0" smtClean="0"/>
              <a:t>transizione.</a:t>
            </a:r>
            <a:endParaRPr lang="it-IT" sz="2000" dirty="0"/>
          </a:p>
          <a:p>
            <a:pPr algn="just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214723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301608" cy="63367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400" dirty="0" smtClean="0"/>
              <a:t>Esiste poi un’altra argomentazione etica basata sui casi, detta anche “</a:t>
            </a:r>
            <a:r>
              <a:rPr lang="it-IT" sz="2400" b="1" dirty="0" smtClean="0">
                <a:solidFill>
                  <a:srgbClr val="FF0000"/>
                </a:solidFill>
              </a:rPr>
              <a:t>etica narrativa</a:t>
            </a:r>
            <a:r>
              <a:rPr lang="it-IT" sz="2400" dirty="0" smtClean="0"/>
              <a:t>”,  sostenuta  in particolare da Albert </a:t>
            </a:r>
            <a:r>
              <a:rPr lang="it-IT" sz="2400" dirty="0" err="1" smtClean="0"/>
              <a:t>Jonsen</a:t>
            </a:r>
            <a:r>
              <a:rPr lang="it-IT" sz="2400" dirty="0" smtClean="0"/>
              <a:t> e Stephen </a:t>
            </a:r>
            <a:r>
              <a:rPr lang="it-IT" sz="2400" dirty="0" err="1" smtClean="0"/>
              <a:t>Toulmin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Tale approccio parte  appunto </a:t>
            </a:r>
            <a:r>
              <a:rPr lang="it-IT" sz="2400" b="1" dirty="0" smtClean="0"/>
              <a:t>da un caso particolare </a:t>
            </a:r>
            <a:r>
              <a:rPr lang="it-IT" sz="2400" dirty="0" smtClean="0"/>
              <a:t>e ne valuta le </a:t>
            </a:r>
            <a:r>
              <a:rPr lang="it-IT" sz="2400" b="1" dirty="0" smtClean="0"/>
              <a:t>circostanze specifiche ,</a:t>
            </a:r>
            <a:r>
              <a:rPr lang="it-IT" sz="2400" dirty="0" smtClean="0"/>
              <a:t> per poi arrivare a decidere quale potrebbe essere la soluzione eticamente corretta.</a:t>
            </a:r>
          </a:p>
          <a:p>
            <a:pPr algn="just"/>
            <a:endParaRPr lang="it-IT" sz="2400" dirty="0" smtClean="0"/>
          </a:p>
          <a:p>
            <a:pPr marL="0" indent="0" algn="just">
              <a:buNone/>
            </a:pPr>
            <a:r>
              <a:rPr lang="it-IT" sz="2400" b="1" dirty="0" smtClean="0"/>
              <a:t>APPROCCI ETICI E SERVIZIO SOCIALE </a:t>
            </a:r>
          </a:p>
          <a:p>
            <a:pPr algn="just"/>
            <a:r>
              <a:rPr lang="it-IT" sz="2400" dirty="0" smtClean="0"/>
              <a:t>Sintetizziamo le diverse forme di etica applicabili al lavoro sociale:</a:t>
            </a:r>
          </a:p>
          <a:p>
            <a:pPr algn="just"/>
            <a:r>
              <a:rPr lang="it-IT" sz="2400" dirty="0" smtClean="0"/>
              <a:t>1) </a:t>
            </a:r>
            <a:r>
              <a:rPr lang="it-IT" sz="2400" b="1" dirty="0" smtClean="0">
                <a:solidFill>
                  <a:srgbClr val="FF0000"/>
                </a:solidFill>
              </a:rPr>
              <a:t>ETICA BASATA SUI PRINCIPI </a:t>
            </a:r>
            <a:r>
              <a:rPr lang="it-IT" sz="2400" b="1" dirty="0" smtClean="0"/>
              <a:t>(deontologica)</a:t>
            </a:r>
            <a:r>
              <a:rPr lang="it-IT" sz="2400" dirty="0" smtClean="0"/>
              <a:t>, ad es. i principi kantiani  oppure i principi </a:t>
            </a:r>
            <a:r>
              <a:rPr lang="it-IT" sz="2400" b="1" dirty="0" smtClean="0"/>
              <a:t>utilitaristici</a:t>
            </a:r>
            <a:r>
              <a:rPr lang="it-IT" sz="2400" dirty="0" smtClean="0"/>
              <a:t>, come la promozione di beni o del benessere altrui.</a:t>
            </a:r>
          </a:p>
          <a:p>
            <a:pPr algn="just"/>
            <a:r>
              <a:rPr lang="it-IT" sz="2400" dirty="0" smtClean="0"/>
              <a:t>2</a:t>
            </a:r>
            <a:r>
              <a:rPr lang="it-IT" sz="2400" dirty="0" smtClean="0">
                <a:solidFill>
                  <a:srgbClr val="FF0000"/>
                </a:solidFill>
              </a:rPr>
              <a:t>) </a:t>
            </a:r>
            <a:r>
              <a:rPr lang="it-IT" sz="2400" b="1" dirty="0" smtClean="0">
                <a:solidFill>
                  <a:srgbClr val="FF0000"/>
                </a:solidFill>
              </a:rPr>
              <a:t>ETICA BASATA SUL CARATTERE E SULLE RELAZIONI</a:t>
            </a:r>
            <a:r>
              <a:rPr lang="it-IT" sz="2400" dirty="0" smtClean="0"/>
              <a:t> che </a:t>
            </a:r>
            <a:r>
              <a:rPr lang="it-IT" sz="2400" dirty="0"/>
              <a:t>a sua volta </a:t>
            </a:r>
            <a:r>
              <a:rPr lang="it-IT" sz="2400" dirty="0" smtClean="0"/>
              <a:t>ricomprende:</a:t>
            </a:r>
          </a:p>
          <a:p>
            <a:pPr marL="0" indent="0" algn="just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b="1" dirty="0" smtClean="0"/>
              <a:t>ETICA DELLE VIRTU’, </a:t>
            </a:r>
            <a:r>
              <a:rPr lang="it-IT" sz="2400" dirty="0" smtClean="0"/>
              <a:t>(onestà, compassione e integrità)</a:t>
            </a:r>
          </a:p>
          <a:p>
            <a:pPr algn="just"/>
            <a:r>
              <a:rPr lang="it-IT" sz="2400" b="1" dirty="0" smtClean="0"/>
              <a:t>ETICA DELLA CURA </a:t>
            </a:r>
            <a:r>
              <a:rPr lang="it-IT" sz="2400" dirty="0" smtClean="0"/>
              <a:t>(attenzione, presa in carico dell’altro e responsabilità)</a:t>
            </a:r>
          </a:p>
          <a:p>
            <a:pPr algn="just"/>
            <a:r>
              <a:rPr lang="it-IT" sz="2400" b="1" dirty="0" smtClean="0"/>
              <a:t>ETICA COMUNITARISTA </a:t>
            </a:r>
            <a:r>
              <a:rPr lang="it-IT" sz="2400" dirty="0" smtClean="0"/>
              <a:t>(valorizzazione della solidarietà, armonia, interconnessioni sociali).</a:t>
            </a:r>
          </a:p>
          <a:p>
            <a:pPr marL="0" indent="0">
              <a:buNone/>
            </a:pPr>
            <a:endParaRPr lang="it-IT" sz="2400" dirty="0"/>
          </a:p>
          <a:p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301608" cy="6336704"/>
          </a:xfrm>
        </p:spPr>
        <p:txBody>
          <a:bodyPr>
            <a:normAutofit fontScale="85000" lnSpcReduction="20000"/>
          </a:bodyPr>
          <a:lstStyle/>
          <a:p>
            <a:r>
              <a:rPr lang="it-IT" sz="2400" dirty="0" smtClean="0"/>
              <a:t>3) </a:t>
            </a:r>
            <a:r>
              <a:rPr lang="it-IT" sz="2400" b="1" dirty="0" smtClean="0">
                <a:solidFill>
                  <a:srgbClr val="FF0000"/>
                </a:solidFill>
              </a:rPr>
              <a:t>ETICA NARRATIVA ED ETICA DEI CASI.</a:t>
            </a:r>
          </a:p>
          <a:p>
            <a:pPr algn="just"/>
            <a:r>
              <a:rPr lang="it-IT" sz="2400" b="1" dirty="0" smtClean="0"/>
              <a:t>Etica narrativa</a:t>
            </a:r>
            <a:r>
              <a:rPr lang="it-IT" sz="2400" dirty="0" smtClean="0"/>
              <a:t>: è l’insieme di approcci che usano storie da ascoltare, leggere, usare per sviluppare l’identità individuale.</a:t>
            </a:r>
          </a:p>
          <a:p>
            <a:pPr algn="just"/>
            <a:r>
              <a:rPr lang="it-IT" sz="2400" b="1" dirty="0" smtClean="0"/>
              <a:t>Etica dei Casi</a:t>
            </a:r>
            <a:r>
              <a:rPr lang="it-IT" sz="2400" dirty="0" smtClean="0"/>
              <a:t>, che usa i casi come punto di partenza, come circostanze specifiche del caso, casi </a:t>
            </a:r>
            <a:r>
              <a:rPr lang="it-IT" sz="2400" b="1" dirty="0" smtClean="0"/>
              <a:t>paradigmatici,</a:t>
            </a:r>
            <a:r>
              <a:rPr lang="it-IT" sz="2400" dirty="0" smtClean="0"/>
              <a:t> </a:t>
            </a:r>
            <a:r>
              <a:rPr lang="it-IT" sz="2400" dirty="0" err="1" smtClean="0"/>
              <a:t>nonchè</a:t>
            </a:r>
            <a:r>
              <a:rPr lang="it-IT" sz="2400" dirty="0" smtClean="0"/>
              <a:t> il confronto dei  diversi casi fra loro.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algn="just"/>
            <a:r>
              <a:rPr lang="it-IT" sz="2400" dirty="0" smtClean="0"/>
              <a:t>4) </a:t>
            </a:r>
            <a:r>
              <a:rPr lang="it-IT" sz="2400" b="1" dirty="0" smtClean="0">
                <a:solidFill>
                  <a:srgbClr val="FF0000"/>
                </a:solidFill>
              </a:rPr>
              <a:t>ETICA UNIVERSALE ED ETICA PARTICOLARE</a:t>
            </a:r>
          </a:p>
          <a:p>
            <a:pPr algn="just"/>
            <a:r>
              <a:rPr lang="it-IT" sz="2400" dirty="0" smtClean="0"/>
              <a:t>I precedenti approcci rientrano o in un approccio universalistico o particolaristico. Sembrerebbero tutti modi di pensare all’etica che si escludono a  vicenda, eppure in realtà  sono complementari.</a:t>
            </a:r>
          </a:p>
          <a:p>
            <a:pPr marL="0" indent="0" algn="just">
              <a:buNone/>
            </a:pPr>
            <a:r>
              <a:rPr lang="it-IT" sz="2400" dirty="0" smtClean="0"/>
              <a:t>Occorre infatti:</a:t>
            </a:r>
          </a:p>
          <a:p>
            <a:pPr algn="just"/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sia esaminare le caratteristiche speciali di ciascun caso </a:t>
            </a:r>
            <a:r>
              <a:rPr lang="it-IT" sz="2400" dirty="0" smtClean="0"/>
              <a:t>o situazione per metterle a confronto con altri casi, mettendole alla prova contro principi e regole comunemente accettati. Questa capacità è quella che Aristotele chiamava “</a:t>
            </a:r>
            <a:r>
              <a:rPr lang="it-IT" sz="2400" b="1" dirty="0" err="1" smtClean="0"/>
              <a:t>phrònesis</a:t>
            </a:r>
            <a:r>
              <a:rPr lang="it-IT" sz="2400" dirty="0" smtClean="0"/>
              <a:t>” ossia </a:t>
            </a:r>
            <a:r>
              <a:rPr lang="it-IT" sz="2400" b="1" dirty="0" smtClean="0"/>
              <a:t>saggezza pratica</a:t>
            </a:r>
            <a:r>
              <a:rPr lang="it-IT" sz="2400" dirty="0" smtClean="0"/>
              <a:t>. 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Sia avere un approccio globale all’etica</a:t>
            </a:r>
            <a:r>
              <a:rPr lang="it-IT" sz="2400" dirty="0" smtClean="0"/>
              <a:t>, non riduzionista o relativista. In tal senso le  Dichiarazioni Universali e le Convenzioni internazionali sui Diritti Umani rappresentano </a:t>
            </a:r>
            <a:r>
              <a:rPr lang="it-IT" sz="2400" b="1" dirty="0" smtClean="0"/>
              <a:t>tentativi di sviluppare un consenso globale su principi di base accettati da tutti </a:t>
            </a:r>
            <a:r>
              <a:rPr lang="it-IT" sz="2400" dirty="0" smtClean="0"/>
              <a:t>e relativi al modo in cui gli essere umani dovrebbero trattarsi tra loro ed essere trattati da governi ed istituzioni.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6"/>
            <a:ext cx="8589640" cy="6192688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Le dichiarazioni ONU sono ampiamente accettate in molti Stati (parliamo infatti  di diritti umani internazionali) ma non in tutti, atteso che i  contesti religiosi e culturali  non sono sovrapponibili nei diversi Stati: infatti, nel momento in cui i diritti umani sono calati  nello specifico di un contesto particolare, anche la loro natura universale subisce dei cambiamenti.</a:t>
            </a:r>
          </a:p>
          <a:p>
            <a:pPr algn="just"/>
            <a:r>
              <a:rPr lang="it-IT" sz="2400" dirty="0" smtClean="0"/>
              <a:t>Joel </a:t>
            </a:r>
            <a:r>
              <a:rPr lang="it-IT" sz="2400" dirty="0" err="1" smtClean="0"/>
              <a:t>Feinberg</a:t>
            </a:r>
            <a:r>
              <a:rPr lang="it-IT" sz="2400" dirty="0" smtClean="0"/>
              <a:t> in proposito avanza l’idea che  l’uso dell’espressione “diritti umani” nelle Dichiarazioni e nelle Convenzioni ONU funzioni come DOCUMENTO PROGRAMMATICO DEL DIRITTO, più che come diritto.</a:t>
            </a:r>
          </a:p>
          <a:p>
            <a:pPr algn="just"/>
            <a:r>
              <a:rPr lang="it-IT" sz="2400" dirty="0" smtClean="0"/>
              <a:t>Will </a:t>
            </a:r>
            <a:r>
              <a:rPr lang="it-IT" sz="2400" dirty="0" err="1" smtClean="0"/>
              <a:t>Kymlicka</a:t>
            </a:r>
            <a:r>
              <a:rPr lang="it-IT" sz="2400" dirty="0" smtClean="0"/>
              <a:t> nel 2007 propose invece di considerare l’etica globale come un fenomeno su due livelli:</a:t>
            </a:r>
          </a:p>
          <a:p>
            <a:pPr algn="just"/>
            <a:r>
              <a:rPr lang="it-IT" sz="2400" dirty="0" smtClean="0"/>
              <a:t> il primo quello dei diritti umani, inteso come insieme di principi</a:t>
            </a:r>
          </a:p>
          <a:p>
            <a:pPr marL="0" indent="0" algn="just">
              <a:buNone/>
            </a:pPr>
            <a:r>
              <a:rPr lang="it-IT" sz="2400" dirty="0"/>
              <a:t>minimi soddisfacenti per tutti, il secondo livello basato sulle tradizioni etiche specifiche di ogni paese .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APPROCCI ETICI  E  CASI NEL LAVORO SOCIALE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Le premesse sull’etica sono strumentali alla risoluzione di «casi eticamente rilevanti».</a:t>
            </a:r>
          </a:p>
          <a:p>
            <a:pPr algn="just"/>
            <a:r>
              <a:rPr lang="it-IT" sz="2000" dirty="0" smtClean="0"/>
              <a:t>Il concetto di “</a:t>
            </a:r>
            <a:r>
              <a:rPr lang="it-IT" sz="2000" b="1" dirty="0" smtClean="0"/>
              <a:t>caso</a:t>
            </a:r>
            <a:r>
              <a:rPr lang="it-IT" sz="2000" dirty="0" smtClean="0"/>
              <a:t>” nel lavoro sociale è fondamentale. Un caso non è soltanto un singolo utente, o una famiglia, o un paziente: un caso è </a:t>
            </a:r>
            <a:r>
              <a:rPr lang="it-IT" sz="2000" b="1" dirty="0" smtClean="0"/>
              <a:t>un insieme ricostruito di persone, azioni, eventi e circostanze</a:t>
            </a:r>
            <a:r>
              <a:rPr lang="it-IT" sz="2000" dirty="0" smtClean="0"/>
              <a:t>, che comprende anche una parziale storia della vita delle persone.</a:t>
            </a:r>
          </a:p>
          <a:p>
            <a:pPr algn="just"/>
            <a:r>
              <a:rPr lang="it-IT" sz="2000" dirty="0" smtClean="0"/>
              <a:t>Il </a:t>
            </a:r>
            <a:r>
              <a:rPr lang="it-IT" sz="2000" b="1" dirty="0" smtClean="0"/>
              <a:t>caso professionale </a:t>
            </a:r>
            <a:r>
              <a:rPr lang="it-IT" sz="2000" dirty="0" smtClean="0"/>
              <a:t>presenta affinità e differenze con il cd. caso esemplare o </a:t>
            </a:r>
            <a:r>
              <a:rPr lang="it-IT" sz="2000" b="1" dirty="0" smtClean="0"/>
              <a:t>caso di studio</a:t>
            </a:r>
            <a:r>
              <a:rPr lang="it-IT" sz="2000" dirty="0" smtClean="0"/>
              <a:t>: il caso esemplare consiste spesso in una esposizione generale di un caso professionale o di un suo episodio.</a:t>
            </a:r>
          </a:p>
          <a:p>
            <a:pPr algn="just"/>
            <a:r>
              <a:rPr lang="it-IT" sz="2000" dirty="0" smtClean="0"/>
              <a:t>Approcciarsi a dei casi professionali implica formulare un giudizio, a partire dall’interazione e dalla correlazione tra ETICA, PRATICA e DEONTOLOGIA PROFESSIONALE</a:t>
            </a:r>
            <a:endParaRPr lang="it-IT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r>
              <a:rPr lang="it-IT" sz="2800" dirty="0" smtClean="0"/>
              <a:t>CHE RAPPORTO ESISTE TRA ETICA E DEONTOLOGIA PROFESSIONALE  E PRATICA  PROFESSIONALE ?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123728" y="2204864"/>
            <a:ext cx="44644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ETICA E DEONTOLOGIA PROFESSIONALE </a:t>
            </a:r>
            <a:endParaRPr lang="it-IT" dirty="0"/>
          </a:p>
        </p:txBody>
      </p:sp>
      <p:sp>
        <p:nvSpPr>
          <p:cNvPr id="9" name="Freccia bidirezionale verticale 8"/>
          <p:cNvSpPr/>
          <p:nvPr/>
        </p:nvSpPr>
        <p:spPr>
          <a:xfrm>
            <a:off x="3969644" y="3501008"/>
            <a:ext cx="772664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123728" y="4941168"/>
            <a:ext cx="446449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PRATICA PROFESSIONALE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38131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 smtClean="0"/>
              <a:t>L’ETICA E DEONTOLOGIA PROFESSIONALE  si basa sulle  </a:t>
            </a:r>
            <a:r>
              <a:rPr lang="it-IT" sz="2800" b="1" dirty="0" smtClean="0"/>
              <a:t>teorie metodologiche </a:t>
            </a:r>
            <a:r>
              <a:rPr lang="it-IT" sz="2800" dirty="0" smtClean="0"/>
              <a:t>del Servizio Sociale </a:t>
            </a:r>
          </a:p>
          <a:p>
            <a:endParaRPr lang="it-IT" sz="2800" dirty="0"/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Mentre, la </a:t>
            </a:r>
            <a:r>
              <a:rPr lang="it-IT" sz="2800" b="1" dirty="0" smtClean="0"/>
              <a:t>PRATICA PROFESSIONALE  </a:t>
            </a:r>
            <a:r>
              <a:rPr lang="it-IT" sz="2800" dirty="0" smtClean="0"/>
              <a:t>si basa:</a:t>
            </a:r>
          </a:p>
          <a:p>
            <a:r>
              <a:rPr lang="it-IT" sz="2800" dirty="0" smtClean="0"/>
              <a:t> sull’Identità dell’utente (mandato  professionale),</a:t>
            </a:r>
          </a:p>
          <a:p>
            <a:r>
              <a:rPr lang="it-IT" sz="2800" dirty="0" smtClean="0"/>
              <a:t> sulle  Richieste dell’Ente (mandato  istituzionale) </a:t>
            </a:r>
          </a:p>
          <a:p>
            <a:r>
              <a:rPr lang="it-IT" sz="2800" dirty="0" smtClean="0"/>
              <a:t> sulle Richieste della  popolazione (mandato sociale).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>
            <a:normAutofit/>
          </a:bodyPr>
          <a:lstStyle/>
          <a:p>
            <a:r>
              <a:rPr lang="it-IT" sz="2400" dirty="0" smtClean="0"/>
              <a:t>Esaminiamo nel dettaglio  </a:t>
            </a:r>
            <a:r>
              <a:rPr lang="it-IT" sz="2400" b="1" dirty="0" smtClean="0"/>
              <a:t>i valori </a:t>
            </a:r>
            <a:r>
              <a:rPr lang="it-IT" sz="2400" dirty="0" smtClean="0"/>
              <a:t>cui fanno capo i diversi mandati: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sz="1600" dirty="0" smtClean="0"/>
          </a:p>
          <a:p>
            <a:endParaRPr lang="it-IT" sz="1600" dirty="0"/>
          </a:p>
          <a:p>
            <a:endParaRPr lang="it-IT" sz="1600" dirty="0" smtClean="0"/>
          </a:p>
          <a:p>
            <a:endParaRPr lang="it-IT" sz="1600" dirty="0"/>
          </a:p>
          <a:p>
            <a:endParaRPr lang="it-IT" sz="1600" dirty="0" smtClean="0"/>
          </a:p>
          <a:p>
            <a:endParaRPr lang="it-IT" sz="1600" dirty="0"/>
          </a:p>
          <a:p>
            <a:endParaRPr lang="it-IT" sz="1600" dirty="0" smtClean="0"/>
          </a:p>
          <a:p>
            <a:endParaRPr lang="it-IT" sz="1600" dirty="0"/>
          </a:p>
          <a:p>
            <a:pPr marL="0" indent="0">
              <a:buNone/>
            </a:pPr>
            <a:endParaRPr lang="it-IT" sz="1800" b="1" dirty="0" smtClean="0"/>
          </a:p>
          <a:p>
            <a:pPr marL="0" indent="0">
              <a:buNone/>
            </a:pPr>
            <a:endParaRPr lang="it-IT" sz="1800" b="1" dirty="0"/>
          </a:p>
          <a:p>
            <a:pPr marL="0" indent="0">
              <a:buNone/>
            </a:pPr>
            <a:endParaRPr lang="it-IT" sz="1800" b="1" dirty="0" smtClean="0"/>
          </a:p>
        </p:txBody>
      </p:sp>
      <p:sp>
        <p:nvSpPr>
          <p:cNvPr id="2" name="Callout con freccia in giù 1"/>
          <p:cNvSpPr/>
          <p:nvPr/>
        </p:nvSpPr>
        <p:spPr>
          <a:xfrm>
            <a:off x="789918" y="1696800"/>
            <a:ext cx="2736304" cy="136815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MANDATO PROFESSIONALE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5" name="Pentagono 4"/>
          <p:cNvSpPr/>
          <p:nvPr/>
        </p:nvSpPr>
        <p:spPr>
          <a:xfrm>
            <a:off x="539552" y="3470905"/>
            <a:ext cx="1691569" cy="125327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Primato persona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53" y="3468228"/>
            <a:ext cx="1711713" cy="1243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546" y="3619933"/>
            <a:ext cx="2016224" cy="112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472" y="3600979"/>
            <a:ext cx="2088232" cy="116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2384271" y="3549440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Aiuto +  rispetto bisogni e diritti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140440" y="3861685"/>
            <a:ext cx="2018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Aiuto responsabilizzante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292894" y="3861802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Promuovere solidarietà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850888"/>
            <a:ext cx="2961616" cy="25866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6264696"/>
          </a:xfrm>
        </p:spPr>
        <p:txBody>
          <a:bodyPr>
            <a:normAutofit/>
          </a:bodyPr>
          <a:lstStyle/>
          <a:p>
            <a:pPr algn="just"/>
            <a:r>
              <a:rPr lang="it-IT" b="1" dirty="0">
                <a:solidFill>
                  <a:srgbClr val="C00000"/>
                </a:solidFill>
              </a:rPr>
              <a:t>                        </a:t>
            </a:r>
            <a:r>
              <a:rPr lang="it-IT" b="1" dirty="0">
                <a:solidFill>
                  <a:srgbClr val="FF0000"/>
                </a:solidFill>
              </a:rPr>
              <a:t>Premessa: L’etica e la morale…</a:t>
            </a:r>
          </a:p>
          <a:p>
            <a:pPr algn="just"/>
            <a:r>
              <a:rPr lang="it-IT" sz="2200" b="1" dirty="0" smtClean="0">
                <a:solidFill>
                  <a:srgbClr val="FF0000"/>
                </a:solidFill>
              </a:rPr>
              <a:t>«La morale comanda, l’etica raccomanda».</a:t>
            </a:r>
          </a:p>
          <a:p>
            <a:pPr algn="just"/>
            <a:endParaRPr lang="it-IT" sz="1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600" b="1" dirty="0" smtClean="0">
                <a:solidFill>
                  <a:schemeClr val="tx1"/>
                </a:solidFill>
              </a:rPr>
              <a:t>Etica</a:t>
            </a:r>
            <a:r>
              <a:rPr lang="it-IT" sz="1600" dirty="0" smtClean="0">
                <a:solidFill>
                  <a:schemeClr val="tx1"/>
                </a:solidFill>
              </a:rPr>
              <a:t>, dal greco </a:t>
            </a:r>
            <a:r>
              <a:rPr lang="it-IT" sz="1600" b="1" dirty="0" err="1" smtClean="0">
                <a:solidFill>
                  <a:schemeClr val="tx1"/>
                </a:solidFill>
              </a:rPr>
              <a:t>éthos</a:t>
            </a:r>
            <a:r>
              <a:rPr lang="it-IT" sz="1600" b="1" dirty="0" smtClean="0">
                <a:solidFill>
                  <a:schemeClr val="tx1"/>
                </a:solidFill>
              </a:rPr>
              <a:t> = </a:t>
            </a:r>
            <a:r>
              <a:rPr lang="it-IT" sz="1600" dirty="0" smtClean="0">
                <a:solidFill>
                  <a:schemeClr val="tx1"/>
                </a:solidFill>
              </a:rPr>
              <a:t>comportamento </a:t>
            </a:r>
            <a:r>
              <a:rPr lang="it-IT" sz="1600" dirty="0">
                <a:solidFill>
                  <a:schemeClr val="tx1"/>
                </a:solidFill>
              </a:rPr>
              <a:t>che l’uomo apprende dall’ambiente socio-politico in cui vive </a:t>
            </a:r>
            <a:r>
              <a:rPr lang="it-IT" sz="1600" dirty="0" smtClean="0">
                <a:solidFill>
                  <a:schemeClr val="tx1"/>
                </a:solidFill>
              </a:rPr>
              <a:t>(Stato, famiglia) </a:t>
            </a:r>
            <a:r>
              <a:rPr lang="it-IT" sz="1600" dirty="0">
                <a:solidFill>
                  <a:schemeClr val="tx1"/>
                </a:solidFill>
              </a:rPr>
              <a:t>. </a:t>
            </a:r>
            <a:endParaRPr lang="it-IT" sz="16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chemeClr val="tx1"/>
                </a:solidFill>
              </a:rPr>
              <a:t>Morale, </a:t>
            </a:r>
            <a:r>
              <a:rPr lang="it-IT" sz="1600" dirty="0" smtClean="0">
                <a:solidFill>
                  <a:schemeClr val="tx1"/>
                </a:solidFill>
              </a:rPr>
              <a:t>dal latino </a:t>
            </a:r>
            <a:r>
              <a:rPr lang="it-IT" sz="1600" b="1" dirty="0" err="1" smtClean="0">
                <a:solidFill>
                  <a:schemeClr val="tx1"/>
                </a:solidFill>
              </a:rPr>
              <a:t>moralis</a:t>
            </a:r>
            <a:r>
              <a:rPr lang="it-IT" sz="1600" b="1" dirty="0" smtClean="0">
                <a:solidFill>
                  <a:schemeClr val="tx1"/>
                </a:solidFill>
              </a:rPr>
              <a:t>, </a:t>
            </a:r>
            <a:r>
              <a:rPr lang="it-IT" sz="1600" dirty="0" smtClean="0">
                <a:solidFill>
                  <a:schemeClr val="tx1"/>
                </a:solidFill>
              </a:rPr>
              <a:t>radice </a:t>
            </a:r>
            <a:r>
              <a:rPr lang="it-IT" sz="1600" b="1" dirty="0" err="1" smtClean="0">
                <a:solidFill>
                  <a:schemeClr val="tx1"/>
                </a:solidFill>
              </a:rPr>
              <a:t>mos</a:t>
            </a:r>
            <a:r>
              <a:rPr lang="it-IT" sz="1600" b="1" dirty="0" smtClean="0">
                <a:solidFill>
                  <a:schemeClr val="tx1"/>
                </a:solidFill>
              </a:rPr>
              <a:t>, il </a:t>
            </a:r>
            <a:r>
              <a:rPr lang="it-IT" sz="1600" b="1" i="1" dirty="0" err="1" smtClean="0">
                <a:solidFill>
                  <a:schemeClr val="tx1"/>
                </a:solidFill>
              </a:rPr>
              <a:t>Mos</a:t>
            </a:r>
            <a:r>
              <a:rPr lang="it-IT" sz="1600" b="1" i="1" dirty="0" smtClean="0">
                <a:solidFill>
                  <a:schemeClr val="tx1"/>
                </a:solidFill>
              </a:rPr>
              <a:t> </a:t>
            </a:r>
            <a:r>
              <a:rPr lang="it-IT" sz="1600" b="1" i="1" dirty="0" err="1" smtClean="0">
                <a:solidFill>
                  <a:schemeClr val="tx1"/>
                </a:solidFill>
              </a:rPr>
              <a:t>Maiorum</a:t>
            </a:r>
            <a:r>
              <a:rPr lang="it-IT" sz="1600" b="1" i="1" dirty="0" smtClean="0">
                <a:solidFill>
                  <a:schemeClr val="tx1"/>
                </a:solidFill>
              </a:rPr>
              <a:t> </a:t>
            </a:r>
            <a:r>
              <a:rPr lang="it-IT" sz="1600" dirty="0" smtClean="0">
                <a:solidFill>
                  <a:schemeClr val="tx1"/>
                </a:solidFill>
              </a:rPr>
              <a:t>nell’antica Roma era il «costume/usanza» degli antenati, l’insieme delle regole e valori morali (</a:t>
            </a:r>
            <a:r>
              <a:rPr lang="it-IT" sz="1600" i="1" dirty="0" smtClean="0">
                <a:solidFill>
                  <a:schemeClr val="tx1"/>
                </a:solidFill>
              </a:rPr>
              <a:t>pietas, </a:t>
            </a:r>
            <a:r>
              <a:rPr lang="it-IT" sz="1600" i="1" dirty="0" err="1" smtClean="0">
                <a:solidFill>
                  <a:schemeClr val="tx1"/>
                </a:solidFill>
              </a:rPr>
              <a:t>fides</a:t>
            </a:r>
            <a:r>
              <a:rPr lang="it-IT" sz="1600" i="1" dirty="0" smtClean="0">
                <a:solidFill>
                  <a:schemeClr val="tx1"/>
                </a:solidFill>
              </a:rPr>
              <a:t>, </a:t>
            </a:r>
            <a:r>
              <a:rPr lang="it-IT" sz="1600" i="1" dirty="0" err="1" smtClean="0">
                <a:solidFill>
                  <a:schemeClr val="tx1"/>
                </a:solidFill>
              </a:rPr>
              <a:t>gravitas</a:t>
            </a:r>
            <a:r>
              <a:rPr lang="it-IT" sz="1600" dirty="0" smtClean="0">
                <a:solidFill>
                  <a:schemeClr val="tx1"/>
                </a:solidFill>
              </a:rPr>
              <a:t>…).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</a:rPr>
              <a:t>Entrambi rimandano ad una riflessione umana su come regolare il comportamento umano, tuttavia con una sfumatura diversa.</a:t>
            </a:r>
          </a:p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MORALE</a:t>
            </a:r>
            <a:r>
              <a:rPr lang="it-IT" sz="2000" dirty="0" smtClean="0">
                <a:solidFill>
                  <a:schemeClr val="tx1"/>
                </a:solidFill>
              </a:rPr>
              <a:t>                        carattere </a:t>
            </a:r>
            <a:r>
              <a:rPr lang="it-IT" sz="2000" b="1" dirty="0" smtClean="0">
                <a:solidFill>
                  <a:schemeClr val="tx1"/>
                </a:solidFill>
              </a:rPr>
              <a:t>descrittivo e soggettivo</a:t>
            </a:r>
            <a:r>
              <a:rPr lang="it-IT" sz="2000" dirty="0" smtClean="0">
                <a:solidFill>
                  <a:schemeClr val="tx1"/>
                </a:solidFill>
              </a:rPr>
              <a:t>, indica l’insieme dei valori di un soggetto, </a:t>
            </a:r>
            <a:r>
              <a:rPr lang="it-IT" sz="2000" b="1" dirty="0" smtClean="0">
                <a:solidFill>
                  <a:srgbClr val="FF0000"/>
                </a:solidFill>
              </a:rPr>
              <a:t>l’imperativo interiore </a:t>
            </a:r>
            <a:r>
              <a:rPr lang="it-IT" sz="2000" dirty="0" smtClean="0">
                <a:solidFill>
                  <a:schemeClr val="tx1"/>
                </a:solidFill>
              </a:rPr>
              <a:t>in base al quale avverto il precetto morale, il dovere di comportarmi in un determinato modo.</a:t>
            </a:r>
          </a:p>
          <a:p>
            <a:pPr algn="just"/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ETICA</a:t>
            </a:r>
            <a:r>
              <a:rPr lang="it-IT" sz="2000" dirty="0" smtClean="0">
                <a:solidFill>
                  <a:schemeClr val="tx1"/>
                </a:solidFill>
              </a:rPr>
              <a:t>                     (in particolare quella cd. «</a:t>
            </a:r>
            <a:r>
              <a:rPr lang="it-IT" sz="2000" b="1" dirty="0" smtClean="0">
                <a:solidFill>
                  <a:schemeClr val="tx1"/>
                </a:solidFill>
              </a:rPr>
              <a:t>normativa</a:t>
            </a:r>
            <a:r>
              <a:rPr lang="it-IT" sz="2000" dirty="0" smtClean="0">
                <a:solidFill>
                  <a:schemeClr val="tx1"/>
                </a:solidFill>
              </a:rPr>
              <a:t>») fa riferimento alle norme che, in modo </a:t>
            </a:r>
            <a:r>
              <a:rPr lang="it-IT" sz="2000" b="1" dirty="0" smtClean="0">
                <a:solidFill>
                  <a:schemeClr val="tx1"/>
                </a:solidFill>
              </a:rPr>
              <a:t>oggettivo e razionale</a:t>
            </a:r>
            <a:r>
              <a:rPr lang="it-IT" sz="2000" dirty="0" smtClean="0">
                <a:solidFill>
                  <a:schemeClr val="tx1"/>
                </a:solidFill>
              </a:rPr>
              <a:t>, consentono di distinguere un comportamento </a:t>
            </a:r>
            <a:r>
              <a:rPr lang="it-IT" sz="2000" b="1" dirty="0" smtClean="0">
                <a:solidFill>
                  <a:srgbClr val="FF0000"/>
                </a:solidFill>
              </a:rPr>
              <a:t>umano buono e lecito da uno cattivo e illecito. </a:t>
            </a: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  <p:cxnSp>
        <p:nvCxnSpPr>
          <p:cNvPr id="4" name="Connettore 2 3"/>
          <p:cNvCxnSpPr/>
          <p:nvPr/>
        </p:nvCxnSpPr>
        <p:spPr>
          <a:xfrm>
            <a:off x="1691680" y="3429000"/>
            <a:ext cx="103977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1043607" y="4725144"/>
            <a:ext cx="945105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llout con freccia in giù 3"/>
          <p:cNvSpPr/>
          <p:nvPr/>
        </p:nvSpPr>
        <p:spPr>
          <a:xfrm>
            <a:off x="934643" y="2060848"/>
            <a:ext cx="2808312" cy="165618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MANDATO SOCIALE</a:t>
            </a:r>
            <a:endParaRPr lang="it-IT" sz="2400" b="1" dirty="0"/>
          </a:p>
        </p:txBody>
      </p:sp>
      <p:sp>
        <p:nvSpPr>
          <p:cNvPr id="5" name="Pentagono 4"/>
          <p:cNvSpPr/>
          <p:nvPr/>
        </p:nvSpPr>
        <p:spPr>
          <a:xfrm>
            <a:off x="509978" y="4319667"/>
            <a:ext cx="2160240" cy="122413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Equità delle risposte</a:t>
            </a:r>
            <a:endParaRPr lang="it-IT" sz="20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184" y="4365888"/>
            <a:ext cx="2304256" cy="124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732" y="4334340"/>
            <a:ext cx="3024335" cy="124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2843808" y="4653136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Appropriatezza della risposta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35491" y="4683913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Conciliazione Diritti/doveri e </a:t>
            </a:r>
            <a:r>
              <a:rPr lang="it-IT" b="1" dirty="0" err="1" smtClean="0">
                <a:solidFill>
                  <a:schemeClr val="bg1"/>
                </a:solidFill>
              </a:rPr>
              <a:t>Responsab</a:t>
            </a:r>
            <a:r>
              <a:rPr lang="it-IT" b="1" dirty="0" smtClean="0">
                <a:solidFill>
                  <a:schemeClr val="bg1"/>
                </a:solidFill>
              </a:rPr>
              <a:t>. sociale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896" y="620688"/>
            <a:ext cx="4680520" cy="226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67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45978"/>
            <a:ext cx="8856984" cy="6669360"/>
          </a:xfrm>
        </p:spPr>
        <p:txBody>
          <a:bodyPr>
            <a:normAutofit/>
          </a:bodyPr>
          <a:lstStyle/>
          <a:p>
            <a:pPr algn="just"/>
            <a:endParaRPr lang="it-IT" sz="1600" dirty="0" smtClean="0"/>
          </a:p>
          <a:p>
            <a:pPr algn="just"/>
            <a:endParaRPr lang="it-IT" sz="1600" dirty="0"/>
          </a:p>
          <a:p>
            <a:pPr algn="just"/>
            <a:endParaRPr lang="it-IT" sz="1600" dirty="0" smtClean="0"/>
          </a:p>
          <a:p>
            <a:pPr algn="just"/>
            <a:endParaRPr lang="it-IT" sz="1600" dirty="0"/>
          </a:p>
          <a:p>
            <a:pPr algn="just"/>
            <a:endParaRPr lang="it-IT" sz="1600" dirty="0" smtClean="0"/>
          </a:p>
          <a:p>
            <a:pPr algn="just"/>
            <a:endParaRPr lang="it-IT" sz="1600" dirty="0"/>
          </a:p>
          <a:p>
            <a:pPr marL="0" indent="0" algn="just">
              <a:buNone/>
            </a:pPr>
            <a:endParaRPr lang="it-IT" sz="1600" dirty="0" smtClean="0"/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600" dirty="0" smtClean="0"/>
          </a:p>
          <a:p>
            <a:pPr marL="0" indent="0" algn="just">
              <a:buNone/>
            </a:pPr>
            <a:endParaRPr lang="it-IT" sz="1600" dirty="0" smtClean="0"/>
          </a:p>
          <a:p>
            <a:pPr algn="just"/>
            <a:endParaRPr lang="it-IT" sz="1600" dirty="0"/>
          </a:p>
          <a:p>
            <a:pPr algn="just"/>
            <a:endParaRPr lang="it-IT" sz="1600" dirty="0" smtClean="0"/>
          </a:p>
          <a:p>
            <a:pPr algn="just"/>
            <a:endParaRPr lang="it-IT" sz="1600" dirty="0"/>
          </a:p>
          <a:p>
            <a:pPr algn="just"/>
            <a:endParaRPr lang="it-IT" sz="1600" dirty="0" smtClean="0"/>
          </a:p>
          <a:p>
            <a:pPr marL="0" indent="0" algn="just">
              <a:buNone/>
            </a:pPr>
            <a:endParaRPr lang="it-IT" sz="1600" dirty="0" smtClean="0"/>
          </a:p>
        </p:txBody>
      </p:sp>
      <p:sp>
        <p:nvSpPr>
          <p:cNvPr id="2" name="Callout con freccia in giù 1"/>
          <p:cNvSpPr/>
          <p:nvPr/>
        </p:nvSpPr>
        <p:spPr>
          <a:xfrm>
            <a:off x="536604" y="1052736"/>
            <a:ext cx="2808312" cy="158417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MANDATO ISTITUZIONALE</a:t>
            </a:r>
            <a:endParaRPr lang="it-IT" sz="2000" b="1" dirty="0"/>
          </a:p>
        </p:txBody>
      </p:sp>
      <p:sp>
        <p:nvSpPr>
          <p:cNvPr id="4" name="Pentagono 3"/>
          <p:cNvSpPr/>
          <p:nvPr/>
        </p:nvSpPr>
        <p:spPr>
          <a:xfrm>
            <a:off x="536604" y="2924944"/>
            <a:ext cx="2448272" cy="12961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Regolazione dell’accesso al Servizio</a:t>
            </a:r>
            <a:endParaRPr lang="it-IT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844" y="2872827"/>
            <a:ext cx="2474913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657" y="2824866"/>
            <a:ext cx="2474913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174844" y="2872827"/>
            <a:ext cx="21305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Competenze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Per prese in carico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efficienti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866657" y="3286004"/>
            <a:ext cx="2054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Globalità risposte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1" y="393444"/>
            <a:ext cx="2391200" cy="1304291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0648"/>
            <a:ext cx="2548474" cy="1592796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716" y="4509120"/>
            <a:ext cx="4317536" cy="2158768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sz="2000" dirty="0"/>
              <a:t>Primato della “</a:t>
            </a:r>
            <a:r>
              <a:rPr lang="it-IT" sz="2000" b="1" dirty="0">
                <a:solidFill>
                  <a:srgbClr val="FF0000"/>
                </a:solidFill>
              </a:rPr>
              <a:t>persona</a:t>
            </a:r>
            <a:r>
              <a:rPr lang="it-IT" sz="2000" dirty="0" smtClean="0"/>
              <a:t>”, </a:t>
            </a:r>
            <a:r>
              <a:rPr lang="it-IT" sz="2000" dirty="0"/>
              <a:t>significa </a:t>
            </a:r>
            <a:r>
              <a:rPr lang="it-IT" sz="2000" dirty="0" smtClean="0"/>
              <a:t>che il soggetto (l’individuo), deve essere considerato in relazione a:</a:t>
            </a:r>
          </a:p>
          <a:p>
            <a:r>
              <a:rPr lang="it-IT" sz="2000" dirty="0" smtClean="0"/>
              <a:t>Intrinseca </a:t>
            </a:r>
            <a:r>
              <a:rPr lang="it-IT" sz="2000" b="1" dirty="0" smtClean="0"/>
              <a:t>dignità</a:t>
            </a:r>
            <a:r>
              <a:rPr lang="it-IT" sz="2000" dirty="0" smtClean="0"/>
              <a:t> ed </a:t>
            </a:r>
            <a:r>
              <a:rPr lang="it-IT" sz="2000" b="1" dirty="0" smtClean="0"/>
              <a:t>uguaglianza</a:t>
            </a:r>
          </a:p>
          <a:p>
            <a:r>
              <a:rPr lang="it-IT" sz="2000" b="1" dirty="0" smtClean="0"/>
              <a:t>Unicità</a:t>
            </a:r>
            <a:r>
              <a:rPr lang="it-IT" sz="2000" dirty="0" smtClean="0"/>
              <a:t> e propria </a:t>
            </a:r>
            <a:r>
              <a:rPr lang="it-IT" sz="2000" b="1" dirty="0" smtClean="0"/>
              <a:t>identità </a:t>
            </a:r>
            <a:endParaRPr lang="it-IT" sz="2000" b="1" dirty="0"/>
          </a:p>
          <a:p>
            <a:r>
              <a:rPr lang="it-IT" sz="2000" dirty="0" smtClean="0"/>
              <a:t>Titolare di </a:t>
            </a:r>
            <a:r>
              <a:rPr lang="it-IT" sz="2000" b="1" dirty="0" smtClean="0"/>
              <a:t>diritti </a:t>
            </a:r>
            <a:r>
              <a:rPr lang="it-IT" sz="2000" b="1" dirty="0"/>
              <a:t>fondamentali </a:t>
            </a:r>
            <a:r>
              <a:rPr lang="it-IT" sz="2000" b="1" dirty="0" smtClean="0"/>
              <a:t>inviolabili</a:t>
            </a:r>
          </a:p>
          <a:p>
            <a:r>
              <a:rPr lang="it-IT" sz="2000" b="1" dirty="0" smtClean="0"/>
              <a:t>Responsabilità</a:t>
            </a:r>
            <a:r>
              <a:rPr lang="it-IT" sz="2000" dirty="0" smtClean="0"/>
              <a:t> sociali (interdipendenza)</a:t>
            </a:r>
            <a:endParaRPr lang="it-IT" sz="2000" dirty="0"/>
          </a:p>
          <a:p>
            <a:r>
              <a:rPr lang="it-IT" sz="2000" dirty="0" smtClean="0"/>
              <a:t>Dovere di </a:t>
            </a:r>
            <a:r>
              <a:rPr lang="it-IT" sz="2000" b="1" dirty="0" smtClean="0"/>
              <a:t>solidarietà</a:t>
            </a:r>
            <a:endParaRPr lang="it-IT" sz="2000" b="1" dirty="0"/>
          </a:p>
          <a:p>
            <a:r>
              <a:rPr lang="it-IT" sz="2000" dirty="0" smtClean="0"/>
              <a:t>Titolare di </a:t>
            </a:r>
            <a:r>
              <a:rPr lang="it-IT" sz="2000" b="1" dirty="0" smtClean="0"/>
              <a:t>bisogni e </a:t>
            </a:r>
            <a:r>
              <a:rPr lang="it-IT" sz="2000" dirty="0" smtClean="0"/>
              <a:t>destinatario</a:t>
            </a:r>
            <a:r>
              <a:rPr lang="it-IT" sz="2000" b="1" dirty="0" smtClean="0"/>
              <a:t> di risorse </a:t>
            </a:r>
            <a:r>
              <a:rPr lang="it-IT" sz="2000" dirty="0" smtClean="0"/>
              <a:t>per soddisfarli</a:t>
            </a:r>
            <a:endParaRPr lang="it-IT" sz="2000" dirty="0"/>
          </a:p>
          <a:p>
            <a:r>
              <a:rPr lang="it-IT" sz="2000" dirty="0" smtClean="0"/>
              <a:t>Beneficiario di soluzioni (</a:t>
            </a:r>
            <a:r>
              <a:rPr lang="it-IT" sz="2000" b="1" dirty="0" smtClean="0"/>
              <a:t>cure</a:t>
            </a:r>
            <a:r>
              <a:rPr lang="it-IT" sz="2000" dirty="0" smtClean="0"/>
              <a:t>)</a:t>
            </a:r>
          </a:p>
          <a:p>
            <a:r>
              <a:rPr lang="it-IT" sz="2000" b="1" dirty="0" smtClean="0"/>
              <a:t>Autonomo</a:t>
            </a:r>
            <a:r>
              <a:rPr lang="it-IT" sz="2000" dirty="0" smtClean="0"/>
              <a:t>, non identificato con il suo problema/bisogno.</a:t>
            </a: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303642"/>
            <a:ext cx="4176464" cy="234926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4087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000" dirty="0" smtClean="0"/>
              <a:t>IL Servizio Sociale  legge ed interpreta i bisogni della persona umana, considerandoli nella loro dimensione globale: </a:t>
            </a:r>
          </a:p>
          <a:p>
            <a:pPr algn="just"/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1400" dirty="0" smtClean="0"/>
          </a:p>
          <a:p>
            <a:pPr algn="just"/>
            <a:endParaRPr lang="it-IT" sz="1400" dirty="0"/>
          </a:p>
          <a:p>
            <a:pPr algn="just"/>
            <a:endParaRPr lang="it-IT" sz="1400" dirty="0" smtClean="0"/>
          </a:p>
          <a:p>
            <a:pPr algn="just"/>
            <a:endParaRPr lang="it-IT" sz="1400" dirty="0" smtClean="0"/>
          </a:p>
          <a:p>
            <a:pPr algn="just"/>
            <a:r>
              <a:rPr lang="it-IT" sz="1800" dirty="0" smtClean="0"/>
              <a:t>È un </a:t>
            </a:r>
            <a:r>
              <a:rPr lang="it-IT" sz="1800" b="1" dirty="0" smtClean="0"/>
              <a:t>OBIETTIVO</a:t>
            </a:r>
            <a:r>
              <a:rPr lang="it-IT" sz="1800" dirty="0" smtClean="0"/>
              <a:t> = contrastare </a:t>
            </a:r>
          </a:p>
          <a:p>
            <a:pPr marL="0" indent="0" algn="just">
              <a:buNone/>
            </a:pPr>
            <a:r>
              <a:rPr lang="it-IT" sz="1800" dirty="0" smtClean="0"/>
              <a:t>       lo Stato di bisogno, che crea</a:t>
            </a:r>
          </a:p>
          <a:p>
            <a:pPr marL="0" indent="0" algn="just">
              <a:buNone/>
            </a:pPr>
            <a:r>
              <a:rPr lang="it-IT" sz="1800" dirty="0" smtClean="0"/>
              <a:t>       dipendenza sociale.</a:t>
            </a:r>
          </a:p>
          <a:p>
            <a:pPr algn="just"/>
            <a:endParaRPr lang="it-IT" sz="1800" dirty="0"/>
          </a:p>
          <a:p>
            <a:pPr algn="just"/>
            <a:r>
              <a:rPr lang="it-IT" sz="1800" dirty="0"/>
              <a:t>È </a:t>
            </a:r>
            <a:r>
              <a:rPr lang="it-IT" sz="1800" dirty="0" smtClean="0"/>
              <a:t>un </a:t>
            </a:r>
            <a:r>
              <a:rPr lang="it-IT" sz="1800" b="1" dirty="0" smtClean="0"/>
              <a:t>MEZZO </a:t>
            </a:r>
            <a:r>
              <a:rPr lang="it-IT" sz="1800" dirty="0" smtClean="0"/>
              <a:t>per favorire l’altro</a:t>
            </a:r>
          </a:p>
          <a:p>
            <a:pPr marL="0" indent="0" algn="just">
              <a:buNone/>
            </a:pPr>
            <a:r>
              <a:rPr lang="it-IT" sz="1800" dirty="0" smtClean="0"/>
              <a:t>a rendersi autonomo ed uscire dallo</a:t>
            </a:r>
          </a:p>
          <a:p>
            <a:pPr marL="0" indent="0" algn="just">
              <a:buNone/>
            </a:pPr>
            <a:r>
              <a:rPr lang="it-IT" sz="1800" dirty="0"/>
              <a:t>s</a:t>
            </a:r>
            <a:r>
              <a:rPr lang="it-IT" sz="1800" dirty="0" smtClean="0"/>
              <a:t>tato di dipendenza</a:t>
            </a:r>
            <a:r>
              <a:rPr lang="it-IT" sz="1800" b="1" dirty="0" smtClean="0"/>
              <a:t>.</a:t>
            </a:r>
          </a:p>
          <a:p>
            <a:pPr marL="0" indent="0" algn="just">
              <a:buNone/>
            </a:pPr>
            <a:endParaRPr lang="it-IT" sz="1400" dirty="0"/>
          </a:p>
        </p:txBody>
      </p:sp>
      <p:sp>
        <p:nvSpPr>
          <p:cNvPr id="2" name="Ovale 1"/>
          <p:cNvSpPr/>
          <p:nvPr/>
        </p:nvSpPr>
        <p:spPr>
          <a:xfrm>
            <a:off x="827584" y="1157649"/>
            <a:ext cx="1836204" cy="1560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Aspetti soggettivi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24745"/>
            <a:ext cx="1842157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229"/>
            <a:ext cx="1786004" cy="1713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570511" y="1646092"/>
            <a:ext cx="1629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Aspetti socio-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culturali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42830" y="1788786"/>
            <a:ext cx="1713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Aspetti globali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6" name="Freccia circolare a destra 5"/>
          <p:cNvSpPr/>
          <p:nvPr/>
        </p:nvSpPr>
        <p:spPr>
          <a:xfrm>
            <a:off x="1259632" y="2852937"/>
            <a:ext cx="2016224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Freccia circolare a sinistra 6"/>
          <p:cNvSpPr/>
          <p:nvPr/>
        </p:nvSpPr>
        <p:spPr>
          <a:xfrm>
            <a:off x="5436096" y="2906466"/>
            <a:ext cx="2083488" cy="11521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385974" y="3551528"/>
            <a:ext cx="1986173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PRESTAZIONE</a:t>
            </a:r>
            <a:endParaRPr lang="it-IT" sz="2000" b="1" dirty="0"/>
          </a:p>
        </p:txBody>
      </p:sp>
      <p:sp>
        <p:nvSpPr>
          <p:cNvPr id="9" name="Freccia curva 8"/>
          <p:cNvSpPr/>
          <p:nvPr/>
        </p:nvSpPr>
        <p:spPr>
          <a:xfrm flipH="1" flipV="1">
            <a:off x="3032313" y="4559640"/>
            <a:ext cx="1158204" cy="720080"/>
          </a:xfrm>
          <a:prstGeom prst="bentArrow">
            <a:avLst>
              <a:gd name="adj1" fmla="val 25000"/>
              <a:gd name="adj2" fmla="val 2429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3570511" y="4559640"/>
            <a:ext cx="1217513" cy="1461648"/>
          </a:xfrm>
          <a:prstGeom prst="straightConnector1">
            <a:avLst/>
          </a:prstGeom>
          <a:ln w="952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712968" cy="6480720"/>
          </a:xfrm>
        </p:spPr>
        <p:txBody>
          <a:bodyPr>
            <a:normAutofit/>
          </a:bodyPr>
          <a:lstStyle/>
          <a:p>
            <a:pPr algn="just"/>
            <a:r>
              <a:rPr lang="it-IT" sz="2000" dirty="0" smtClean="0"/>
              <a:t>Ecco perché l’intervento che ha come obiettivo la mera prestazione socio-assistenziale, sottintende l’idea di bisogno come un semplice </a:t>
            </a:r>
            <a:r>
              <a:rPr lang="it-IT" sz="2000" b="1" dirty="0" smtClean="0"/>
              <a:t>vuoto da </a:t>
            </a:r>
            <a:r>
              <a:rPr lang="it-IT" sz="2000" b="1" dirty="0" smtClean="0"/>
              <a:t>riempire</a:t>
            </a:r>
            <a:r>
              <a:rPr lang="it-IT" sz="2000" dirty="0"/>
              <a:t>;</a:t>
            </a:r>
            <a:r>
              <a:rPr lang="it-IT" sz="2000" dirty="0" smtClean="0"/>
              <a:t> </a:t>
            </a:r>
            <a:r>
              <a:rPr lang="it-IT" sz="2000" dirty="0"/>
              <a:t>tende  solitamente a fare prevalere una </a:t>
            </a:r>
            <a:r>
              <a:rPr lang="it-IT" sz="2000" b="1" dirty="0" smtClean="0"/>
              <a:t>logica amministrativo-burocratica</a:t>
            </a:r>
            <a:r>
              <a:rPr lang="it-IT" sz="2000" dirty="0" smtClean="0"/>
              <a:t>, che </a:t>
            </a:r>
            <a:r>
              <a:rPr lang="it-IT" sz="2000" dirty="0"/>
              <a:t>richiede l’adattamento della persona alle </a:t>
            </a:r>
            <a:r>
              <a:rPr lang="it-IT" sz="2000" dirty="0" smtClean="0"/>
              <a:t>esigenze del </a:t>
            </a:r>
            <a:r>
              <a:rPr lang="it-IT" sz="2000" dirty="0"/>
              <a:t>servizio;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presa in carico personalizzata </a:t>
            </a:r>
            <a:r>
              <a:rPr lang="it-IT" sz="2000" dirty="0" smtClean="0"/>
              <a:t>considera, invece, il bisogno come </a:t>
            </a:r>
            <a:r>
              <a:rPr lang="it-IT" sz="2000" dirty="0" smtClean="0"/>
              <a:t>la </a:t>
            </a:r>
            <a:r>
              <a:rPr lang="it-IT" sz="2000" b="1" dirty="0" smtClean="0"/>
              <a:t>globale </a:t>
            </a:r>
            <a:r>
              <a:rPr lang="it-IT" sz="2000" b="1" dirty="0" smtClean="0"/>
              <a:t>condizione di una persona</a:t>
            </a:r>
            <a:r>
              <a:rPr lang="it-IT" sz="2000" dirty="0" smtClean="0"/>
              <a:t>, </a:t>
            </a:r>
            <a:r>
              <a:rPr lang="it-IT" sz="2000" dirty="0" smtClean="0"/>
              <a:t>in base al suo </a:t>
            </a:r>
            <a:r>
              <a:rPr lang="it-IT" sz="2000" dirty="0" smtClean="0"/>
              <a:t>contesto, </a:t>
            </a:r>
            <a:r>
              <a:rPr lang="it-IT" sz="2000" dirty="0" smtClean="0"/>
              <a:t>alla sua </a:t>
            </a:r>
            <a:r>
              <a:rPr lang="it-IT" sz="2000" dirty="0" smtClean="0"/>
              <a:t>storia…</a:t>
            </a:r>
          </a:p>
          <a:p>
            <a:pPr algn="just"/>
            <a:r>
              <a:rPr lang="it-IT" sz="2000" dirty="0" smtClean="0"/>
              <a:t>Dà più rilievo alle </a:t>
            </a:r>
            <a:r>
              <a:rPr lang="it-IT" sz="2000" b="1" dirty="0" smtClean="0"/>
              <a:t>RISORSE </a:t>
            </a:r>
            <a:r>
              <a:rPr lang="it-IT" sz="2000" dirty="0" smtClean="0"/>
              <a:t>della persona, che sono il primo importante mezzo per fronteggiare il problema.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61048"/>
            <a:ext cx="3312368" cy="292430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264684"/>
            <a:ext cx="3240360" cy="211703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640960" cy="5832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Il riconoscimento </a:t>
            </a:r>
            <a:r>
              <a:rPr lang="it-IT" sz="2400" dirty="0" smtClean="0"/>
              <a:t>di </a:t>
            </a:r>
            <a:r>
              <a:rPr lang="it-IT" sz="2400" dirty="0" smtClean="0"/>
              <a:t>bisogni e diritti </a:t>
            </a:r>
            <a:r>
              <a:rPr lang="it-IT" sz="2400" dirty="0" smtClean="0"/>
              <a:t>del soggetto, in un’ottica personalista, </a:t>
            </a:r>
            <a:r>
              <a:rPr lang="it-IT" sz="2400" b="1" i="1" dirty="0" smtClean="0"/>
              <a:t>si </a:t>
            </a:r>
            <a:r>
              <a:rPr lang="it-IT" sz="2400" b="1" i="1" dirty="0" smtClean="0"/>
              <a:t>contrappone eticamente a:</a:t>
            </a:r>
          </a:p>
          <a:p>
            <a:r>
              <a:rPr lang="it-IT" sz="2400" b="1" dirty="0" smtClean="0"/>
              <a:t>risposte paternalistiche o di beneficenza</a:t>
            </a:r>
          </a:p>
          <a:p>
            <a:r>
              <a:rPr lang="it-IT" sz="2400" b="1" dirty="0" smtClean="0"/>
              <a:t>discriminazioni, esclusione</a:t>
            </a:r>
          </a:p>
          <a:p>
            <a:r>
              <a:rPr lang="it-IT" sz="2400" b="1" dirty="0" smtClean="0"/>
              <a:t>Interventi meramente </a:t>
            </a:r>
            <a:r>
              <a:rPr lang="it-IT" sz="2400" b="1" dirty="0" smtClean="0"/>
              <a:t>prestazionali</a:t>
            </a:r>
          </a:p>
          <a:p>
            <a:r>
              <a:rPr lang="it-IT" sz="2400" b="1" dirty="0" smtClean="0"/>
              <a:t>«</a:t>
            </a:r>
            <a:r>
              <a:rPr lang="it-IT" sz="2400" b="1" i="1" dirty="0" smtClean="0"/>
              <a:t>ottiche manageriali, </a:t>
            </a:r>
            <a:r>
              <a:rPr lang="it-IT" sz="2400" i="1" dirty="0" smtClean="0"/>
              <a:t>che </a:t>
            </a:r>
            <a:r>
              <a:rPr lang="it-IT" sz="2400" i="1" dirty="0" smtClean="0"/>
              <a:t>traducono la </a:t>
            </a:r>
            <a:r>
              <a:rPr lang="it-IT" sz="2400" i="1" dirty="0" smtClean="0"/>
              <a:t>soggettività e </a:t>
            </a:r>
            <a:r>
              <a:rPr lang="it-IT" sz="2400" i="1" dirty="0" smtClean="0"/>
              <a:t>la globalità in “procedure” tali da garantire </a:t>
            </a:r>
            <a:r>
              <a:rPr lang="it-IT" sz="2400" i="1" dirty="0" smtClean="0"/>
              <a:t>il primato </a:t>
            </a:r>
            <a:r>
              <a:rPr lang="it-IT" sz="2400" i="1" dirty="0" smtClean="0"/>
              <a:t>dell’efficienza e del </a:t>
            </a:r>
            <a:r>
              <a:rPr lang="it-IT" sz="2400" i="1" dirty="0" smtClean="0"/>
              <a:t> risparmio […] o una </a:t>
            </a:r>
            <a:r>
              <a:rPr lang="it-IT" sz="2400" i="1" dirty="0" smtClean="0"/>
              <a:t>pratica </a:t>
            </a:r>
            <a:r>
              <a:rPr lang="it-IT" sz="2400" i="1" dirty="0"/>
              <a:t>professionale pressata da compiti gestionali, </a:t>
            </a:r>
            <a:r>
              <a:rPr lang="it-IT" sz="2400" i="1" dirty="0" smtClean="0"/>
              <a:t>amministrativi</a:t>
            </a:r>
            <a:r>
              <a:rPr lang="it-IT" sz="2400" i="1" dirty="0"/>
              <a:t>, burocratici, a </a:t>
            </a:r>
            <a:r>
              <a:rPr lang="it-IT" sz="2400" i="1" dirty="0" smtClean="0"/>
              <a:t>scapito dell’efficacia </a:t>
            </a:r>
            <a:r>
              <a:rPr lang="it-IT" sz="2400" i="1" dirty="0"/>
              <a:t>per le persone</a:t>
            </a:r>
            <a:r>
              <a:rPr lang="it-IT" sz="2400" dirty="0"/>
              <a:t> </a:t>
            </a:r>
            <a:r>
              <a:rPr lang="it-IT" sz="2400" i="1" dirty="0"/>
              <a:t>(</a:t>
            </a:r>
            <a:r>
              <a:rPr lang="it-IT" sz="2400" i="1" dirty="0" err="1"/>
              <a:t>Fargion</a:t>
            </a:r>
            <a:r>
              <a:rPr lang="it-IT" sz="2400" i="1" dirty="0"/>
              <a:t>, 2004, 80</a:t>
            </a:r>
            <a:r>
              <a:rPr lang="it-IT" sz="2400" i="1" dirty="0" smtClean="0"/>
              <a:t>).</a:t>
            </a:r>
            <a:endParaRPr lang="it-IT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67995"/>
            <a:ext cx="8712968" cy="64087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 smtClean="0"/>
              <a:t>Concludendo…</a:t>
            </a:r>
          </a:p>
          <a:p>
            <a:pPr marL="0" indent="0" algn="just">
              <a:buNone/>
            </a:pPr>
            <a:r>
              <a:rPr lang="it-IT" sz="2000" dirty="0" smtClean="0"/>
              <a:t> La responsabilità professionale ed etica del A.S. </a:t>
            </a:r>
            <a:r>
              <a:rPr lang="it-IT" sz="2000" dirty="0" smtClean="0"/>
              <a:t>ha carattere multiforme ed è il frutto del </a:t>
            </a:r>
            <a:r>
              <a:rPr lang="it-IT" sz="2000" b="1" dirty="0" smtClean="0"/>
              <a:t>bilanciamento tra i seguenti principi</a:t>
            </a:r>
            <a:r>
              <a:rPr lang="it-IT" sz="2000" dirty="0" smtClean="0"/>
              <a:t>: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     </a:t>
            </a:r>
            <a:r>
              <a:rPr lang="it-IT" sz="2000" b="1" dirty="0" smtClean="0">
                <a:solidFill>
                  <a:srgbClr val="FF0000"/>
                </a:solidFill>
              </a:rPr>
              <a:t>AIUTO/CURA</a:t>
            </a:r>
            <a:r>
              <a:rPr lang="it-IT" sz="2000" dirty="0" smtClean="0"/>
              <a:t>  </a:t>
            </a:r>
            <a:r>
              <a:rPr lang="it-IT" sz="1600" dirty="0" smtClean="0"/>
              <a:t>                         </a:t>
            </a:r>
            <a:r>
              <a:rPr lang="it-IT" sz="1800" b="1" dirty="0" smtClean="0">
                <a:solidFill>
                  <a:srgbClr val="FF0000"/>
                </a:solidFill>
              </a:rPr>
              <a:t>AUTONOMIA/AUTODETERMINAZIONE</a:t>
            </a:r>
          </a:p>
          <a:p>
            <a:pPr algn="just"/>
            <a:endParaRPr lang="it-IT" sz="1600" dirty="0"/>
          </a:p>
          <a:p>
            <a:pPr algn="just"/>
            <a:endParaRPr lang="it-IT" sz="1600" dirty="0" smtClean="0"/>
          </a:p>
          <a:p>
            <a:pPr marL="0" indent="0" algn="just">
              <a:buNone/>
            </a:pPr>
            <a:r>
              <a:rPr lang="it-IT" sz="1800" dirty="0" smtClean="0"/>
              <a:t>INTERVENTI </a:t>
            </a:r>
            <a:r>
              <a:rPr lang="it-IT" sz="1800" b="1" dirty="0" smtClean="0"/>
              <a:t>SOSTITUTIVI</a:t>
            </a:r>
            <a:r>
              <a:rPr lang="it-IT" sz="1800" dirty="0" smtClean="0"/>
              <a:t>              INTERVENTI EMANCIPANTI o </a:t>
            </a:r>
            <a:r>
              <a:rPr lang="it-IT" sz="1800" b="1" dirty="0" smtClean="0"/>
              <a:t>INTEGRATIVI</a:t>
            </a:r>
            <a:endParaRPr lang="it-IT" sz="1800" b="1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2051720" y="2420888"/>
            <a:ext cx="936104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ccia in giù 5"/>
          <p:cNvSpPr/>
          <p:nvPr/>
        </p:nvSpPr>
        <p:spPr>
          <a:xfrm>
            <a:off x="1010155" y="2656563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682751"/>
            <a:ext cx="49371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176320" y="3645024"/>
            <a:ext cx="26674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Gli interventi sostitutivi si rendono necessari nel caso in cui si manifestino incapacità della famiglia o del singolo di far fronte alla situazione di </a:t>
            </a:r>
            <a:r>
              <a:rPr lang="it-IT" dirty="0" smtClean="0"/>
              <a:t>bisogno, </a:t>
            </a:r>
            <a:r>
              <a:rPr lang="it-IT" dirty="0"/>
              <a:t>tali che </a:t>
            </a:r>
            <a:r>
              <a:rPr lang="it-IT" b="1" dirty="0"/>
              <a:t>non possono essere integrate </a:t>
            </a:r>
            <a:r>
              <a:rPr lang="it-IT" dirty="0"/>
              <a:t>efficacemente attraverso altre forme di intervento.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347864" y="3645024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 </a:t>
            </a:r>
            <a:r>
              <a:rPr lang="it-IT" dirty="0"/>
              <a:t>interventi integrativi sono finalizzati prioritariamente a garantire la </a:t>
            </a:r>
            <a:r>
              <a:rPr lang="it-IT" b="1" dirty="0"/>
              <a:t>permanenza della persona nel proprio ambiente di vita</a:t>
            </a:r>
            <a:r>
              <a:rPr lang="it-IT" dirty="0"/>
              <a:t>, attraverso l'offerta del necessario supporto assistenziale e la mobilitazione di tutte le risorse ulteriori attivabili</a:t>
            </a:r>
            <a:r>
              <a:rPr lang="it-IT" sz="1400" dirty="0" smtClean="0"/>
              <a:t>. </a:t>
            </a:r>
            <a:endParaRPr lang="it-IT" sz="1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Alcuni esempi…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b="1" dirty="0" smtClean="0"/>
              <a:t>Servizi integrativi</a:t>
            </a:r>
            <a:r>
              <a:rPr lang="it-IT" sz="2000" dirty="0" smtClean="0"/>
              <a:t>:</a:t>
            </a:r>
          </a:p>
          <a:p>
            <a:pPr algn="just"/>
            <a:r>
              <a:rPr lang="it-IT" sz="2000" i="1" u="sng" dirty="0"/>
              <a:t>Servizi domiciliari</a:t>
            </a:r>
            <a:r>
              <a:rPr lang="it-IT" sz="2000" dirty="0"/>
              <a:t>: li interventi di servizio domiciliare sono attivati su proposta dell'assistente sociale e sono finalizzati a garantire alla persona il permanere a domicilio con opportuni supporti</a:t>
            </a:r>
          </a:p>
          <a:p>
            <a:pPr algn="just"/>
            <a:r>
              <a:rPr lang="it-IT" sz="2000" i="1" u="sng" dirty="0" smtClean="0"/>
              <a:t>Servizi semiresidenziali</a:t>
            </a:r>
            <a:r>
              <a:rPr lang="it-IT" sz="2000" dirty="0" smtClean="0"/>
              <a:t>: gli </a:t>
            </a:r>
            <a:r>
              <a:rPr lang="it-IT" sz="2000" dirty="0"/>
              <a:t>inserimenti semiresidenziali sono una particolare forma di aiuto a favore di minori, adulti, anziani e disabili. L'intervento prevede che la persona trascorra alcune ore al giorno presso una famiglia diversa da quella di origine, o presso una struttura (centro diurno, centro socio-educativo, centri per disabili,....) che concorrono al corretto sviluppo educativo e psico-fisico della persona integrando l'azione della famiglia di origine</a:t>
            </a:r>
            <a:r>
              <a:rPr lang="it-IT" sz="2000" dirty="0" smtClean="0"/>
              <a:t>.</a:t>
            </a:r>
          </a:p>
          <a:p>
            <a:pPr marL="0" indent="0" algn="just">
              <a:buNone/>
            </a:pPr>
            <a:r>
              <a:rPr lang="it-IT" sz="2000" b="1" dirty="0"/>
              <a:t>Servizi sostitutivi (anche a carattere temporaneo)</a:t>
            </a:r>
            <a:r>
              <a:rPr lang="it-IT" sz="2000" dirty="0"/>
              <a:t>:</a:t>
            </a:r>
          </a:p>
          <a:p>
            <a:pPr algn="just"/>
            <a:r>
              <a:rPr lang="it-IT" sz="2000" i="1" u="sng" dirty="0" smtClean="0"/>
              <a:t>Centri di </a:t>
            </a:r>
            <a:r>
              <a:rPr lang="it-IT" sz="2000" i="1" u="sng" dirty="0"/>
              <a:t>pronta accoglienza per minori e </a:t>
            </a:r>
            <a:r>
              <a:rPr lang="it-IT" sz="2000" i="1" u="sng" dirty="0" smtClean="0"/>
              <a:t>adulti</a:t>
            </a:r>
            <a:r>
              <a:rPr lang="it-IT" sz="2000" dirty="0" smtClean="0"/>
              <a:t>: Sono </a:t>
            </a:r>
            <a:r>
              <a:rPr lang="it-IT" sz="2000" dirty="0"/>
              <a:t>interventi attivabili temporaneamente e per </a:t>
            </a:r>
            <a:r>
              <a:rPr lang="it-IT" sz="2000" dirty="0" smtClean="0"/>
              <a:t>brevi </a:t>
            </a:r>
            <a:r>
              <a:rPr lang="it-IT" sz="2000" dirty="0"/>
              <a:t>periodi per far fronte a situazioni di immediata ed inderogabile urgenza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i="1" u="sng" dirty="0" smtClean="0"/>
              <a:t>Affidamento familiare</a:t>
            </a:r>
            <a:r>
              <a:rPr lang="it-IT" sz="2000" dirty="0" smtClean="0"/>
              <a:t>, </a:t>
            </a:r>
            <a:r>
              <a:rPr lang="it-IT" sz="2000" i="1" u="sng" dirty="0" smtClean="0"/>
              <a:t>comunità</a:t>
            </a:r>
            <a:r>
              <a:rPr lang="it-IT" sz="2000" dirty="0" smtClean="0"/>
              <a:t> educativo-assistenziali per minori, </a:t>
            </a:r>
            <a:r>
              <a:rPr lang="it-IT" sz="2000" i="1" u="sng" dirty="0" smtClean="0"/>
              <a:t>istituti di ricovero</a:t>
            </a:r>
            <a:r>
              <a:rPr lang="it-IT" sz="2000" dirty="0" smtClean="0"/>
              <a:t>, strutture protette…</a:t>
            </a:r>
            <a:endParaRPr 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04664"/>
            <a:ext cx="8640960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L’etica soddisfa la domanda relativa al PERCHÉ si debba agire in un modo, piuttosto che in un altro.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/>
              <a:t>L’etica risponde ad una serie di domande: </a:t>
            </a:r>
          </a:p>
          <a:p>
            <a:pPr marL="0" indent="0" algn="just">
              <a:buNone/>
            </a:pPr>
            <a:r>
              <a:rPr lang="it-IT" sz="2000" dirty="0" smtClean="0"/>
              <a:t> 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 </a:t>
            </a:r>
            <a:r>
              <a:rPr lang="it-IT" sz="2000" b="1" dirty="0"/>
              <a:t>Perché </a:t>
            </a:r>
            <a:r>
              <a:rPr lang="it-IT" sz="2000" b="1" dirty="0" smtClean="0"/>
              <a:t>agisco?                                                          </a:t>
            </a:r>
            <a:endParaRPr lang="it-IT" sz="2000" b="1" dirty="0"/>
          </a:p>
          <a:p>
            <a:pPr marL="0" indent="0" algn="just">
              <a:buNone/>
            </a:pPr>
            <a:r>
              <a:rPr lang="it-IT" sz="2000" b="1" dirty="0"/>
              <a:t> Cosa è meglio scegliere? </a:t>
            </a:r>
          </a:p>
          <a:p>
            <a:pPr marL="0" indent="0" algn="just">
              <a:buNone/>
            </a:pPr>
            <a:r>
              <a:rPr lang="it-IT" sz="2000" b="1" dirty="0"/>
              <a:t>Quali </a:t>
            </a:r>
            <a:r>
              <a:rPr lang="it-IT" sz="2000" b="1" dirty="0" smtClean="0"/>
              <a:t>obiettivi dovrei pormi? </a:t>
            </a:r>
          </a:p>
          <a:p>
            <a:pPr marL="0" indent="0" algn="just">
              <a:buNone/>
            </a:pPr>
            <a:r>
              <a:rPr lang="it-IT" sz="2000" b="1" dirty="0" smtClean="0"/>
              <a:t>Cosa è giusto fare?</a:t>
            </a:r>
            <a:endParaRPr lang="it-IT" sz="2000" b="1" dirty="0"/>
          </a:p>
          <a:p>
            <a:pPr marL="0" indent="0" algn="just">
              <a:buNone/>
            </a:pP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212976"/>
            <a:ext cx="4565044" cy="291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4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9766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000" b="1" dirty="0"/>
              <a:t>I VALORI ETICI </a:t>
            </a:r>
            <a:r>
              <a:rPr lang="it-IT" sz="2000" dirty="0"/>
              <a:t>sono riferimenti di carattere </a:t>
            </a:r>
            <a:r>
              <a:rPr lang="it-IT" sz="2000" b="1" dirty="0"/>
              <a:t>generale, universale e astratto</a:t>
            </a:r>
            <a:r>
              <a:rPr lang="it-IT" sz="2000" dirty="0"/>
              <a:t>, necessari per valutare la bontà o </a:t>
            </a:r>
            <a:r>
              <a:rPr lang="it-IT" sz="2000" dirty="0" smtClean="0"/>
              <a:t>meno di un comportamento. Vanno comunque interpretati e calati nel contesto pratico dell’azione da valutare.</a:t>
            </a:r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I </a:t>
            </a:r>
            <a:r>
              <a:rPr lang="it-IT" sz="2000" dirty="0"/>
              <a:t>valori etici </a:t>
            </a:r>
            <a:r>
              <a:rPr lang="it-IT" sz="2000" dirty="0" smtClean="0"/>
              <a:t>hanno due aspetti:</a:t>
            </a:r>
            <a:endParaRPr lang="it-IT" sz="2000" dirty="0"/>
          </a:p>
          <a:p>
            <a:pPr algn="just"/>
            <a:r>
              <a:rPr lang="it-IT" sz="2000" dirty="0"/>
              <a:t>a</a:t>
            </a:r>
            <a:r>
              <a:rPr lang="it-IT" sz="2000" b="1" dirty="0" smtClean="0"/>
              <a:t>. oggettivo</a:t>
            </a:r>
            <a:r>
              <a:rPr lang="it-IT" sz="2000" dirty="0" smtClean="0"/>
              <a:t>: consentono di superare il relativismo, cui potrebbe portare un ragionamento fondato solo sulla «morale soggettiva», e si prestano associare tutti gli uomini attorno a dei valori/principi universali;</a:t>
            </a:r>
            <a:endParaRPr lang="it-IT" sz="2000" dirty="0"/>
          </a:p>
          <a:p>
            <a:pPr algn="just"/>
            <a:r>
              <a:rPr lang="it-IT" sz="2000" dirty="0"/>
              <a:t>a</a:t>
            </a:r>
            <a:r>
              <a:rPr lang="it-IT" sz="2000" dirty="0" smtClean="0"/>
              <a:t>. </a:t>
            </a:r>
            <a:r>
              <a:rPr lang="it-IT" sz="2000" b="1" dirty="0" smtClean="0"/>
              <a:t>Soggettivo/relazionale</a:t>
            </a:r>
            <a:r>
              <a:rPr lang="it-IT" sz="2000" dirty="0" smtClean="0"/>
              <a:t>: </a:t>
            </a:r>
            <a:r>
              <a:rPr lang="it-IT" sz="2000" dirty="0"/>
              <a:t>sussistono in quanto l’uomo vive insieme ad  altri </a:t>
            </a:r>
            <a:r>
              <a:rPr lang="it-IT" sz="2000" dirty="0" smtClean="0"/>
              <a:t>uomini, ovvero si apprezzano nel luogo dell’intersoggettività.</a:t>
            </a:r>
          </a:p>
          <a:p>
            <a:pPr marL="0" indent="0" algn="just">
              <a:buNone/>
            </a:pPr>
            <a:r>
              <a:rPr lang="it-IT" sz="2000" dirty="0" smtClean="0"/>
              <a:t>La risoluzione di casi etici si fonda sul bilanciamento tra principi meritevoli di tutela:</a:t>
            </a:r>
          </a:p>
          <a:p>
            <a:pPr algn="just"/>
            <a:r>
              <a:rPr lang="it-IT" sz="2000" b="1" dirty="0"/>
              <a:t>Principio di Autonomia</a:t>
            </a:r>
            <a:r>
              <a:rPr lang="it-IT" sz="2000" dirty="0"/>
              <a:t>: </a:t>
            </a:r>
            <a:r>
              <a:rPr lang="it-IT" sz="2000" dirty="0" smtClean="0"/>
              <a:t>partecipazione del paziente al processo decisionale, incluso il diritto al rifiuto dei trattamenti sanitari;</a:t>
            </a:r>
            <a:endParaRPr lang="it-IT" sz="2000" dirty="0"/>
          </a:p>
          <a:p>
            <a:pPr algn="just"/>
            <a:r>
              <a:rPr lang="it-IT" sz="2000" b="1" dirty="0"/>
              <a:t>Principio di Beneficenza</a:t>
            </a:r>
            <a:r>
              <a:rPr lang="it-IT" sz="2000" dirty="0"/>
              <a:t>: il </a:t>
            </a:r>
            <a:r>
              <a:rPr lang="it-IT" sz="2000" dirty="0" smtClean="0"/>
              <a:t>professionista deve sempre agire </a:t>
            </a:r>
            <a:r>
              <a:rPr lang="it-IT" sz="2000" dirty="0"/>
              <a:t>tutelando l'interesse del paziente;</a:t>
            </a:r>
          </a:p>
          <a:p>
            <a:pPr algn="just"/>
            <a:r>
              <a:rPr lang="it-IT" sz="2000" b="1" dirty="0"/>
              <a:t>Principio di Non </a:t>
            </a:r>
            <a:r>
              <a:rPr lang="it-IT" sz="2000" b="1" dirty="0" smtClean="0"/>
              <a:t>Maleficenza</a:t>
            </a:r>
            <a:r>
              <a:rPr lang="it-IT" sz="2000" dirty="0" smtClean="0"/>
              <a:t>: la scelta del professionista, tra due alternative, non </a:t>
            </a:r>
            <a:r>
              <a:rPr lang="it-IT" sz="2000" dirty="0"/>
              <a:t>deve </a:t>
            </a:r>
            <a:r>
              <a:rPr lang="it-IT" sz="2000" dirty="0" smtClean="0"/>
              <a:t>comunque causare un danno </a:t>
            </a:r>
            <a:r>
              <a:rPr lang="it-IT" sz="2000" dirty="0"/>
              <a:t>al paziente;</a:t>
            </a:r>
          </a:p>
          <a:p>
            <a:pPr algn="just"/>
            <a:r>
              <a:rPr lang="it-IT" sz="2000" b="1" dirty="0"/>
              <a:t>Principio di Giustizia</a:t>
            </a:r>
            <a:r>
              <a:rPr lang="it-IT" sz="2000" dirty="0"/>
              <a:t>: in caso di risorse limitate, i trattamenti devono essere distribuiti tra i pazienti in modo equo e </a:t>
            </a:r>
            <a:r>
              <a:rPr lang="it-IT" sz="2000" dirty="0" smtClean="0"/>
              <a:t>giusto (cd. giustizia distributiva, Aristotele).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 </a:t>
            </a:r>
            <a:endParaRPr lang="it-IT" sz="2000" dirty="0"/>
          </a:p>
          <a:p>
            <a:pPr algn="just"/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2926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Quando insorge il DILEMMA ETICO per il professionista?</a:t>
            </a:r>
          </a:p>
          <a:p>
            <a:pPr algn="just">
              <a:buNone/>
            </a:pPr>
            <a:endParaRPr lang="it-IT" sz="2000" dirty="0" smtClean="0"/>
          </a:p>
          <a:p>
            <a:pPr algn="just"/>
            <a:r>
              <a:rPr lang="it-IT" sz="2400" dirty="0" smtClean="0"/>
              <a:t>Quando occorre effettuare una </a:t>
            </a:r>
            <a:r>
              <a:rPr lang="it-IT" sz="2400" b="1" dirty="0" smtClean="0"/>
              <a:t>scelta</a:t>
            </a:r>
            <a:r>
              <a:rPr lang="it-IT" sz="2400" dirty="0" smtClean="0"/>
              <a:t>, che implichi un </a:t>
            </a:r>
            <a:r>
              <a:rPr lang="it-IT" sz="2400" b="1" dirty="0" smtClean="0"/>
              <a:t>giudizio tra i valori che hanno pari priorità</a:t>
            </a:r>
            <a:r>
              <a:rPr lang="it-IT" sz="2400" dirty="0" smtClean="0"/>
              <a:t>. Lì interviene il bilanciamento, un giudizio comparativo in base al quale devo decidere, in quel caso concreto ed alla luce del mutamento delle circostanze pratiche, a quale valore dare priorità e quale altro valore «sacrificare» o comunque subordinare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400" dirty="0" smtClean="0"/>
              <a:t>Il fatto che vi siano diversi valori «meritevoli», «prioritari», comporta l’insorgenza di </a:t>
            </a:r>
            <a:r>
              <a:rPr lang="it-IT" sz="2400" b="1" dirty="0" smtClean="0"/>
              <a:t>un conflitto di valori</a:t>
            </a:r>
            <a:r>
              <a:rPr lang="it-IT" sz="2400" dirty="0" smtClean="0"/>
              <a:t>, che l’etica può risolvere, </a:t>
            </a:r>
            <a:r>
              <a:rPr lang="it-IT" sz="2400" b="1" u="sng" dirty="0" smtClean="0"/>
              <a:t>ma mai definitivamente</a:t>
            </a:r>
            <a:r>
              <a:rPr lang="it-IT" sz="2400" dirty="0" smtClean="0"/>
              <a:t>, in modo cioè assoluto ed immutabile.</a:t>
            </a:r>
          </a:p>
          <a:p>
            <a:pPr algn="just"/>
            <a:r>
              <a:rPr lang="it-IT" sz="2400" dirty="0" smtClean="0"/>
              <a:t>La scelta etica è una </a:t>
            </a:r>
            <a:r>
              <a:rPr lang="it-IT" sz="2400" b="1" dirty="0" smtClean="0">
                <a:solidFill>
                  <a:srgbClr val="FF0000"/>
                </a:solidFill>
              </a:rPr>
              <a:t>ricerca continua, dinamica e dialogica della giusta azione.</a:t>
            </a:r>
          </a:p>
          <a:p>
            <a:pPr algn="just"/>
            <a:r>
              <a:rPr lang="it-IT" sz="2400" dirty="0" smtClean="0"/>
              <a:t>La risoluzione del conflitto sarà sempre un </a:t>
            </a:r>
            <a:r>
              <a:rPr lang="it-IT" sz="2400" b="1" dirty="0" smtClean="0"/>
              <a:t>SOLUZIONE INTEGRATA</a:t>
            </a:r>
            <a:r>
              <a:rPr lang="it-IT" sz="2400" dirty="0" smtClean="0"/>
              <a:t>…</a:t>
            </a:r>
          </a:p>
          <a:p>
            <a:pPr algn="just"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60648"/>
            <a:ext cx="8496944" cy="6408712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 smtClean="0"/>
              <a:t>Soluzione Integrata… Le varie soluzioni sono individuate anche coniugando insieme le proprie </a:t>
            </a:r>
            <a:r>
              <a:rPr lang="it-IT" sz="2400" b="1" dirty="0" smtClean="0">
                <a:solidFill>
                  <a:srgbClr val="FF0000"/>
                </a:solidFill>
              </a:rPr>
              <a:t>conoscenze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con quelle altrui, la ragione con il sentimento (la </a:t>
            </a:r>
            <a:r>
              <a:rPr lang="it-IT" sz="2400" b="1" dirty="0" smtClean="0">
                <a:solidFill>
                  <a:srgbClr val="FF0000"/>
                </a:solidFill>
              </a:rPr>
              <a:t>coscienza</a:t>
            </a:r>
            <a:r>
              <a:rPr lang="it-IT" sz="2400" dirty="0" smtClean="0"/>
              <a:t>), l’arte (o il </a:t>
            </a:r>
            <a:r>
              <a:rPr lang="it-IT" sz="2400" b="1" dirty="0" smtClean="0">
                <a:solidFill>
                  <a:srgbClr val="FF0000"/>
                </a:solidFill>
              </a:rPr>
              <a:t>dovere professionale</a:t>
            </a:r>
            <a:r>
              <a:rPr lang="it-IT" sz="2400" dirty="0" smtClean="0"/>
              <a:t>) con la scienza e rielaborando le </a:t>
            </a:r>
            <a:r>
              <a:rPr lang="it-IT" sz="2400" b="1" dirty="0" smtClean="0">
                <a:solidFill>
                  <a:srgbClr val="FF0000"/>
                </a:solidFill>
              </a:rPr>
              <a:t>diverse esperienze</a:t>
            </a:r>
            <a:r>
              <a:rPr lang="it-IT" sz="2400" dirty="0" smtClean="0"/>
              <a:t>. </a:t>
            </a:r>
          </a:p>
          <a:p>
            <a:pPr algn="just"/>
            <a:r>
              <a:rPr lang="it-IT" sz="2400" dirty="0" smtClean="0"/>
              <a:t>La </a:t>
            </a:r>
            <a:r>
              <a:rPr lang="it-IT" sz="2400" i="1" dirty="0" smtClean="0"/>
              <a:t>Global Definition of Social Work </a:t>
            </a:r>
            <a:r>
              <a:rPr lang="it-IT" sz="2400" i="1" dirty="0" err="1" smtClean="0"/>
              <a:t>Profession</a:t>
            </a:r>
            <a:r>
              <a:rPr lang="it-IT" sz="2400" i="1" dirty="0" smtClean="0"/>
              <a:t> </a:t>
            </a:r>
            <a:r>
              <a:rPr lang="it-IT" sz="2400" dirty="0" smtClean="0"/>
              <a:t>sostiene infatti che la tutela dei diritti umani “</a:t>
            </a:r>
            <a:r>
              <a:rPr lang="it-IT" sz="2400" i="1" dirty="0" smtClean="0"/>
              <a:t>esige </a:t>
            </a:r>
            <a:r>
              <a:rPr lang="it-IT" sz="2400" b="1" i="1" dirty="0" smtClean="0"/>
              <a:t>responsabilità collettiva</a:t>
            </a:r>
            <a:r>
              <a:rPr lang="it-IT" sz="2400" i="1" dirty="0" smtClean="0"/>
              <a:t>, cioè capace di creare rapporti di reciprocità all’interno delle comunità</a:t>
            </a:r>
            <a:r>
              <a:rPr lang="it-IT" sz="2400" dirty="0" smtClean="0"/>
              <a:t>”. </a:t>
            </a:r>
          </a:p>
          <a:p>
            <a:pPr algn="just"/>
            <a:r>
              <a:rPr lang="it-IT" sz="2400" dirty="0" smtClean="0"/>
              <a:t>Essa definisce il lavoro nel </a:t>
            </a:r>
            <a:r>
              <a:rPr lang="it-IT" sz="2400" dirty="0"/>
              <a:t>servizio sociale </a:t>
            </a:r>
            <a:r>
              <a:rPr lang="it-IT" sz="2400" dirty="0" smtClean="0"/>
              <a:t>«</a:t>
            </a:r>
            <a:r>
              <a:rPr lang="it-IT" sz="2400" i="1" dirty="0" smtClean="0"/>
              <a:t>Il </a:t>
            </a:r>
            <a:r>
              <a:rPr lang="it-IT" sz="2400" i="1" dirty="0"/>
              <a:t>lavoro sociale è una professione </a:t>
            </a:r>
            <a:r>
              <a:rPr lang="it-IT" sz="2400" i="1" dirty="0" smtClean="0"/>
              <a:t>fondata sulla pratica </a:t>
            </a:r>
            <a:r>
              <a:rPr lang="it-IT" sz="2400" i="1" dirty="0"/>
              <a:t>e una disciplina accademica che promuove il cambiamento sociale e lo sviluppo, la coesione sociale, e </a:t>
            </a:r>
            <a:r>
              <a:rPr lang="it-IT" sz="2400" i="1" dirty="0" err="1"/>
              <a:t>l'empowerment</a:t>
            </a:r>
            <a:r>
              <a:rPr lang="it-IT" sz="2400" i="1" dirty="0"/>
              <a:t> e la liberazione delle persone. Principi di giustizia sociale, i diritti umani, la responsabilità collettiva e il rispetto per le diversità sono fondamentali per il lavoro sociale. </a:t>
            </a:r>
            <a:r>
              <a:rPr lang="it-IT" sz="2400" i="1" dirty="0" smtClean="0"/>
              <a:t>Sostenuto dalle </a:t>
            </a:r>
            <a:r>
              <a:rPr lang="it-IT" sz="2400" i="1" dirty="0"/>
              <a:t>teorie </a:t>
            </a:r>
            <a:r>
              <a:rPr lang="it-IT" sz="2400" i="1" dirty="0" smtClean="0"/>
              <a:t>sul </a:t>
            </a:r>
            <a:r>
              <a:rPr lang="it-IT" sz="2400" i="1" dirty="0"/>
              <a:t>servizio sociale, </a:t>
            </a:r>
            <a:r>
              <a:rPr lang="it-IT" sz="2400" i="1" dirty="0" smtClean="0"/>
              <a:t>dalle scienze </a:t>
            </a:r>
            <a:r>
              <a:rPr lang="it-IT" sz="2400" i="1" dirty="0"/>
              <a:t>sociali, </a:t>
            </a:r>
            <a:r>
              <a:rPr lang="it-IT" sz="2400" i="1" dirty="0" smtClean="0"/>
              <a:t>dalle scienze umane, il lavoro </a:t>
            </a:r>
            <a:r>
              <a:rPr lang="it-IT" sz="2400" i="1" dirty="0"/>
              <a:t>sociale </a:t>
            </a:r>
            <a:r>
              <a:rPr lang="it-IT" sz="2400" i="1" dirty="0" smtClean="0"/>
              <a:t>coinvolge </a:t>
            </a:r>
            <a:r>
              <a:rPr lang="it-IT" sz="2400" i="1" dirty="0"/>
              <a:t>le persone e le strutture per affrontare le sfide della vita e migliorare il </a:t>
            </a:r>
            <a:r>
              <a:rPr lang="it-IT" sz="2400" i="1" dirty="0" smtClean="0"/>
              <a:t>benessere</a:t>
            </a:r>
            <a:r>
              <a:rPr lang="it-IT" sz="2400" dirty="0" smtClean="0"/>
              <a:t>».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453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La miglior soluzione al dilemma etico è quindi frutto della correlazione tra Teoria e Prassi: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755576" y="1844824"/>
            <a:ext cx="259228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Teoria</a:t>
            </a: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844825"/>
            <a:ext cx="2782233" cy="151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071616" y="2334071"/>
            <a:ext cx="1062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</a:rPr>
              <a:t>pratica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6" name="Freccia circolare in giù 5"/>
          <p:cNvSpPr/>
          <p:nvPr/>
        </p:nvSpPr>
        <p:spPr>
          <a:xfrm>
            <a:off x="5253856" y="3501008"/>
            <a:ext cx="698440" cy="8640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976" y="3449859"/>
            <a:ext cx="72548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tangolo arrotondato 6"/>
          <p:cNvSpPr/>
          <p:nvPr/>
        </p:nvSpPr>
        <p:spPr>
          <a:xfrm>
            <a:off x="683568" y="4797152"/>
            <a:ext cx="273630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Riconosce i principi</a:t>
            </a:r>
          </a:p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Aiuta nella verifica comparativa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56" y="4734136"/>
            <a:ext cx="3205864" cy="160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4211960" y="5181616"/>
            <a:ext cx="2782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 Solleva nuovi interrogativi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  Evidenzia nuovi bisogni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552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Entrambe si rivelano utili alla risoluzione dei dilemmi etici purché: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La </a:t>
            </a:r>
            <a:r>
              <a:rPr lang="it-IT" sz="2400" b="1" dirty="0" smtClean="0"/>
              <a:t>TEORIA sia contestualizzata</a:t>
            </a:r>
            <a:r>
              <a:rPr lang="it-IT" sz="2400" dirty="0" smtClean="0"/>
              <a:t> nella PRATICA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E la </a:t>
            </a:r>
            <a:r>
              <a:rPr lang="it-IT" sz="2400" b="1" dirty="0" smtClean="0"/>
              <a:t>PRATICA</a:t>
            </a:r>
            <a:r>
              <a:rPr lang="it-IT" sz="2400" dirty="0" smtClean="0"/>
              <a:t> sia riletta alla luce di una </a:t>
            </a:r>
            <a:r>
              <a:rPr lang="it-IT" sz="2400" b="1" dirty="0" smtClean="0"/>
              <a:t>RIFLESSIONE TEORICA</a:t>
            </a:r>
          </a:p>
          <a:p>
            <a:pPr marL="0" indent="0" algn="just">
              <a:buNone/>
            </a:pPr>
            <a:endParaRPr lang="it-IT" sz="2400" b="1" dirty="0"/>
          </a:p>
        </p:txBody>
      </p:sp>
      <p:sp>
        <p:nvSpPr>
          <p:cNvPr id="4" name="Freccia in giù 3"/>
          <p:cNvSpPr/>
          <p:nvPr/>
        </p:nvSpPr>
        <p:spPr>
          <a:xfrm>
            <a:off x="2483768" y="692696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16832"/>
            <a:ext cx="7985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11" y="3501008"/>
            <a:ext cx="2232248" cy="238678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119" y="3758298"/>
            <a:ext cx="3374459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90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3367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400" b="1" dirty="0" smtClean="0"/>
              <a:t>Quali e quanti approcci etici?</a:t>
            </a:r>
          </a:p>
          <a:p>
            <a:pPr marL="0" indent="0" algn="just">
              <a:buNone/>
            </a:pPr>
            <a:endParaRPr lang="it-IT" sz="2400" dirty="0"/>
          </a:p>
          <a:p>
            <a:pPr algn="just"/>
            <a:r>
              <a:rPr lang="it-IT" sz="2400" b="1" dirty="0" smtClean="0"/>
              <a:t>Etica Deontologica </a:t>
            </a:r>
            <a:r>
              <a:rPr lang="it-IT" sz="2400" dirty="0" smtClean="0"/>
              <a:t>(etica Kantiana del «dover essere»). In tal caso, la soluzione al dilemma dipenderà da un </a:t>
            </a:r>
            <a:r>
              <a:rPr lang="it-IT" sz="2400" b="1" dirty="0" smtClean="0"/>
              <a:t>fattore intrinseco all’azione stessa</a:t>
            </a:r>
            <a:r>
              <a:rPr lang="it-IT" sz="2400" dirty="0" smtClean="0"/>
              <a:t>. Un’azione sarà intrinsecamente giusta ed una intrinsecamente sbagliata, a seconda della conformità o meno a dei principi universali ed immutabili (es. il divieto di uccidere. Ergo uccidere è sempre intrinsecamente sbagliato</a:t>
            </a:r>
            <a:r>
              <a:rPr lang="it-IT" sz="2400" dirty="0"/>
              <a:t>). </a:t>
            </a:r>
            <a:r>
              <a:rPr lang="it-IT" sz="2400" dirty="0" smtClean="0"/>
              <a:t>Quest’etica si basa sul </a:t>
            </a:r>
            <a:r>
              <a:rPr lang="it-IT" sz="2400" dirty="0"/>
              <a:t>principio del rispetto delle persone in quanto esseri razionali e dotati di autodeterminazione: ogni azione contraria al rispetto che è dovuto ad ogni persona è sbagliata, indipendentemente dal fatto che questa azione possa produrre o  meno conseguenze positive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Tale approccio non si rivela sempre utile nella pratica, perché a seconda del contesto in cui il principio etico è applicato, il giudizio può cambiare radicalmente e difficilmente i principi stessi seguono una gerarchia inflessibile e rigida.</a:t>
            </a:r>
          </a:p>
          <a:p>
            <a:pPr algn="just"/>
            <a:r>
              <a:rPr lang="it-IT" sz="2400" dirty="0" smtClean="0"/>
              <a:t> Es. Uccidere è un reato, ma esiste l’eccezione della legittima difesa. (azione proporzionata al danno ingiusto patito o minacciato).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76500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2681</Words>
  <Application>Microsoft Office PowerPoint</Application>
  <PresentationFormat>Presentazione su schermo (4:3)</PresentationFormat>
  <Paragraphs>252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Cucinotta</cp:lastModifiedBy>
  <cp:revision>174</cp:revision>
  <dcterms:created xsi:type="dcterms:W3CDTF">2020-02-13T15:43:36Z</dcterms:created>
  <dcterms:modified xsi:type="dcterms:W3CDTF">2020-02-18T23:06:11Z</dcterms:modified>
</cp:coreProperties>
</file>