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6" r:id="rId3"/>
    <p:sldId id="293" r:id="rId4"/>
    <p:sldId id="294" r:id="rId5"/>
    <p:sldId id="295" r:id="rId6"/>
    <p:sldId id="258" r:id="rId7"/>
    <p:sldId id="268" r:id="rId8"/>
    <p:sldId id="269" r:id="rId9"/>
    <p:sldId id="287" r:id="rId10"/>
    <p:sldId id="296" r:id="rId11"/>
    <p:sldId id="297" r:id="rId12"/>
    <p:sldId id="298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10" r:id="rId22"/>
    <p:sldId id="290" r:id="rId23"/>
    <p:sldId id="300" r:id="rId24"/>
    <p:sldId id="309" r:id="rId25"/>
    <p:sldId id="311" r:id="rId26"/>
    <p:sldId id="291" r:id="rId27"/>
    <p:sldId id="313" r:id="rId28"/>
    <p:sldId id="312" r:id="rId29"/>
    <p:sldId id="299" r:id="rId30"/>
    <p:sldId id="314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CC0000"/>
    <a:srgbClr val="00CC66"/>
    <a:srgbClr val="FF99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C8A350-063F-4391-92C3-91CC01228AC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3386BA6-FC0C-45C0-9F38-7D403F20074C}">
      <dgm:prSet phldrT="[Testo]"/>
      <dgm:spPr/>
      <dgm:t>
        <a:bodyPr/>
        <a:lstStyle/>
        <a:p>
          <a:r>
            <a:rPr lang="it-IT" dirty="0" smtClean="0"/>
            <a:t>CURA</a:t>
          </a:r>
          <a:endParaRPr lang="it-IT" dirty="0"/>
        </a:p>
      </dgm:t>
    </dgm:pt>
    <dgm:pt modelId="{CFC5231E-5BF1-4D4A-8EEF-4112E2CAE68A}" type="parTrans" cxnId="{4843CC32-6558-4A71-9C87-3C08976240F5}">
      <dgm:prSet/>
      <dgm:spPr/>
      <dgm:t>
        <a:bodyPr/>
        <a:lstStyle/>
        <a:p>
          <a:endParaRPr lang="it-IT"/>
        </a:p>
      </dgm:t>
    </dgm:pt>
    <dgm:pt modelId="{3F4C2A35-4673-4B7F-815C-FE251BA9EBA7}" type="sibTrans" cxnId="{4843CC32-6558-4A71-9C87-3C08976240F5}">
      <dgm:prSet/>
      <dgm:spPr/>
      <dgm:t>
        <a:bodyPr/>
        <a:lstStyle/>
        <a:p>
          <a:endParaRPr lang="it-IT"/>
        </a:p>
      </dgm:t>
    </dgm:pt>
    <dgm:pt modelId="{479F32C4-AEB1-4CCD-B054-EC9F97DCA10E}">
      <dgm:prSet phldrT="[Testo]" custT="1"/>
      <dgm:spPr>
        <a:solidFill>
          <a:srgbClr val="CC66FF"/>
        </a:solidFill>
      </dgm:spPr>
      <dgm:t>
        <a:bodyPr/>
        <a:lstStyle/>
        <a:p>
          <a:r>
            <a:rPr lang="it-IT" sz="2000" b="1" dirty="0" smtClean="0">
              <a:solidFill>
                <a:schemeClr val="bg1"/>
              </a:solidFill>
            </a:rPr>
            <a:t>Malattia mentale</a:t>
          </a:r>
          <a:endParaRPr lang="it-IT" sz="2000" b="1" dirty="0">
            <a:solidFill>
              <a:schemeClr val="bg1"/>
            </a:solidFill>
          </a:endParaRPr>
        </a:p>
      </dgm:t>
    </dgm:pt>
    <dgm:pt modelId="{FCA8FCDD-B2B2-492A-8CEA-5EF96D4D0B1F}" type="parTrans" cxnId="{CC9F463F-C75E-4623-B5C1-BABD93E62A3B}">
      <dgm:prSet/>
      <dgm:spPr/>
      <dgm:t>
        <a:bodyPr/>
        <a:lstStyle/>
        <a:p>
          <a:endParaRPr lang="it-IT"/>
        </a:p>
      </dgm:t>
    </dgm:pt>
    <dgm:pt modelId="{26C988D6-D4EF-40D5-8618-7BC724FB7F59}" type="sibTrans" cxnId="{CC9F463F-C75E-4623-B5C1-BABD93E62A3B}">
      <dgm:prSet/>
      <dgm:spPr/>
      <dgm:t>
        <a:bodyPr/>
        <a:lstStyle/>
        <a:p>
          <a:endParaRPr lang="it-IT"/>
        </a:p>
      </dgm:t>
    </dgm:pt>
    <dgm:pt modelId="{E56508BC-93C6-415F-AEBA-0E896C0CEC4D}">
      <dgm:prSet phldrT="[Testo]" custT="1"/>
      <dgm:spPr>
        <a:solidFill>
          <a:srgbClr val="00CC66"/>
        </a:solidFill>
      </dgm:spPr>
      <dgm:t>
        <a:bodyPr/>
        <a:lstStyle/>
        <a:p>
          <a:r>
            <a:rPr lang="it-IT" sz="2000" b="1" dirty="0" smtClean="0">
              <a:solidFill>
                <a:schemeClr val="bg1"/>
              </a:solidFill>
            </a:rPr>
            <a:t>Dipendenza</a:t>
          </a:r>
          <a:r>
            <a:rPr lang="it-IT" sz="1200" dirty="0" smtClean="0"/>
            <a:t> </a:t>
          </a:r>
          <a:endParaRPr lang="it-IT" sz="1200" dirty="0"/>
        </a:p>
      </dgm:t>
    </dgm:pt>
    <dgm:pt modelId="{F4362093-3996-440B-B675-A82012AC76A6}" type="parTrans" cxnId="{30F494CA-D07A-4468-A85A-5C48BD66852A}">
      <dgm:prSet/>
      <dgm:spPr/>
      <dgm:t>
        <a:bodyPr/>
        <a:lstStyle/>
        <a:p>
          <a:endParaRPr lang="it-IT"/>
        </a:p>
      </dgm:t>
    </dgm:pt>
    <dgm:pt modelId="{CB1EC44D-51B4-4E97-84B4-DD018D04D8FD}" type="sibTrans" cxnId="{30F494CA-D07A-4468-A85A-5C48BD66852A}">
      <dgm:prSet/>
      <dgm:spPr/>
      <dgm:t>
        <a:bodyPr/>
        <a:lstStyle/>
        <a:p>
          <a:endParaRPr lang="it-IT"/>
        </a:p>
      </dgm:t>
    </dgm:pt>
    <dgm:pt modelId="{1C096E7E-34EB-4ADF-A2D6-D0C91EEB7DE9}">
      <dgm:prSet phldrT="[Testo]" custT="1"/>
      <dgm:spPr>
        <a:solidFill>
          <a:srgbClr val="FF9933"/>
        </a:solidFill>
      </dgm:spPr>
      <dgm:t>
        <a:bodyPr/>
        <a:lstStyle/>
        <a:p>
          <a:r>
            <a:rPr lang="it-IT" sz="1800" b="1" dirty="0" smtClean="0">
              <a:solidFill>
                <a:schemeClr val="bg1"/>
              </a:solidFill>
            </a:rPr>
            <a:t>Povertà  ed emarginazione sociale</a:t>
          </a:r>
          <a:endParaRPr lang="it-IT" sz="1800" b="1" dirty="0">
            <a:solidFill>
              <a:schemeClr val="bg1"/>
            </a:solidFill>
          </a:endParaRPr>
        </a:p>
      </dgm:t>
    </dgm:pt>
    <dgm:pt modelId="{E39058C2-375E-4DDB-9288-CA9A4B32BFE8}" type="parTrans" cxnId="{7968EB59-02A1-4355-A2F7-87780A0BEA8B}">
      <dgm:prSet/>
      <dgm:spPr/>
      <dgm:t>
        <a:bodyPr/>
        <a:lstStyle/>
        <a:p>
          <a:endParaRPr lang="it-IT"/>
        </a:p>
      </dgm:t>
    </dgm:pt>
    <dgm:pt modelId="{C39BA97B-3A0B-4562-90DB-75444E7CCE67}" type="sibTrans" cxnId="{7968EB59-02A1-4355-A2F7-87780A0BEA8B}">
      <dgm:prSet/>
      <dgm:spPr/>
      <dgm:t>
        <a:bodyPr/>
        <a:lstStyle/>
        <a:p>
          <a:endParaRPr lang="it-IT"/>
        </a:p>
      </dgm:t>
    </dgm:pt>
    <dgm:pt modelId="{99C27E4B-07A2-4CBC-8D9D-A556E1D8D9E6}">
      <dgm:prSet phldrT="[Testo]" custT="1"/>
      <dgm:spPr>
        <a:solidFill>
          <a:srgbClr val="CC0000"/>
        </a:solidFill>
      </dgm:spPr>
      <dgm:t>
        <a:bodyPr/>
        <a:lstStyle/>
        <a:p>
          <a:r>
            <a:rPr lang="it-IT" sz="2400" b="1" dirty="0" smtClean="0"/>
            <a:t>Dolore</a:t>
          </a:r>
          <a:r>
            <a:rPr lang="it-IT" sz="1600" dirty="0" smtClean="0"/>
            <a:t> </a:t>
          </a:r>
          <a:endParaRPr lang="it-IT" sz="1600" dirty="0"/>
        </a:p>
      </dgm:t>
    </dgm:pt>
    <dgm:pt modelId="{4BB386DA-9712-45B9-BD8E-21403AD84AB3}" type="parTrans" cxnId="{D4AFC724-AA65-420A-B51E-2DA249E69577}">
      <dgm:prSet/>
      <dgm:spPr/>
      <dgm:t>
        <a:bodyPr/>
        <a:lstStyle/>
        <a:p>
          <a:endParaRPr lang="it-IT"/>
        </a:p>
      </dgm:t>
    </dgm:pt>
    <dgm:pt modelId="{040A14B0-D7B0-4683-B5D5-452E1B13E2BC}" type="sibTrans" cxnId="{D4AFC724-AA65-420A-B51E-2DA249E69577}">
      <dgm:prSet/>
      <dgm:spPr/>
      <dgm:t>
        <a:bodyPr/>
        <a:lstStyle/>
        <a:p>
          <a:endParaRPr lang="it-IT"/>
        </a:p>
      </dgm:t>
    </dgm:pt>
    <dgm:pt modelId="{C7F32763-796E-4C96-9860-37A29E71A7F5}" type="pres">
      <dgm:prSet presAssocID="{7FC8A350-063F-4391-92C3-91CC01228AC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6C8CEB4-9AC2-4934-B37F-6E9B284CDCB0}" type="pres">
      <dgm:prSet presAssocID="{33386BA6-FC0C-45C0-9F38-7D403F20074C}" presName="centerShape" presStyleLbl="node0" presStyleIdx="0" presStyleCnt="1"/>
      <dgm:spPr/>
      <dgm:t>
        <a:bodyPr/>
        <a:lstStyle/>
        <a:p>
          <a:endParaRPr lang="it-IT"/>
        </a:p>
      </dgm:t>
    </dgm:pt>
    <dgm:pt modelId="{0D3D221C-4A77-4FD9-B481-447D5D9C7B5D}" type="pres">
      <dgm:prSet presAssocID="{479F32C4-AEB1-4CCD-B054-EC9F97DCA10E}" presName="node" presStyleLbl="node1" presStyleIdx="0" presStyleCnt="4" custScaleX="148533" custScaleY="1195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F31845-9D72-4D4A-8A66-3D5271053354}" type="pres">
      <dgm:prSet presAssocID="{479F32C4-AEB1-4CCD-B054-EC9F97DCA10E}" presName="dummy" presStyleCnt="0"/>
      <dgm:spPr/>
    </dgm:pt>
    <dgm:pt modelId="{E22D522D-F0EC-4B41-ADFD-A1360A2FDE06}" type="pres">
      <dgm:prSet presAssocID="{26C988D6-D4EF-40D5-8618-7BC724FB7F59}" presName="sibTrans" presStyleLbl="sibTrans2D1" presStyleIdx="0" presStyleCnt="4"/>
      <dgm:spPr/>
      <dgm:t>
        <a:bodyPr/>
        <a:lstStyle/>
        <a:p>
          <a:endParaRPr lang="it-IT"/>
        </a:p>
      </dgm:t>
    </dgm:pt>
    <dgm:pt modelId="{1989E1BA-D05E-41DA-8C87-470D2260DE3C}" type="pres">
      <dgm:prSet presAssocID="{E56508BC-93C6-415F-AEBA-0E896C0CEC4D}" presName="node" presStyleLbl="node1" presStyleIdx="1" presStyleCnt="4" custScaleX="145937" custScaleY="1241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96E76A-73E6-4CCB-AB62-2D45ED466C88}" type="pres">
      <dgm:prSet presAssocID="{E56508BC-93C6-415F-AEBA-0E896C0CEC4D}" presName="dummy" presStyleCnt="0"/>
      <dgm:spPr/>
    </dgm:pt>
    <dgm:pt modelId="{57742BC6-4DCD-44A7-89EC-22031EA0DB78}" type="pres">
      <dgm:prSet presAssocID="{CB1EC44D-51B4-4E97-84B4-DD018D04D8FD}" presName="sibTrans" presStyleLbl="sibTrans2D1" presStyleIdx="1" presStyleCnt="4"/>
      <dgm:spPr/>
      <dgm:t>
        <a:bodyPr/>
        <a:lstStyle/>
        <a:p>
          <a:endParaRPr lang="it-IT"/>
        </a:p>
      </dgm:t>
    </dgm:pt>
    <dgm:pt modelId="{F12432F6-1B22-45F9-9E5A-E3E5B7CC4FFF}" type="pres">
      <dgm:prSet presAssocID="{1C096E7E-34EB-4ADF-A2D6-D0C91EEB7DE9}" presName="node" presStyleLbl="node1" presStyleIdx="2" presStyleCnt="4" custScaleX="161583" custScaleY="12652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E3991A-635C-4378-A395-73D20F4040C2}" type="pres">
      <dgm:prSet presAssocID="{1C096E7E-34EB-4ADF-A2D6-D0C91EEB7DE9}" presName="dummy" presStyleCnt="0"/>
      <dgm:spPr/>
    </dgm:pt>
    <dgm:pt modelId="{BC345C62-54BB-49B4-B5A6-A96897BFE303}" type="pres">
      <dgm:prSet presAssocID="{C39BA97B-3A0B-4562-90DB-75444E7CCE67}" presName="sibTrans" presStyleLbl="sibTrans2D1" presStyleIdx="2" presStyleCnt="4"/>
      <dgm:spPr/>
      <dgm:t>
        <a:bodyPr/>
        <a:lstStyle/>
        <a:p>
          <a:endParaRPr lang="it-IT"/>
        </a:p>
      </dgm:t>
    </dgm:pt>
    <dgm:pt modelId="{1E771F03-28DB-4585-B318-4F71377FAE1A}" type="pres">
      <dgm:prSet presAssocID="{99C27E4B-07A2-4CBC-8D9D-A556E1D8D9E6}" presName="node" presStyleLbl="node1" presStyleIdx="3" presStyleCnt="4" custScaleX="136210" custScaleY="121933" custRadScaleRad="98680" custRadScaleInc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6E82B5-7CB8-48D5-9972-FDE0F4489998}" type="pres">
      <dgm:prSet presAssocID="{99C27E4B-07A2-4CBC-8D9D-A556E1D8D9E6}" presName="dummy" presStyleCnt="0"/>
      <dgm:spPr/>
    </dgm:pt>
    <dgm:pt modelId="{77F64D5E-14A4-4C5D-BD97-D512CD75CBC7}" type="pres">
      <dgm:prSet presAssocID="{040A14B0-D7B0-4683-B5D5-452E1B13E2BC}" presName="sibTrans" presStyleLbl="sibTrans2D1" presStyleIdx="3" presStyleCnt="4"/>
      <dgm:spPr/>
      <dgm:t>
        <a:bodyPr/>
        <a:lstStyle/>
        <a:p>
          <a:endParaRPr lang="it-IT"/>
        </a:p>
      </dgm:t>
    </dgm:pt>
  </dgm:ptLst>
  <dgm:cxnLst>
    <dgm:cxn modelId="{CC9F463F-C75E-4623-B5C1-BABD93E62A3B}" srcId="{33386BA6-FC0C-45C0-9F38-7D403F20074C}" destId="{479F32C4-AEB1-4CCD-B054-EC9F97DCA10E}" srcOrd="0" destOrd="0" parTransId="{FCA8FCDD-B2B2-492A-8CEA-5EF96D4D0B1F}" sibTransId="{26C988D6-D4EF-40D5-8618-7BC724FB7F59}"/>
    <dgm:cxn modelId="{F0A617E7-F520-48F9-A265-AA1D99673224}" type="presOf" srcId="{7FC8A350-063F-4391-92C3-91CC01228AC8}" destId="{C7F32763-796E-4C96-9860-37A29E71A7F5}" srcOrd="0" destOrd="0" presId="urn:microsoft.com/office/officeart/2005/8/layout/radial6"/>
    <dgm:cxn modelId="{121CA773-55F0-4928-AE8F-639740968576}" type="presOf" srcId="{26C988D6-D4EF-40D5-8618-7BC724FB7F59}" destId="{E22D522D-F0EC-4B41-ADFD-A1360A2FDE06}" srcOrd="0" destOrd="0" presId="urn:microsoft.com/office/officeart/2005/8/layout/radial6"/>
    <dgm:cxn modelId="{4826460D-8A2A-4302-AF7A-266F55AE0465}" type="presOf" srcId="{33386BA6-FC0C-45C0-9F38-7D403F20074C}" destId="{F6C8CEB4-9AC2-4934-B37F-6E9B284CDCB0}" srcOrd="0" destOrd="0" presId="urn:microsoft.com/office/officeart/2005/8/layout/radial6"/>
    <dgm:cxn modelId="{7968EB59-02A1-4355-A2F7-87780A0BEA8B}" srcId="{33386BA6-FC0C-45C0-9F38-7D403F20074C}" destId="{1C096E7E-34EB-4ADF-A2D6-D0C91EEB7DE9}" srcOrd="2" destOrd="0" parTransId="{E39058C2-375E-4DDB-9288-CA9A4B32BFE8}" sibTransId="{C39BA97B-3A0B-4562-90DB-75444E7CCE67}"/>
    <dgm:cxn modelId="{95F6EE62-50C9-420B-9344-84005C7F69CE}" type="presOf" srcId="{040A14B0-D7B0-4683-B5D5-452E1B13E2BC}" destId="{77F64D5E-14A4-4C5D-BD97-D512CD75CBC7}" srcOrd="0" destOrd="0" presId="urn:microsoft.com/office/officeart/2005/8/layout/radial6"/>
    <dgm:cxn modelId="{D4AFC724-AA65-420A-B51E-2DA249E69577}" srcId="{33386BA6-FC0C-45C0-9F38-7D403F20074C}" destId="{99C27E4B-07A2-4CBC-8D9D-A556E1D8D9E6}" srcOrd="3" destOrd="0" parTransId="{4BB386DA-9712-45B9-BD8E-21403AD84AB3}" sibTransId="{040A14B0-D7B0-4683-B5D5-452E1B13E2BC}"/>
    <dgm:cxn modelId="{F33FAE27-F81F-4BEA-8D16-FEAE3B45468F}" type="presOf" srcId="{E56508BC-93C6-415F-AEBA-0E896C0CEC4D}" destId="{1989E1BA-D05E-41DA-8C87-470D2260DE3C}" srcOrd="0" destOrd="0" presId="urn:microsoft.com/office/officeart/2005/8/layout/radial6"/>
    <dgm:cxn modelId="{DF2FA059-2E2F-4310-82F7-D44A40DC359C}" type="presOf" srcId="{CB1EC44D-51B4-4E97-84B4-DD018D04D8FD}" destId="{57742BC6-4DCD-44A7-89EC-22031EA0DB78}" srcOrd="0" destOrd="0" presId="urn:microsoft.com/office/officeart/2005/8/layout/radial6"/>
    <dgm:cxn modelId="{4843CC32-6558-4A71-9C87-3C08976240F5}" srcId="{7FC8A350-063F-4391-92C3-91CC01228AC8}" destId="{33386BA6-FC0C-45C0-9F38-7D403F20074C}" srcOrd="0" destOrd="0" parTransId="{CFC5231E-5BF1-4D4A-8EEF-4112E2CAE68A}" sibTransId="{3F4C2A35-4673-4B7F-815C-FE251BA9EBA7}"/>
    <dgm:cxn modelId="{0B84AF69-0B60-425C-BEB2-C47DD08B5008}" type="presOf" srcId="{C39BA97B-3A0B-4562-90DB-75444E7CCE67}" destId="{BC345C62-54BB-49B4-B5A6-A96897BFE303}" srcOrd="0" destOrd="0" presId="urn:microsoft.com/office/officeart/2005/8/layout/radial6"/>
    <dgm:cxn modelId="{30F494CA-D07A-4468-A85A-5C48BD66852A}" srcId="{33386BA6-FC0C-45C0-9F38-7D403F20074C}" destId="{E56508BC-93C6-415F-AEBA-0E896C0CEC4D}" srcOrd="1" destOrd="0" parTransId="{F4362093-3996-440B-B675-A82012AC76A6}" sibTransId="{CB1EC44D-51B4-4E97-84B4-DD018D04D8FD}"/>
    <dgm:cxn modelId="{FDA0345F-BFF5-42B7-98D2-68D13E13C1D7}" type="presOf" srcId="{1C096E7E-34EB-4ADF-A2D6-D0C91EEB7DE9}" destId="{F12432F6-1B22-45F9-9E5A-E3E5B7CC4FFF}" srcOrd="0" destOrd="0" presId="urn:microsoft.com/office/officeart/2005/8/layout/radial6"/>
    <dgm:cxn modelId="{5EF9965A-B60C-4CAB-B366-CDB5D4E3E3C0}" type="presOf" srcId="{479F32C4-AEB1-4CCD-B054-EC9F97DCA10E}" destId="{0D3D221C-4A77-4FD9-B481-447D5D9C7B5D}" srcOrd="0" destOrd="0" presId="urn:microsoft.com/office/officeart/2005/8/layout/radial6"/>
    <dgm:cxn modelId="{09E2BDE7-7B09-433B-91ED-6A85950E33AF}" type="presOf" srcId="{99C27E4B-07A2-4CBC-8D9D-A556E1D8D9E6}" destId="{1E771F03-28DB-4585-B318-4F71377FAE1A}" srcOrd="0" destOrd="0" presId="urn:microsoft.com/office/officeart/2005/8/layout/radial6"/>
    <dgm:cxn modelId="{A240DAF6-FC02-4685-B389-12C2D449CF90}" type="presParOf" srcId="{C7F32763-796E-4C96-9860-37A29E71A7F5}" destId="{F6C8CEB4-9AC2-4934-B37F-6E9B284CDCB0}" srcOrd="0" destOrd="0" presId="urn:microsoft.com/office/officeart/2005/8/layout/radial6"/>
    <dgm:cxn modelId="{04570C38-2BFF-424E-9194-68D2946E3E08}" type="presParOf" srcId="{C7F32763-796E-4C96-9860-37A29E71A7F5}" destId="{0D3D221C-4A77-4FD9-B481-447D5D9C7B5D}" srcOrd="1" destOrd="0" presId="urn:microsoft.com/office/officeart/2005/8/layout/radial6"/>
    <dgm:cxn modelId="{86E3F591-67F3-47A1-9F4A-6E5005ACB6B3}" type="presParOf" srcId="{C7F32763-796E-4C96-9860-37A29E71A7F5}" destId="{53F31845-9D72-4D4A-8A66-3D5271053354}" srcOrd="2" destOrd="0" presId="urn:microsoft.com/office/officeart/2005/8/layout/radial6"/>
    <dgm:cxn modelId="{E4D7A21C-001E-4C5E-9991-1F0A8F9B2A2F}" type="presParOf" srcId="{C7F32763-796E-4C96-9860-37A29E71A7F5}" destId="{E22D522D-F0EC-4B41-ADFD-A1360A2FDE06}" srcOrd="3" destOrd="0" presId="urn:microsoft.com/office/officeart/2005/8/layout/radial6"/>
    <dgm:cxn modelId="{079A2EE4-FA61-46FE-8750-ED89071CF9EC}" type="presParOf" srcId="{C7F32763-796E-4C96-9860-37A29E71A7F5}" destId="{1989E1BA-D05E-41DA-8C87-470D2260DE3C}" srcOrd="4" destOrd="0" presId="urn:microsoft.com/office/officeart/2005/8/layout/radial6"/>
    <dgm:cxn modelId="{518BA404-A14A-4197-BFAA-9E0B38E8008D}" type="presParOf" srcId="{C7F32763-796E-4C96-9860-37A29E71A7F5}" destId="{2496E76A-73E6-4CCB-AB62-2D45ED466C88}" srcOrd="5" destOrd="0" presId="urn:microsoft.com/office/officeart/2005/8/layout/radial6"/>
    <dgm:cxn modelId="{94AC253C-C68C-4F9D-9C08-12988C38D396}" type="presParOf" srcId="{C7F32763-796E-4C96-9860-37A29E71A7F5}" destId="{57742BC6-4DCD-44A7-89EC-22031EA0DB78}" srcOrd="6" destOrd="0" presId="urn:microsoft.com/office/officeart/2005/8/layout/radial6"/>
    <dgm:cxn modelId="{FAC3A4EF-C242-40D5-B345-90FA85DB55EF}" type="presParOf" srcId="{C7F32763-796E-4C96-9860-37A29E71A7F5}" destId="{F12432F6-1B22-45F9-9E5A-E3E5B7CC4FFF}" srcOrd="7" destOrd="0" presId="urn:microsoft.com/office/officeart/2005/8/layout/radial6"/>
    <dgm:cxn modelId="{A12717A6-A798-4887-8E76-F7E5FAADC8EA}" type="presParOf" srcId="{C7F32763-796E-4C96-9860-37A29E71A7F5}" destId="{21E3991A-635C-4378-A395-73D20F4040C2}" srcOrd="8" destOrd="0" presId="urn:microsoft.com/office/officeart/2005/8/layout/radial6"/>
    <dgm:cxn modelId="{9F6A77DA-188E-4C21-A28C-893B76CCD75A}" type="presParOf" srcId="{C7F32763-796E-4C96-9860-37A29E71A7F5}" destId="{BC345C62-54BB-49B4-B5A6-A96897BFE303}" srcOrd="9" destOrd="0" presId="urn:microsoft.com/office/officeart/2005/8/layout/radial6"/>
    <dgm:cxn modelId="{E61E5631-E5D5-42B6-B6B0-973509596CD7}" type="presParOf" srcId="{C7F32763-796E-4C96-9860-37A29E71A7F5}" destId="{1E771F03-28DB-4585-B318-4F71377FAE1A}" srcOrd="10" destOrd="0" presId="urn:microsoft.com/office/officeart/2005/8/layout/radial6"/>
    <dgm:cxn modelId="{3C10E20A-F157-4C69-AFEC-1EC7529F2974}" type="presParOf" srcId="{C7F32763-796E-4C96-9860-37A29E71A7F5}" destId="{956E82B5-7CB8-48D5-9972-FDE0F4489998}" srcOrd="11" destOrd="0" presId="urn:microsoft.com/office/officeart/2005/8/layout/radial6"/>
    <dgm:cxn modelId="{A62D69C1-B222-4521-82C7-03EA928FC1CB}" type="presParOf" srcId="{C7F32763-796E-4C96-9860-37A29E71A7F5}" destId="{77F64D5E-14A4-4C5D-BD97-D512CD75CBC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C5A452-15CB-4F8A-BAC2-15E26510D5C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598252E-CC5C-4229-A8A6-E1834C88A98B}">
      <dgm:prSet phldrT="[Testo]" custT="1"/>
      <dgm:spPr/>
      <dgm:t>
        <a:bodyPr/>
        <a:lstStyle/>
        <a:p>
          <a:r>
            <a:rPr lang="it-IT" sz="2000" b="1" dirty="0" smtClean="0"/>
            <a:t>DSM</a:t>
          </a:r>
        </a:p>
        <a:p>
          <a:r>
            <a:rPr lang="it-IT" sz="2000" b="1" dirty="0" smtClean="0"/>
            <a:t>Dipartimento salute mentale</a:t>
          </a:r>
          <a:endParaRPr lang="it-IT" sz="2000" b="1" dirty="0"/>
        </a:p>
      </dgm:t>
    </dgm:pt>
    <dgm:pt modelId="{B94FF497-1B4E-4C67-ACDE-67CF1C0031AA}" type="parTrans" cxnId="{F96CCDE1-7E8B-4C27-8882-A406E9E9D888}">
      <dgm:prSet/>
      <dgm:spPr/>
      <dgm:t>
        <a:bodyPr/>
        <a:lstStyle/>
        <a:p>
          <a:endParaRPr lang="it-IT"/>
        </a:p>
      </dgm:t>
    </dgm:pt>
    <dgm:pt modelId="{7DED306E-FF84-43D2-A6FD-C66DE288FC8B}" type="sibTrans" cxnId="{F96CCDE1-7E8B-4C27-8882-A406E9E9D888}">
      <dgm:prSet/>
      <dgm:spPr/>
      <dgm:t>
        <a:bodyPr/>
        <a:lstStyle/>
        <a:p>
          <a:endParaRPr lang="it-IT"/>
        </a:p>
      </dgm:t>
    </dgm:pt>
    <dgm:pt modelId="{0AD9449B-FE67-49F2-99EA-FEE98B91C0AC}">
      <dgm:prSet phldrT="[Testo]" custT="1"/>
      <dgm:spPr/>
      <dgm:t>
        <a:bodyPr/>
        <a:lstStyle/>
        <a:p>
          <a:pPr algn="just"/>
          <a:r>
            <a:rPr lang="it-IT" sz="1800" dirty="0" smtClean="0"/>
            <a:t>Insieme dei servizi e delle strutture che hanno il compito di farsi carico della domanda legata alla cura, assistenza e tutela della salute mentale, nell’ambito della ASL</a:t>
          </a:r>
          <a:endParaRPr lang="it-IT" sz="1800" dirty="0"/>
        </a:p>
      </dgm:t>
    </dgm:pt>
    <dgm:pt modelId="{7447A665-619F-4668-9D10-536C1CD0D328}" type="parTrans" cxnId="{503AF730-3922-4030-92EE-2BE0BE296773}">
      <dgm:prSet/>
      <dgm:spPr/>
      <dgm:t>
        <a:bodyPr/>
        <a:lstStyle/>
        <a:p>
          <a:endParaRPr lang="it-IT"/>
        </a:p>
      </dgm:t>
    </dgm:pt>
    <dgm:pt modelId="{33DD8616-C9B5-4890-AF92-B80DB162A0AD}" type="sibTrans" cxnId="{503AF730-3922-4030-92EE-2BE0BE296773}">
      <dgm:prSet/>
      <dgm:spPr/>
      <dgm:t>
        <a:bodyPr/>
        <a:lstStyle/>
        <a:p>
          <a:endParaRPr lang="it-IT"/>
        </a:p>
      </dgm:t>
    </dgm:pt>
    <dgm:pt modelId="{9E101557-5907-45D9-9C3F-659E78EE30A7}">
      <dgm:prSet phldrT="[Testo]" custT="1"/>
      <dgm:spPr/>
      <dgm:t>
        <a:bodyPr/>
        <a:lstStyle/>
        <a:p>
          <a:r>
            <a:rPr lang="it-IT" sz="2000" b="1" dirty="0" smtClean="0"/>
            <a:t>CSM (centri salute mentale)</a:t>
          </a:r>
          <a:endParaRPr lang="it-IT" sz="2000" b="1" dirty="0"/>
        </a:p>
      </dgm:t>
    </dgm:pt>
    <dgm:pt modelId="{930DE040-C19B-435A-AE4F-9C89947E921D}" type="parTrans" cxnId="{10308A03-65B5-47E7-BE3E-FECC04BD6C1A}">
      <dgm:prSet/>
      <dgm:spPr/>
      <dgm:t>
        <a:bodyPr/>
        <a:lstStyle/>
        <a:p>
          <a:endParaRPr lang="it-IT"/>
        </a:p>
      </dgm:t>
    </dgm:pt>
    <dgm:pt modelId="{9D277AE1-18C9-4BCF-81BA-A87669404958}" type="sibTrans" cxnId="{10308A03-65B5-47E7-BE3E-FECC04BD6C1A}">
      <dgm:prSet/>
      <dgm:spPr/>
      <dgm:t>
        <a:bodyPr/>
        <a:lstStyle/>
        <a:p>
          <a:endParaRPr lang="it-IT"/>
        </a:p>
      </dgm:t>
    </dgm:pt>
    <dgm:pt modelId="{A3BE371E-F301-4D70-AF39-9E52AF5CFC69}">
      <dgm:prSet phldrT="[Testo]" custT="1"/>
      <dgm:spPr/>
      <dgm:t>
        <a:bodyPr/>
        <a:lstStyle/>
        <a:p>
          <a:r>
            <a:rPr lang="it-IT" sz="1800" dirty="0" smtClean="0"/>
            <a:t>Servizi per l’assistenza diurna</a:t>
          </a:r>
          <a:endParaRPr lang="it-IT" sz="1800" dirty="0"/>
        </a:p>
      </dgm:t>
    </dgm:pt>
    <dgm:pt modelId="{332D2A63-DC01-4E81-BE66-B07022FEE09B}" type="parTrans" cxnId="{08DD330A-03CE-457D-A163-73620EFE6AAD}">
      <dgm:prSet/>
      <dgm:spPr/>
      <dgm:t>
        <a:bodyPr/>
        <a:lstStyle/>
        <a:p>
          <a:endParaRPr lang="it-IT"/>
        </a:p>
      </dgm:t>
    </dgm:pt>
    <dgm:pt modelId="{935D24DB-ACA0-4C0D-BA73-5699ACD81867}" type="sibTrans" cxnId="{08DD330A-03CE-457D-A163-73620EFE6AAD}">
      <dgm:prSet/>
      <dgm:spPr/>
      <dgm:t>
        <a:bodyPr/>
        <a:lstStyle/>
        <a:p>
          <a:endParaRPr lang="it-IT"/>
        </a:p>
      </dgm:t>
    </dgm:pt>
    <dgm:pt modelId="{F746EF5C-648C-4E9E-B0AF-A4574256EABB}">
      <dgm:prSet phldrT="[Testo]" custT="1"/>
      <dgm:spPr/>
      <dgm:t>
        <a:bodyPr/>
        <a:lstStyle/>
        <a:p>
          <a:r>
            <a:rPr lang="it-IT" sz="2000" b="1" dirty="0" smtClean="0">
              <a:solidFill>
                <a:schemeClr val="bg1"/>
              </a:solidFill>
            </a:rPr>
            <a:t>CD – centri diurni</a:t>
          </a:r>
          <a:endParaRPr lang="it-IT" sz="2000" b="1" dirty="0">
            <a:solidFill>
              <a:schemeClr val="bg1"/>
            </a:solidFill>
          </a:endParaRPr>
        </a:p>
      </dgm:t>
    </dgm:pt>
    <dgm:pt modelId="{72981BEB-5E99-4F65-AB35-EEEDCB4177A9}" type="parTrans" cxnId="{02E19A05-9608-405E-8B6A-132E68A385E7}">
      <dgm:prSet/>
      <dgm:spPr/>
      <dgm:t>
        <a:bodyPr/>
        <a:lstStyle/>
        <a:p>
          <a:endParaRPr lang="it-IT"/>
        </a:p>
      </dgm:t>
    </dgm:pt>
    <dgm:pt modelId="{C3A4A028-ACDA-49E2-877F-76C52A113377}" type="sibTrans" cxnId="{02E19A05-9608-405E-8B6A-132E68A385E7}">
      <dgm:prSet/>
      <dgm:spPr/>
      <dgm:t>
        <a:bodyPr/>
        <a:lstStyle/>
        <a:p>
          <a:endParaRPr lang="it-IT"/>
        </a:p>
      </dgm:t>
    </dgm:pt>
    <dgm:pt modelId="{28130D29-DC70-4339-9465-97963E090EFD}">
      <dgm:prSet phldrT="[Testo]" custT="1"/>
      <dgm:spPr/>
      <dgm:t>
        <a:bodyPr/>
        <a:lstStyle/>
        <a:p>
          <a:r>
            <a:rPr lang="it-IT" sz="2000" dirty="0" smtClean="0"/>
            <a:t>Servizi semi-residenziali </a:t>
          </a:r>
          <a:endParaRPr lang="it-IT" sz="2000" dirty="0"/>
        </a:p>
      </dgm:t>
    </dgm:pt>
    <dgm:pt modelId="{22C0E828-AFD5-455C-9834-D17BFCEED702}" type="parTrans" cxnId="{15DD71D0-1D94-4AAE-9025-1DAEE7225D09}">
      <dgm:prSet/>
      <dgm:spPr/>
      <dgm:t>
        <a:bodyPr/>
        <a:lstStyle/>
        <a:p>
          <a:endParaRPr lang="it-IT"/>
        </a:p>
      </dgm:t>
    </dgm:pt>
    <dgm:pt modelId="{125CC2A9-9BB2-4F0E-81CA-C223A0FA1B92}" type="sibTrans" cxnId="{15DD71D0-1D94-4AAE-9025-1DAEE7225D09}">
      <dgm:prSet/>
      <dgm:spPr/>
      <dgm:t>
        <a:bodyPr/>
        <a:lstStyle/>
        <a:p>
          <a:endParaRPr lang="it-IT"/>
        </a:p>
      </dgm:t>
    </dgm:pt>
    <dgm:pt modelId="{1F10862B-68C7-41B9-BFAC-1CEB2315BD69}" type="pres">
      <dgm:prSet presAssocID="{7AC5A452-15CB-4F8A-BAC2-15E26510D5C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8DA61F34-A23D-4257-BBE6-D194634ACD40}" type="pres">
      <dgm:prSet presAssocID="{2598252E-CC5C-4229-A8A6-E1834C88A98B}" presName="composite" presStyleCnt="0"/>
      <dgm:spPr/>
    </dgm:pt>
    <dgm:pt modelId="{DE10CE26-2D06-4387-8554-2ADC94FB9A2B}" type="pres">
      <dgm:prSet presAssocID="{2598252E-CC5C-4229-A8A6-E1834C88A98B}" presName="bentUpArrow1" presStyleLbl="alignImgPlace1" presStyleIdx="0" presStyleCnt="2"/>
      <dgm:spPr/>
    </dgm:pt>
    <dgm:pt modelId="{D6CC09F9-B01D-4F3C-A984-8D2C590FC737}" type="pres">
      <dgm:prSet presAssocID="{2598252E-CC5C-4229-A8A6-E1834C88A98B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E5EC8A-AED3-4A4D-93DB-533B6238CB6B}" type="pres">
      <dgm:prSet presAssocID="{2598252E-CC5C-4229-A8A6-E1834C88A98B}" presName="ChildText" presStyleLbl="revTx" presStyleIdx="0" presStyleCnt="3" custScaleX="290603" custScaleY="158724" custLinFactX="3972" custLinFactNeighborX="100000" custLinFactNeighborY="26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E3F622-8479-460A-A044-8FB257696D3C}" type="pres">
      <dgm:prSet presAssocID="{7DED306E-FF84-43D2-A6FD-C66DE288FC8B}" presName="sibTrans" presStyleCnt="0"/>
      <dgm:spPr/>
    </dgm:pt>
    <dgm:pt modelId="{91A636CD-634F-4A00-B5B0-903F93BD5B4F}" type="pres">
      <dgm:prSet presAssocID="{9E101557-5907-45D9-9C3F-659E78EE30A7}" presName="composite" presStyleCnt="0"/>
      <dgm:spPr/>
    </dgm:pt>
    <dgm:pt modelId="{FCAB32F6-9B21-415C-A49E-8301D09EA717}" type="pres">
      <dgm:prSet presAssocID="{9E101557-5907-45D9-9C3F-659E78EE30A7}" presName="bentUpArrow1" presStyleLbl="alignImgPlace1" presStyleIdx="1" presStyleCnt="2" custLinFactNeighborX="-15338" custLinFactNeighborY="21475"/>
      <dgm:spPr/>
    </dgm:pt>
    <dgm:pt modelId="{60F8F878-30CD-4E4E-B9BF-8EDB7BCEEC10}" type="pres">
      <dgm:prSet presAssocID="{9E101557-5907-45D9-9C3F-659E78EE30A7}" presName="ParentText" presStyleLbl="node1" presStyleIdx="1" presStyleCnt="3" custLinFactNeighborX="-35224" custLinFactNeighborY="139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0FE356E-5DB0-40C0-B5CE-23D64B1D24C4}" type="pres">
      <dgm:prSet presAssocID="{9E101557-5907-45D9-9C3F-659E78EE30A7}" presName="ChildText" presStyleLbl="revTx" presStyleIdx="1" presStyleCnt="3" custScaleX="234356" custScaleY="114919" custLinFactNeighborX="31713" custLinFactNeighborY="200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931F89-1A56-4903-8C68-A12134C257B4}" type="pres">
      <dgm:prSet presAssocID="{9D277AE1-18C9-4BCF-81BA-A87669404958}" presName="sibTrans" presStyleCnt="0"/>
      <dgm:spPr/>
    </dgm:pt>
    <dgm:pt modelId="{63899EE5-043A-4C81-BB68-BB22F475DC62}" type="pres">
      <dgm:prSet presAssocID="{F746EF5C-648C-4E9E-B0AF-A4574256EABB}" presName="composite" presStyleCnt="0"/>
      <dgm:spPr/>
    </dgm:pt>
    <dgm:pt modelId="{C2EA9017-D69B-4487-B824-DE76B0217D50}" type="pres">
      <dgm:prSet presAssocID="{F746EF5C-648C-4E9E-B0AF-A4574256EABB}" presName="ParentText" presStyleLbl="node1" presStyleIdx="2" presStyleCnt="3" custLinFactNeighborX="-41975" custLinFactNeighborY="463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06D8B8-2668-4C38-84AF-7E8AEB650E3B}" type="pres">
      <dgm:prSet presAssocID="{F746EF5C-648C-4E9E-B0AF-A4574256EABB}" presName="FinalChildText" presStyleLbl="revTx" presStyleIdx="2" presStyleCnt="3" custScaleX="145194" custLinFactNeighborX="-33601" custLinFactNeighborY="599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09C87E3-353F-4781-8ECD-B31773CDF6B2}" type="presOf" srcId="{0AD9449B-FE67-49F2-99EA-FEE98B91C0AC}" destId="{04E5EC8A-AED3-4A4D-93DB-533B6238CB6B}" srcOrd="0" destOrd="0" presId="urn:microsoft.com/office/officeart/2005/8/layout/StepDownProcess"/>
    <dgm:cxn modelId="{503AF730-3922-4030-92EE-2BE0BE296773}" srcId="{2598252E-CC5C-4229-A8A6-E1834C88A98B}" destId="{0AD9449B-FE67-49F2-99EA-FEE98B91C0AC}" srcOrd="0" destOrd="0" parTransId="{7447A665-619F-4668-9D10-536C1CD0D328}" sibTransId="{33DD8616-C9B5-4890-AF92-B80DB162A0AD}"/>
    <dgm:cxn modelId="{08DD330A-03CE-457D-A163-73620EFE6AAD}" srcId="{9E101557-5907-45D9-9C3F-659E78EE30A7}" destId="{A3BE371E-F301-4D70-AF39-9E52AF5CFC69}" srcOrd="0" destOrd="0" parTransId="{332D2A63-DC01-4E81-BE66-B07022FEE09B}" sibTransId="{935D24DB-ACA0-4C0D-BA73-5699ACD81867}"/>
    <dgm:cxn modelId="{C6601F0D-0025-46DF-8A72-D4CD8B30C27A}" type="presOf" srcId="{28130D29-DC70-4339-9465-97963E090EFD}" destId="{7406D8B8-2668-4C38-84AF-7E8AEB650E3B}" srcOrd="0" destOrd="0" presId="urn:microsoft.com/office/officeart/2005/8/layout/StepDownProcess"/>
    <dgm:cxn modelId="{2F63B5AA-A1AB-4329-A3F7-7DA9F6B65A06}" type="presOf" srcId="{A3BE371E-F301-4D70-AF39-9E52AF5CFC69}" destId="{90FE356E-5DB0-40C0-B5CE-23D64B1D24C4}" srcOrd="0" destOrd="0" presId="urn:microsoft.com/office/officeart/2005/8/layout/StepDownProcess"/>
    <dgm:cxn modelId="{02E19A05-9608-405E-8B6A-132E68A385E7}" srcId="{7AC5A452-15CB-4F8A-BAC2-15E26510D5C1}" destId="{F746EF5C-648C-4E9E-B0AF-A4574256EABB}" srcOrd="2" destOrd="0" parTransId="{72981BEB-5E99-4F65-AB35-EEEDCB4177A9}" sibTransId="{C3A4A028-ACDA-49E2-877F-76C52A113377}"/>
    <dgm:cxn modelId="{A180E1EF-99E1-4403-9D86-F2889E0861B8}" type="presOf" srcId="{2598252E-CC5C-4229-A8A6-E1834C88A98B}" destId="{D6CC09F9-B01D-4F3C-A984-8D2C590FC737}" srcOrd="0" destOrd="0" presId="urn:microsoft.com/office/officeart/2005/8/layout/StepDownProcess"/>
    <dgm:cxn modelId="{6C1D49D5-9DC4-4179-9203-64739A789390}" type="presOf" srcId="{F746EF5C-648C-4E9E-B0AF-A4574256EABB}" destId="{C2EA9017-D69B-4487-B824-DE76B0217D50}" srcOrd="0" destOrd="0" presId="urn:microsoft.com/office/officeart/2005/8/layout/StepDownProcess"/>
    <dgm:cxn modelId="{F96CCDE1-7E8B-4C27-8882-A406E9E9D888}" srcId="{7AC5A452-15CB-4F8A-BAC2-15E26510D5C1}" destId="{2598252E-CC5C-4229-A8A6-E1834C88A98B}" srcOrd="0" destOrd="0" parTransId="{B94FF497-1B4E-4C67-ACDE-67CF1C0031AA}" sibTransId="{7DED306E-FF84-43D2-A6FD-C66DE288FC8B}"/>
    <dgm:cxn modelId="{15DD71D0-1D94-4AAE-9025-1DAEE7225D09}" srcId="{F746EF5C-648C-4E9E-B0AF-A4574256EABB}" destId="{28130D29-DC70-4339-9465-97963E090EFD}" srcOrd="0" destOrd="0" parTransId="{22C0E828-AFD5-455C-9834-D17BFCEED702}" sibTransId="{125CC2A9-9BB2-4F0E-81CA-C223A0FA1B92}"/>
    <dgm:cxn modelId="{10308A03-65B5-47E7-BE3E-FECC04BD6C1A}" srcId="{7AC5A452-15CB-4F8A-BAC2-15E26510D5C1}" destId="{9E101557-5907-45D9-9C3F-659E78EE30A7}" srcOrd="1" destOrd="0" parTransId="{930DE040-C19B-435A-AE4F-9C89947E921D}" sibTransId="{9D277AE1-18C9-4BCF-81BA-A87669404958}"/>
    <dgm:cxn modelId="{5E153DDB-2BA6-4E17-AA71-96CF5BEE9B3C}" type="presOf" srcId="{9E101557-5907-45D9-9C3F-659E78EE30A7}" destId="{60F8F878-30CD-4E4E-B9BF-8EDB7BCEEC10}" srcOrd="0" destOrd="0" presId="urn:microsoft.com/office/officeart/2005/8/layout/StepDownProcess"/>
    <dgm:cxn modelId="{C898DFED-571D-4EA1-99DF-EA96EE42DEF7}" type="presOf" srcId="{7AC5A452-15CB-4F8A-BAC2-15E26510D5C1}" destId="{1F10862B-68C7-41B9-BFAC-1CEB2315BD69}" srcOrd="0" destOrd="0" presId="urn:microsoft.com/office/officeart/2005/8/layout/StepDownProcess"/>
    <dgm:cxn modelId="{72329AB6-B36A-4FF9-B44D-055E5B522902}" type="presParOf" srcId="{1F10862B-68C7-41B9-BFAC-1CEB2315BD69}" destId="{8DA61F34-A23D-4257-BBE6-D194634ACD40}" srcOrd="0" destOrd="0" presId="urn:microsoft.com/office/officeart/2005/8/layout/StepDownProcess"/>
    <dgm:cxn modelId="{22425E66-D5E4-4A13-936B-7F4BA13CA78F}" type="presParOf" srcId="{8DA61F34-A23D-4257-BBE6-D194634ACD40}" destId="{DE10CE26-2D06-4387-8554-2ADC94FB9A2B}" srcOrd="0" destOrd="0" presId="urn:microsoft.com/office/officeart/2005/8/layout/StepDownProcess"/>
    <dgm:cxn modelId="{9FB82140-FC60-4D12-8687-15B307D71820}" type="presParOf" srcId="{8DA61F34-A23D-4257-BBE6-D194634ACD40}" destId="{D6CC09F9-B01D-4F3C-A984-8D2C590FC737}" srcOrd="1" destOrd="0" presId="urn:microsoft.com/office/officeart/2005/8/layout/StepDownProcess"/>
    <dgm:cxn modelId="{A8498CD7-66EC-44FE-8316-C06358C0E544}" type="presParOf" srcId="{8DA61F34-A23D-4257-BBE6-D194634ACD40}" destId="{04E5EC8A-AED3-4A4D-93DB-533B6238CB6B}" srcOrd="2" destOrd="0" presId="urn:microsoft.com/office/officeart/2005/8/layout/StepDownProcess"/>
    <dgm:cxn modelId="{EC38FC02-496E-43DB-AE6B-82D357641545}" type="presParOf" srcId="{1F10862B-68C7-41B9-BFAC-1CEB2315BD69}" destId="{01E3F622-8479-460A-A044-8FB257696D3C}" srcOrd="1" destOrd="0" presId="urn:microsoft.com/office/officeart/2005/8/layout/StepDownProcess"/>
    <dgm:cxn modelId="{DDCBF14C-AC4B-4CCE-ABC7-AECA7CB04BDE}" type="presParOf" srcId="{1F10862B-68C7-41B9-BFAC-1CEB2315BD69}" destId="{91A636CD-634F-4A00-B5B0-903F93BD5B4F}" srcOrd="2" destOrd="0" presId="urn:microsoft.com/office/officeart/2005/8/layout/StepDownProcess"/>
    <dgm:cxn modelId="{54EDBC17-0D09-47B1-82C4-1E9DE4570B44}" type="presParOf" srcId="{91A636CD-634F-4A00-B5B0-903F93BD5B4F}" destId="{FCAB32F6-9B21-415C-A49E-8301D09EA717}" srcOrd="0" destOrd="0" presId="urn:microsoft.com/office/officeart/2005/8/layout/StepDownProcess"/>
    <dgm:cxn modelId="{4677E3A8-293B-4D89-B38C-BF69A916C249}" type="presParOf" srcId="{91A636CD-634F-4A00-B5B0-903F93BD5B4F}" destId="{60F8F878-30CD-4E4E-B9BF-8EDB7BCEEC10}" srcOrd="1" destOrd="0" presId="urn:microsoft.com/office/officeart/2005/8/layout/StepDownProcess"/>
    <dgm:cxn modelId="{60DC1953-E5DF-46B7-84B1-0D5E3E879CCE}" type="presParOf" srcId="{91A636CD-634F-4A00-B5B0-903F93BD5B4F}" destId="{90FE356E-5DB0-40C0-B5CE-23D64B1D24C4}" srcOrd="2" destOrd="0" presId="urn:microsoft.com/office/officeart/2005/8/layout/StepDownProcess"/>
    <dgm:cxn modelId="{73F2151F-163B-495F-84D3-30B37405DB42}" type="presParOf" srcId="{1F10862B-68C7-41B9-BFAC-1CEB2315BD69}" destId="{4D931F89-1A56-4903-8C68-A12134C257B4}" srcOrd="3" destOrd="0" presId="urn:microsoft.com/office/officeart/2005/8/layout/StepDownProcess"/>
    <dgm:cxn modelId="{19EE8295-7C91-4C7B-87B7-39D93D03958C}" type="presParOf" srcId="{1F10862B-68C7-41B9-BFAC-1CEB2315BD69}" destId="{63899EE5-043A-4C81-BB68-BB22F475DC62}" srcOrd="4" destOrd="0" presId="urn:microsoft.com/office/officeart/2005/8/layout/StepDownProcess"/>
    <dgm:cxn modelId="{2F8A6648-F961-4A60-AEDF-5D286BCD7AA4}" type="presParOf" srcId="{63899EE5-043A-4C81-BB68-BB22F475DC62}" destId="{C2EA9017-D69B-4487-B824-DE76B0217D50}" srcOrd="0" destOrd="0" presId="urn:microsoft.com/office/officeart/2005/8/layout/StepDownProcess"/>
    <dgm:cxn modelId="{5032FD83-946D-49DF-A47A-7577B8F95CF8}" type="presParOf" srcId="{63899EE5-043A-4C81-BB68-BB22F475DC62}" destId="{7406D8B8-2668-4C38-84AF-7E8AEB650E3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CB276E-2DB0-4460-8A46-F929DE0582C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4C87814-F80F-4E2C-8DC1-A7C50E32E2BD}">
      <dgm:prSet phldrT="[Testo]" custT="1"/>
      <dgm:spPr/>
      <dgm:t>
        <a:bodyPr/>
        <a:lstStyle/>
        <a:p>
          <a:r>
            <a:rPr lang="it-IT" sz="2400" b="1" dirty="0" smtClean="0"/>
            <a:t>SR – servizi residenziali </a:t>
          </a:r>
          <a:endParaRPr lang="it-IT" sz="2400" b="1" dirty="0"/>
        </a:p>
      </dgm:t>
    </dgm:pt>
    <dgm:pt modelId="{8DD520D9-AC0A-46F8-B4FD-1A9AD858E41C}" type="parTrans" cxnId="{0F916F36-6847-4BDB-B64C-AF20AAAB7076}">
      <dgm:prSet/>
      <dgm:spPr/>
      <dgm:t>
        <a:bodyPr/>
        <a:lstStyle/>
        <a:p>
          <a:endParaRPr lang="it-IT"/>
        </a:p>
      </dgm:t>
    </dgm:pt>
    <dgm:pt modelId="{F054D9CB-90DB-46C8-8599-3E4F00B794C3}" type="sibTrans" cxnId="{0F916F36-6847-4BDB-B64C-AF20AAAB7076}">
      <dgm:prSet/>
      <dgm:spPr/>
      <dgm:t>
        <a:bodyPr/>
        <a:lstStyle/>
        <a:p>
          <a:endParaRPr lang="it-IT"/>
        </a:p>
      </dgm:t>
    </dgm:pt>
    <dgm:pt modelId="{ACC7ED1E-BD76-4DE5-9E0D-AE127401AD95}">
      <dgm:prSet phldrT="[Testo]" custT="1"/>
      <dgm:spPr/>
      <dgm:t>
        <a:bodyPr/>
        <a:lstStyle/>
        <a:p>
          <a:pPr algn="just"/>
          <a:r>
            <a:rPr lang="it-IT" sz="2400" dirty="0" smtClean="0"/>
            <a:t> distinti in residenze terapeutico-riabilitative e socio-riabilitative</a:t>
          </a:r>
          <a:endParaRPr lang="it-IT" sz="2400" dirty="0"/>
        </a:p>
      </dgm:t>
    </dgm:pt>
    <dgm:pt modelId="{2B73826D-D783-41D8-8389-4A9FF6BB641C}" type="parTrans" cxnId="{E0C69A98-A92F-4EBE-A24E-3AE395CA637E}">
      <dgm:prSet/>
      <dgm:spPr/>
      <dgm:t>
        <a:bodyPr/>
        <a:lstStyle/>
        <a:p>
          <a:endParaRPr lang="it-IT"/>
        </a:p>
      </dgm:t>
    </dgm:pt>
    <dgm:pt modelId="{1DA414DD-C090-4D2F-974E-9E16C19AA472}" type="sibTrans" cxnId="{E0C69A98-A92F-4EBE-A24E-3AE395CA637E}">
      <dgm:prSet/>
      <dgm:spPr/>
      <dgm:t>
        <a:bodyPr/>
        <a:lstStyle/>
        <a:p>
          <a:endParaRPr lang="it-IT"/>
        </a:p>
      </dgm:t>
    </dgm:pt>
    <dgm:pt modelId="{735241EE-46DA-4DA2-8EBD-E18DE6A7A235}">
      <dgm:prSet phldrT="[Testo]" custT="1"/>
      <dgm:spPr/>
      <dgm:t>
        <a:bodyPr/>
        <a:lstStyle/>
        <a:p>
          <a:r>
            <a:rPr lang="it-IT" sz="2800" dirty="0" smtClean="0"/>
            <a:t>Servizi ospedalieri</a:t>
          </a:r>
          <a:endParaRPr lang="it-IT" sz="2800" dirty="0"/>
        </a:p>
      </dgm:t>
    </dgm:pt>
    <dgm:pt modelId="{08748233-F39D-4E88-8219-7FFD1A48808A}" type="parTrans" cxnId="{357976C0-D245-49CA-8C82-D255F4B906E1}">
      <dgm:prSet/>
      <dgm:spPr/>
      <dgm:t>
        <a:bodyPr/>
        <a:lstStyle/>
        <a:p>
          <a:endParaRPr lang="it-IT"/>
        </a:p>
      </dgm:t>
    </dgm:pt>
    <dgm:pt modelId="{D99E874C-9E63-4785-9416-A749DF64F11E}" type="sibTrans" cxnId="{357976C0-D245-49CA-8C82-D255F4B906E1}">
      <dgm:prSet/>
      <dgm:spPr/>
      <dgm:t>
        <a:bodyPr/>
        <a:lstStyle/>
        <a:p>
          <a:endParaRPr lang="it-IT"/>
        </a:p>
      </dgm:t>
    </dgm:pt>
    <dgm:pt modelId="{4323B946-4055-474E-8081-87468A35A99F}">
      <dgm:prSet phldrT="[Testo]"/>
      <dgm:spPr/>
      <dgm:t>
        <a:bodyPr/>
        <a:lstStyle/>
        <a:p>
          <a:r>
            <a:rPr lang="it-IT" dirty="0" smtClean="0"/>
            <a:t>SPDC, servizi psichiatrici di diagnosi e cura</a:t>
          </a:r>
          <a:endParaRPr lang="it-IT" dirty="0"/>
        </a:p>
      </dgm:t>
    </dgm:pt>
    <dgm:pt modelId="{C91D7880-4D0E-409E-870C-3A6B0F9F98EC}" type="parTrans" cxnId="{B564C472-3632-47E7-8CCF-288CC4AA9005}">
      <dgm:prSet/>
      <dgm:spPr/>
      <dgm:t>
        <a:bodyPr/>
        <a:lstStyle/>
        <a:p>
          <a:endParaRPr lang="it-IT"/>
        </a:p>
      </dgm:t>
    </dgm:pt>
    <dgm:pt modelId="{9B33EF47-4E41-4F3D-BDF7-1080B9208307}" type="sibTrans" cxnId="{B564C472-3632-47E7-8CCF-288CC4AA9005}">
      <dgm:prSet/>
      <dgm:spPr/>
      <dgm:t>
        <a:bodyPr/>
        <a:lstStyle/>
        <a:p>
          <a:endParaRPr lang="it-IT"/>
        </a:p>
      </dgm:t>
    </dgm:pt>
    <dgm:pt modelId="{2891EAC7-DBB4-42F2-9E49-6E61FF7B4925}">
      <dgm:prSet phldrT="[Testo]"/>
      <dgm:spPr/>
      <dgm:t>
        <a:bodyPr/>
        <a:lstStyle/>
        <a:p>
          <a:r>
            <a:rPr lang="it-IT" dirty="0" smtClean="0"/>
            <a:t>DH, </a:t>
          </a:r>
          <a:r>
            <a:rPr lang="it-IT" dirty="0" err="1" smtClean="0"/>
            <a:t>Day</a:t>
          </a:r>
          <a:r>
            <a:rPr lang="it-IT" dirty="0" smtClean="0"/>
            <a:t> Hospital</a:t>
          </a:r>
          <a:endParaRPr lang="it-IT" dirty="0"/>
        </a:p>
      </dgm:t>
    </dgm:pt>
    <dgm:pt modelId="{027C1CA5-EFE1-4408-A32F-8A5EB3102DF8}" type="parTrans" cxnId="{E0936806-F75D-4A48-BFA1-A1F0E7DD836C}">
      <dgm:prSet/>
      <dgm:spPr/>
      <dgm:t>
        <a:bodyPr/>
        <a:lstStyle/>
        <a:p>
          <a:endParaRPr lang="it-IT"/>
        </a:p>
      </dgm:t>
    </dgm:pt>
    <dgm:pt modelId="{B7998A57-29D5-482D-9522-BB596AF410AF}" type="sibTrans" cxnId="{E0936806-F75D-4A48-BFA1-A1F0E7DD836C}">
      <dgm:prSet/>
      <dgm:spPr/>
      <dgm:t>
        <a:bodyPr/>
        <a:lstStyle/>
        <a:p>
          <a:endParaRPr lang="it-IT"/>
        </a:p>
      </dgm:t>
    </dgm:pt>
    <dgm:pt modelId="{2C444B77-A4B8-4DAD-8192-6E6AB0D39826}" type="pres">
      <dgm:prSet presAssocID="{71CB276E-2DB0-4460-8A46-F929DE0582C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F1B4C278-B83D-4E00-92FC-259B3AE546A6}" type="pres">
      <dgm:prSet presAssocID="{14C87814-F80F-4E2C-8DC1-A7C50E32E2BD}" presName="composite" presStyleCnt="0"/>
      <dgm:spPr/>
    </dgm:pt>
    <dgm:pt modelId="{75580AF8-032D-47A8-BEE1-99822865544C}" type="pres">
      <dgm:prSet presAssocID="{14C87814-F80F-4E2C-8DC1-A7C50E32E2BD}" presName="bentUpArrow1" presStyleLbl="alignImgPlace1" presStyleIdx="0" presStyleCnt="1" custScaleX="93806" custScaleY="91252" custLinFactNeighborX="29641" custLinFactNeighborY="-48904"/>
      <dgm:spPr/>
    </dgm:pt>
    <dgm:pt modelId="{794A4794-4980-4145-BA81-AFB7C82FAD4C}" type="pres">
      <dgm:prSet presAssocID="{14C87814-F80F-4E2C-8DC1-A7C50E32E2BD}" presName="ParentText" presStyleLbl="node1" presStyleIdx="0" presStyleCnt="2" custScaleX="95653" custScaleY="88562" custLinFactNeighborX="2205" custLinFactNeighborY="-339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41D567-FF69-4B7C-AC44-4F71C979D939}" type="pres">
      <dgm:prSet presAssocID="{14C87814-F80F-4E2C-8DC1-A7C50E32E2BD}" presName="ChildText" presStyleLbl="revTx" presStyleIdx="0" presStyleCnt="2" custScaleX="232120" custLinFactNeighborX="74452" custLinFactNeighborY="-38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755F04-3E78-4297-BDF4-7590CB0755D8}" type="pres">
      <dgm:prSet presAssocID="{F054D9CB-90DB-46C8-8599-3E4F00B794C3}" presName="sibTrans" presStyleCnt="0"/>
      <dgm:spPr/>
    </dgm:pt>
    <dgm:pt modelId="{5124ED30-C38A-42F0-9547-46008114AD6C}" type="pres">
      <dgm:prSet presAssocID="{735241EE-46DA-4DA2-8EBD-E18DE6A7A235}" presName="composite" presStyleCnt="0"/>
      <dgm:spPr/>
    </dgm:pt>
    <dgm:pt modelId="{F66D5F45-62FB-4CED-8BCA-BE516D5492D9}" type="pres">
      <dgm:prSet presAssocID="{735241EE-46DA-4DA2-8EBD-E18DE6A7A235}" presName="ParentText" presStyleLbl="node1" presStyleIdx="1" presStyleCnt="2" custScaleX="91493" custScaleY="81023" custLinFactNeighborX="-7781" custLinFactNeighborY="-173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BF824D-606E-4B57-BD2E-A95EFE10EB2D}" type="pres">
      <dgm:prSet presAssocID="{735241EE-46DA-4DA2-8EBD-E18DE6A7A235}" presName="FinalChildText" presStyleLbl="revTx" presStyleIdx="1" presStyleCnt="2" custScaleX="117388" custScaleY="135174" custLinFactNeighborX="-3344" custLinFactNeighborY="-165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E4149A9-B87E-41CA-9B67-F226519EC2D5}" type="presOf" srcId="{14C87814-F80F-4E2C-8DC1-A7C50E32E2BD}" destId="{794A4794-4980-4145-BA81-AFB7C82FAD4C}" srcOrd="0" destOrd="0" presId="urn:microsoft.com/office/officeart/2005/8/layout/StepDownProcess"/>
    <dgm:cxn modelId="{EF2F5F6F-1DE6-4E6C-9A10-BDDF3A9DB804}" type="presOf" srcId="{735241EE-46DA-4DA2-8EBD-E18DE6A7A235}" destId="{F66D5F45-62FB-4CED-8BCA-BE516D5492D9}" srcOrd="0" destOrd="0" presId="urn:microsoft.com/office/officeart/2005/8/layout/StepDownProcess"/>
    <dgm:cxn modelId="{E0C69A98-A92F-4EBE-A24E-3AE395CA637E}" srcId="{14C87814-F80F-4E2C-8DC1-A7C50E32E2BD}" destId="{ACC7ED1E-BD76-4DE5-9E0D-AE127401AD95}" srcOrd="0" destOrd="0" parTransId="{2B73826D-D783-41D8-8389-4A9FF6BB641C}" sibTransId="{1DA414DD-C090-4D2F-974E-9E16C19AA472}"/>
    <dgm:cxn modelId="{B564C472-3632-47E7-8CCF-288CC4AA9005}" srcId="{735241EE-46DA-4DA2-8EBD-E18DE6A7A235}" destId="{4323B946-4055-474E-8081-87468A35A99F}" srcOrd="0" destOrd="0" parTransId="{C91D7880-4D0E-409E-870C-3A6B0F9F98EC}" sibTransId="{9B33EF47-4E41-4F3D-BDF7-1080B9208307}"/>
    <dgm:cxn modelId="{A34024E3-BC6C-42EF-94EB-2331FD742F26}" type="presOf" srcId="{71CB276E-2DB0-4460-8A46-F929DE0582C8}" destId="{2C444B77-A4B8-4DAD-8192-6E6AB0D39826}" srcOrd="0" destOrd="0" presId="urn:microsoft.com/office/officeart/2005/8/layout/StepDownProcess"/>
    <dgm:cxn modelId="{E0936806-F75D-4A48-BFA1-A1F0E7DD836C}" srcId="{735241EE-46DA-4DA2-8EBD-E18DE6A7A235}" destId="{2891EAC7-DBB4-42F2-9E49-6E61FF7B4925}" srcOrd="1" destOrd="0" parTransId="{027C1CA5-EFE1-4408-A32F-8A5EB3102DF8}" sibTransId="{B7998A57-29D5-482D-9522-BB596AF410AF}"/>
    <dgm:cxn modelId="{357976C0-D245-49CA-8C82-D255F4B906E1}" srcId="{71CB276E-2DB0-4460-8A46-F929DE0582C8}" destId="{735241EE-46DA-4DA2-8EBD-E18DE6A7A235}" srcOrd="1" destOrd="0" parTransId="{08748233-F39D-4E88-8219-7FFD1A48808A}" sibTransId="{D99E874C-9E63-4785-9416-A749DF64F11E}"/>
    <dgm:cxn modelId="{ACA5A9D8-3B1A-469A-909C-629D163B7CCA}" type="presOf" srcId="{ACC7ED1E-BD76-4DE5-9E0D-AE127401AD95}" destId="{D541D567-FF69-4B7C-AC44-4F71C979D939}" srcOrd="0" destOrd="0" presId="urn:microsoft.com/office/officeart/2005/8/layout/StepDownProcess"/>
    <dgm:cxn modelId="{71916D60-1C8B-4195-B4F1-EA620F745138}" type="presOf" srcId="{4323B946-4055-474E-8081-87468A35A99F}" destId="{CDBF824D-606E-4B57-BD2E-A95EFE10EB2D}" srcOrd="0" destOrd="0" presId="urn:microsoft.com/office/officeart/2005/8/layout/StepDownProcess"/>
    <dgm:cxn modelId="{0F916F36-6847-4BDB-B64C-AF20AAAB7076}" srcId="{71CB276E-2DB0-4460-8A46-F929DE0582C8}" destId="{14C87814-F80F-4E2C-8DC1-A7C50E32E2BD}" srcOrd="0" destOrd="0" parTransId="{8DD520D9-AC0A-46F8-B4FD-1A9AD858E41C}" sibTransId="{F054D9CB-90DB-46C8-8599-3E4F00B794C3}"/>
    <dgm:cxn modelId="{B9AF7817-AC0C-4F4A-B5E5-812C01B95E08}" type="presOf" srcId="{2891EAC7-DBB4-42F2-9E49-6E61FF7B4925}" destId="{CDBF824D-606E-4B57-BD2E-A95EFE10EB2D}" srcOrd="0" destOrd="1" presId="urn:microsoft.com/office/officeart/2005/8/layout/StepDownProcess"/>
    <dgm:cxn modelId="{EFE72531-753A-4235-AFED-45960A7EF742}" type="presParOf" srcId="{2C444B77-A4B8-4DAD-8192-6E6AB0D39826}" destId="{F1B4C278-B83D-4E00-92FC-259B3AE546A6}" srcOrd="0" destOrd="0" presId="urn:microsoft.com/office/officeart/2005/8/layout/StepDownProcess"/>
    <dgm:cxn modelId="{6B943908-6A79-4F1F-BE9A-8EFE9B67DCCD}" type="presParOf" srcId="{F1B4C278-B83D-4E00-92FC-259B3AE546A6}" destId="{75580AF8-032D-47A8-BEE1-99822865544C}" srcOrd="0" destOrd="0" presId="urn:microsoft.com/office/officeart/2005/8/layout/StepDownProcess"/>
    <dgm:cxn modelId="{62E12EEF-9119-4665-AACF-4A06629DA0BA}" type="presParOf" srcId="{F1B4C278-B83D-4E00-92FC-259B3AE546A6}" destId="{794A4794-4980-4145-BA81-AFB7C82FAD4C}" srcOrd="1" destOrd="0" presId="urn:microsoft.com/office/officeart/2005/8/layout/StepDownProcess"/>
    <dgm:cxn modelId="{13CC7C3F-3E8D-442C-BBE8-EF14119627C5}" type="presParOf" srcId="{F1B4C278-B83D-4E00-92FC-259B3AE546A6}" destId="{D541D567-FF69-4B7C-AC44-4F71C979D939}" srcOrd="2" destOrd="0" presId="urn:microsoft.com/office/officeart/2005/8/layout/StepDownProcess"/>
    <dgm:cxn modelId="{FF6285C8-F4FF-4124-BFD9-6FEFA2C5A692}" type="presParOf" srcId="{2C444B77-A4B8-4DAD-8192-6E6AB0D39826}" destId="{33755F04-3E78-4297-BDF4-7590CB0755D8}" srcOrd="1" destOrd="0" presId="urn:microsoft.com/office/officeart/2005/8/layout/StepDownProcess"/>
    <dgm:cxn modelId="{E351D596-3E9C-4057-8300-6BD840FE2924}" type="presParOf" srcId="{2C444B77-A4B8-4DAD-8192-6E6AB0D39826}" destId="{5124ED30-C38A-42F0-9547-46008114AD6C}" srcOrd="2" destOrd="0" presId="urn:microsoft.com/office/officeart/2005/8/layout/StepDownProcess"/>
    <dgm:cxn modelId="{BCC5FE77-7170-4B15-8E20-D41DA0282831}" type="presParOf" srcId="{5124ED30-C38A-42F0-9547-46008114AD6C}" destId="{F66D5F45-62FB-4CED-8BCA-BE516D5492D9}" srcOrd="0" destOrd="0" presId="urn:microsoft.com/office/officeart/2005/8/layout/StepDownProcess"/>
    <dgm:cxn modelId="{69C2FBEF-B550-4A58-9232-6A4DC85B71C3}" type="presParOf" srcId="{5124ED30-C38A-42F0-9547-46008114AD6C}" destId="{CDBF824D-606E-4B57-BD2E-A95EFE10EB2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64D5E-14A4-4C5D-BD97-D512CD75CBC7}">
      <dsp:nvSpPr>
        <dsp:cNvPr id="0" name=""/>
        <dsp:cNvSpPr/>
      </dsp:nvSpPr>
      <dsp:spPr>
        <a:xfrm>
          <a:off x="1789725" y="584321"/>
          <a:ext cx="4042137" cy="4042137"/>
        </a:xfrm>
        <a:prstGeom prst="blockArc">
          <a:avLst>
            <a:gd name="adj1" fmla="val 10799700"/>
            <a:gd name="adj2" fmla="val 1615462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45C62-54BB-49B4-B5A6-A96897BFE303}">
      <dsp:nvSpPr>
        <dsp:cNvPr id="0" name=""/>
        <dsp:cNvSpPr/>
      </dsp:nvSpPr>
      <dsp:spPr>
        <a:xfrm>
          <a:off x="1789725" y="584665"/>
          <a:ext cx="4042137" cy="4042137"/>
        </a:xfrm>
        <a:prstGeom prst="blockArc">
          <a:avLst>
            <a:gd name="adj1" fmla="val 5445380"/>
            <a:gd name="adj2" fmla="val 108003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42BC6-4DCD-44A7-89EC-22031EA0DB78}">
      <dsp:nvSpPr>
        <dsp:cNvPr id="0" name=""/>
        <dsp:cNvSpPr/>
      </dsp:nvSpPr>
      <dsp:spPr>
        <a:xfrm>
          <a:off x="1763666" y="584493"/>
          <a:ext cx="4042137" cy="4042137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D522D-F0EC-4B41-ADFD-A1360A2FDE06}">
      <dsp:nvSpPr>
        <dsp:cNvPr id="0" name=""/>
        <dsp:cNvSpPr/>
      </dsp:nvSpPr>
      <dsp:spPr>
        <a:xfrm>
          <a:off x="1763666" y="584493"/>
          <a:ext cx="4042137" cy="4042137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8CEB4-9AC2-4934-B37F-6E9B284CDCB0}">
      <dsp:nvSpPr>
        <dsp:cNvPr id="0" name=""/>
        <dsp:cNvSpPr/>
      </dsp:nvSpPr>
      <dsp:spPr>
        <a:xfrm>
          <a:off x="2853922" y="1674749"/>
          <a:ext cx="1861624" cy="1861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100" kern="1200" dirty="0" smtClean="0"/>
            <a:t>CURA</a:t>
          </a:r>
          <a:endParaRPr lang="it-IT" sz="4100" kern="1200" dirty="0"/>
        </a:p>
      </dsp:txBody>
      <dsp:txXfrm>
        <a:off x="3126551" y="1947378"/>
        <a:ext cx="1316366" cy="1316366"/>
      </dsp:txXfrm>
    </dsp:sp>
    <dsp:sp modelId="{0D3D221C-4A77-4FD9-B481-447D5D9C7B5D}">
      <dsp:nvSpPr>
        <dsp:cNvPr id="0" name=""/>
        <dsp:cNvSpPr/>
      </dsp:nvSpPr>
      <dsp:spPr>
        <a:xfrm>
          <a:off x="2816940" y="-147550"/>
          <a:ext cx="1935589" cy="1557913"/>
        </a:xfrm>
        <a:prstGeom prst="ellipse">
          <a:avLst/>
        </a:prstGeom>
        <a:solidFill>
          <a:srgbClr val="CC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bg1"/>
              </a:solidFill>
            </a:rPr>
            <a:t>Malattia mentale</a:t>
          </a:r>
          <a:endParaRPr lang="it-IT" sz="2000" b="1" kern="1200" dirty="0">
            <a:solidFill>
              <a:schemeClr val="bg1"/>
            </a:solidFill>
          </a:endParaRPr>
        </a:p>
      </dsp:txBody>
      <dsp:txXfrm>
        <a:off x="3100400" y="80601"/>
        <a:ext cx="1368669" cy="1101611"/>
      </dsp:txXfrm>
    </dsp:sp>
    <dsp:sp modelId="{1989E1BA-D05E-41DA-8C87-470D2260DE3C}">
      <dsp:nvSpPr>
        <dsp:cNvPr id="0" name=""/>
        <dsp:cNvSpPr/>
      </dsp:nvSpPr>
      <dsp:spPr>
        <a:xfrm>
          <a:off x="4808010" y="1796665"/>
          <a:ext cx="1901759" cy="1617792"/>
        </a:xfrm>
        <a:prstGeom prst="ellipse">
          <a:avLst/>
        </a:prstGeom>
        <a:solidFill>
          <a:srgbClr val="00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bg1"/>
              </a:solidFill>
            </a:rPr>
            <a:t>Dipendenza</a:t>
          </a:r>
          <a:r>
            <a:rPr lang="it-IT" sz="1200" kern="1200" dirty="0" smtClean="0"/>
            <a:t> </a:t>
          </a:r>
          <a:endParaRPr lang="it-IT" sz="1200" kern="1200" dirty="0"/>
        </a:p>
      </dsp:txBody>
      <dsp:txXfrm>
        <a:off x="5086516" y="2033585"/>
        <a:ext cx="1344747" cy="1143952"/>
      </dsp:txXfrm>
    </dsp:sp>
    <dsp:sp modelId="{F12432F6-1B22-45F9-9E5A-E3E5B7CC4FFF}">
      <dsp:nvSpPr>
        <dsp:cNvPr id="0" name=""/>
        <dsp:cNvSpPr/>
      </dsp:nvSpPr>
      <dsp:spPr>
        <a:xfrm>
          <a:off x="2731910" y="3755300"/>
          <a:ext cx="2105648" cy="1648833"/>
        </a:xfrm>
        <a:prstGeom prst="ellipse">
          <a:avLst/>
        </a:prstGeom>
        <a:solidFill>
          <a:srgbClr val="FF99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bg1"/>
              </a:solidFill>
            </a:rPr>
            <a:t>Povertà  ed emarginazione sociale</a:t>
          </a:r>
          <a:endParaRPr lang="it-IT" sz="1800" b="1" kern="1200" dirty="0">
            <a:solidFill>
              <a:schemeClr val="bg1"/>
            </a:solidFill>
          </a:endParaRPr>
        </a:p>
      </dsp:txBody>
      <dsp:txXfrm>
        <a:off x="3040275" y="3996766"/>
        <a:ext cx="1488918" cy="1165901"/>
      </dsp:txXfrm>
    </dsp:sp>
    <dsp:sp modelId="{1E771F03-28DB-4585-B318-4F71377FAE1A}">
      <dsp:nvSpPr>
        <dsp:cNvPr id="0" name=""/>
        <dsp:cNvSpPr/>
      </dsp:nvSpPr>
      <dsp:spPr>
        <a:xfrm>
          <a:off x="949136" y="1811084"/>
          <a:ext cx="1775003" cy="1588954"/>
        </a:xfrm>
        <a:prstGeom prst="ellipse">
          <a:avLst/>
        </a:prstGeom>
        <a:solidFill>
          <a:srgbClr val="CC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Dolore</a:t>
          </a:r>
          <a:r>
            <a:rPr lang="it-IT" sz="1600" kern="1200" dirty="0" smtClean="0"/>
            <a:t> </a:t>
          </a:r>
          <a:endParaRPr lang="it-IT" sz="1600" kern="1200" dirty="0"/>
        </a:p>
      </dsp:txBody>
      <dsp:txXfrm>
        <a:off x="1209079" y="2043781"/>
        <a:ext cx="1255117" cy="1123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44D5F-EE4A-48C1-AE6C-FD8345183602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70BAC-7C04-44A2-97AE-56AD11A7C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6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70BAC-7C04-44A2-97AE-56AD11A7CDD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93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86868-98C7-4A79-AD37-1FBB0CADF851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3FAA-6B90-4173-9BD4-6BFF38FB051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retedelsollievo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FF0000"/>
                </a:solidFill>
              </a:rPr>
              <a:t>LA CURA</a:t>
            </a:r>
            <a:endParaRPr lang="it-IT" sz="6000" dirty="0">
              <a:solidFill>
                <a:srgbClr val="FF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48880"/>
            <a:ext cx="6878538" cy="36685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/>
              <a:t>Ecco perché è necessaria l’instaurazione di un </a:t>
            </a:r>
            <a:r>
              <a:rPr lang="it-IT" sz="2000" b="1" dirty="0">
                <a:solidFill>
                  <a:srgbClr val="FF0000"/>
                </a:solidFill>
              </a:rPr>
              <a:t>rapporto di  FIDUCIA </a:t>
            </a:r>
            <a:r>
              <a:rPr lang="it-IT" sz="2000" dirty="0"/>
              <a:t>tra i due soggetti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b="1" dirty="0" smtClean="0"/>
              <a:t>I segni </a:t>
            </a:r>
            <a:r>
              <a:rPr lang="it-IT" sz="2000" dirty="0" smtClean="0"/>
              <a:t>sono tutto il complesso comunicativo ed espressivo (anche e soprattutto non verbale), che il malato o comunque il bisognoso di cure rimanda all’esterno.</a:t>
            </a:r>
          </a:p>
          <a:p>
            <a:pPr marL="0" indent="0" algn="just">
              <a:buNone/>
            </a:pPr>
            <a:r>
              <a:rPr lang="it-IT" sz="2000" dirty="0"/>
              <a:t> </a:t>
            </a:r>
            <a:r>
              <a:rPr lang="it-IT" sz="2000" dirty="0" smtClean="0"/>
              <a:t>CURA = non solo DOVERE PROFESSIONALE, </a:t>
            </a:r>
          </a:p>
          <a:p>
            <a:pPr marL="0" indent="0" algn="just">
              <a:buNone/>
            </a:pPr>
            <a:r>
              <a:rPr lang="it-IT" sz="2000" dirty="0" smtClean="0"/>
              <a:t>                ma anche PREDISPOSIZIONE INTERIORE E RELAZIONALE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                                                                          </a:t>
            </a:r>
          </a:p>
          <a:p>
            <a:pPr marL="0" indent="0" algn="just">
              <a:buNone/>
            </a:pPr>
            <a:r>
              <a:rPr lang="it-IT" sz="2000" dirty="0" smtClean="0"/>
              <a:t>                                                                                    </a:t>
            </a:r>
            <a:endParaRPr lang="it-IT" sz="2000" dirty="0"/>
          </a:p>
        </p:txBody>
      </p:sp>
      <p:sp>
        <p:nvSpPr>
          <p:cNvPr id="5" name="Freccia curva 4"/>
          <p:cNvSpPr/>
          <p:nvPr/>
        </p:nvSpPr>
        <p:spPr>
          <a:xfrm flipH="1" flipV="1">
            <a:off x="4932040" y="548680"/>
            <a:ext cx="1872208" cy="1080120"/>
          </a:xfrm>
          <a:prstGeom prst="bentArrow">
            <a:avLst>
              <a:gd name="adj1" fmla="val 25000"/>
              <a:gd name="adj2" fmla="val 29371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1619672" y="1124744"/>
            <a:ext cx="309634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Origina da:</a:t>
            </a:r>
          </a:p>
          <a:p>
            <a:pPr algn="ctr"/>
            <a:r>
              <a:rPr lang="it-IT" sz="2000" b="1" dirty="0" smtClean="0"/>
              <a:t>Ascolto</a:t>
            </a:r>
          </a:p>
          <a:p>
            <a:pPr algn="ctr"/>
            <a:r>
              <a:rPr lang="it-IT" sz="2000" b="1" dirty="0" smtClean="0"/>
              <a:t>Interpretazione</a:t>
            </a:r>
          </a:p>
          <a:p>
            <a:pPr algn="ctr"/>
            <a:r>
              <a:rPr lang="it-IT" sz="2000" b="1" dirty="0" smtClean="0"/>
              <a:t>Comprensione dei SEGNI</a:t>
            </a:r>
            <a:endParaRPr lang="it-IT" sz="2000" b="1" dirty="0"/>
          </a:p>
        </p:txBody>
      </p:sp>
      <p:sp>
        <p:nvSpPr>
          <p:cNvPr id="7" name="Freccia in giù 6"/>
          <p:cNvSpPr/>
          <p:nvPr/>
        </p:nvSpPr>
        <p:spPr>
          <a:xfrm>
            <a:off x="2843808" y="270892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27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408712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L’esigenza </a:t>
            </a:r>
            <a:r>
              <a:rPr lang="it-IT" sz="2400" dirty="0"/>
              <a:t>del ‘prendersi cura’ </a:t>
            </a:r>
            <a:r>
              <a:rPr lang="it-IT" sz="2400" dirty="0" smtClean="0"/>
              <a:t>impone di imparare la pratica dell’ascolto, di sforzarsi nella comprensione </a:t>
            </a:r>
            <a:r>
              <a:rPr lang="it-IT" sz="2400" dirty="0"/>
              <a:t>di ciò che </a:t>
            </a:r>
            <a:r>
              <a:rPr lang="it-IT" sz="2400" dirty="0" smtClean="0"/>
              <a:t>può sembrare una sofferenza o un bisogno </a:t>
            </a:r>
            <a:r>
              <a:rPr lang="it-IT" sz="2400" b="1" dirty="0" smtClean="0"/>
              <a:t>non </a:t>
            </a:r>
            <a:r>
              <a:rPr lang="it-IT" sz="2400" b="1" dirty="0"/>
              <a:t>intellegibile</a:t>
            </a:r>
            <a:r>
              <a:rPr lang="it-IT" sz="2400" dirty="0"/>
              <a:t>, </a:t>
            </a:r>
            <a:r>
              <a:rPr lang="it-IT" sz="2400" dirty="0" smtClean="0"/>
              <a:t>ma che, in verità, nasconde sempre una </a:t>
            </a:r>
            <a:r>
              <a:rPr lang="it-IT" sz="2400" b="1" dirty="0" smtClean="0"/>
              <a:t>moltitudine di significati</a:t>
            </a:r>
            <a:r>
              <a:rPr lang="it-IT" sz="2400" dirty="0" smtClean="0"/>
              <a:t>, tanto quanto è </a:t>
            </a:r>
            <a:r>
              <a:rPr lang="it-IT" sz="2400" dirty="0"/>
              <a:t>polisemica </a:t>
            </a:r>
            <a:r>
              <a:rPr lang="it-IT" sz="2400" dirty="0" smtClean="0"/>
              <a:t>l’esistenza umana.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28648"/>
            <a:ext cx="2880320" cy="445535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275856" y="3140968"/>
            <a:ext cx="5544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«Talvolta, anche una lacrima di un paziente in fin di vita  è un ‘segno’ che trova un suo spazio d’ascolto» (</a:t>
            </a:r>
            <a:r>
              <a:rPr lang="it-IT" sz="2800" dirty="0" err="1"/>
              <a:t>Mortari</a:t>
            </a:r>
            <a:r>
              <a:rPr lang="it-IT" sz="2800" dirty="0"/>
              <a:t> L.)</a:t>
            </a:r>
          </a:p>
        </p:txBody>
      </p:sp>
    </p:spTree>
    <p:extLst>
      <p:ext uri="{BB962C8B-B14F-4D97-AF65-F5344CB8AC3E}">
        <p14:creationId xmlns:p14="http://schemas.microsoft.com/office/powerpoint/2010/main" val="403336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76672"/>
            <a:ext cx="8723312" cy="60815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800" dirty="0" smtClean="0"/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3600" b="1" dirty="0" smtClean="0">
                <a:solidFill>
                  <a:srgbClr val="FF0000"/>
                </a:solidFill>
              </a:rPr>
              <a:t>CURA E AREE DI INTERVENTO SOCIALE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50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/>
          <a:lstStyle/>
          <a:p>
            <a:pPr marL="0" indent="0" algn="ctr">
              <a:buNone/>
            </a:pPr>
            <a:endParaRPr lang="it-IT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3745124845"/>
              </p:ext>
            </p:extLst>
          </p:nvPr>
        </p:nvGraphicFramePr>
        <p:xfrm>
          <a:off x="827584" y="1052736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38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CURA E DIPENDENZA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«</a:t>
            </a:r>
            <a:r>
              <a:rPr lang="it-IT" sz="2400" i="1" dirty="0" smtClean="0"/>
              <a:t>La </a:t>
            </a:r>
            <a:r>
              <a:rPr lang="it-IT" sz="2400" i="1" dirty="0"/>
              <a:t>dipendenza non è un vizio ne una malattia, ma è un processo che si innesca quando una persona, nel contatto con un particolare oggetto, si sperimenta in maniera diversa e legge tale ristrutturazione del sé come positiva e funzionale…È l’esperienza soggettiva, derivante dal modo in cui l’oggetto cambia la condizione dell’individuo che costituisce il fulcro della dipendenza</a:t>
            </a:r>
            <a:r>
              <a:rPr lang="it-IT" sz="2400" dirty="0" smtClean="0"/>
              <a:t>» (C. Guerreschi, </a:t>
            </a:r>
            <a:r>
              <a:rPr lang="it-IT" sz="2400" dirty="0"/>
              <a:t>2005, 14</a:t>
            </a:r>
            <a:r>
              <a:rPr lang="it-IT" sz="2400" dirty="0" smtClean="0"/>
              <a:t>).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" y="3140968"/>
            <a:ext cx="5797718" cy="3096344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425" y="3140968"/>
            <a:ext cx="516979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34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44624"/>
            <a:ext cx="8928992" cy="6813376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Alonso-Fernandez (1999) classifica le dipendenze in: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b="1" dirty="0"/>
              <a:t>dipendenze sociali o legali</a:t>
            </a:r>
          </a:p>
          <a:p>
            <a:pPr algn="just"/>
            <a:r>
              <a:rPr lang="it-IT" sz="2400" b="1" dirty="0"/>
              <a:t>dipendenze antisociali o </a:t>
            </a:r>
            <a:r>
              <a:rPr lang="it-IT" sz="2400" b="1" dirty="0" smtClean="0"/>
              <a:t>illegali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dirty="0"/>
              <a:t>Le dipendenze sociali o </a:t>
            </a:r>
            <a:r>
              <a:rPr lang="it-IT" sz="2400" dirty="0" smtClean="0"/>
              <a:t>legali = derivano </a:t>
            </a:r>
            <a:r>
              <a:rPr lang="it-IT" sz="2400" dirty="0"/>
              <a:t>da droghe legali come tabacco, alcol, farmaci e da attività che sono </a:t>
            </a:r>
            <a:r>
              <a:rPr lang="it-IT" sz="2400" b="1" dirty="0"/>
              <a:t>socialmente accettate </a:t>
            </a:r>
            <a:r>
              <a:rPr lang="it-IT" sz="2400" dirty="0"/>
              <a:t>come mangiare, giocare, guardare la </a:t>
            </a:r>
            <a:r>
              <a:rPr lang="it-IT" sz="2400" dirty="0" smtClean="0"/>
              <a:t>tv, fare uso di dispositivi elettronici (computer, telefono cellulare);</a:t>
            </a:r>
          </a:p>
          <a:p>
            <a:pPr algn="just"/>
            <a:r>
              <a:rPr lang="it-IT" sz="2400" dirty="0" smtClean="0"/>
              <a:t>le </a:t>
            </a:r>
            <a:r>
              <a:rPr lang="it-IT" sz="2400" dirty="0"/>
              <a:t>dipendenze antisociali o illegali sono quelle che si riferiscono </a:t>
            </a:r>
            <a:r>
              <a:rPr lang="it-IT" sz="2400" b="1" dirty="0"/>
              <a:t>all’uso di sostanze illegali </a:t>
            </a:r>
            <a:r>
              <a:rPr lang="it-IT" sz="2400" dirty="0"/>
              <a:t>come oppiacei, cocaina e attività illegali come rubare.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8949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DIPENDENZA </a:t>
            </a:r>
            <a:r>
              <a:rPr lang="it-IT" sz="2400" dirty="0"/>
              <a:t> </a:t>
            </a:r>
            <a:r>
              <a:rPr lang="it-IT" sz="2400" dirty="0" smtClean="0"/>
              <a:t>SOCIALE E </a:t>
            </a:r>
            <a:r>
              <a:rPr lang="it-IT" sz="2400" dirty="0"/>
              <a:t>QUELLA </a:t>
            </a:r>
            <a:r>
              <a:rPr lang="it-IT" sz="2400" dirty="0" smtClean="0"/>
              <a:t>DA USO </a:t>
            </a:r>
            <a:r>
              <a:rPr lang="it-IT" sz="2400" dirty="0"/>
              <a:t>DI SOSTANZE </a:t>
            </a:r>
            <a:r>
              <a:rPr lang="it-IT" sz="2400" dirty="0" smtClean="0"/>
              <a:t>sono accomunate da:</a:t>
            </a:r>
          </a:p>
          <a:p>
            <a:pPr algn="just"/>
            <a:r>
              <a:rPr lang="it-IT" sz="2400" b="1" dirty="0" smtClean="0"/>
              <a:t>incapacità</a:t>
            </a:r>
            <a:r>
              <a:rPr lang="it-IT" sz="2400" dirty="0" smtClean="0"/>
              <a:t> </a:t>
            </a:r>
            <a:r>
              <a:rPr lang="it-IT" sz="2400" dirty="0"/>
              <a:t>di resistere alla voglia di mettere in atto il comportamento;</a:t>
            </a:r>
          </a:p>
          <a:p>
            <a:pPr algn="just"/>
            <a:r>
              <a:rPr lang="it-IT" sz="2400" dirty="0"/>
              <a:t>aumento della tensione prima del comportamento;</a:t>
            </a:r>
          </a:p>
          <a:p>
            <a:pPr algn="just"/>
            <a:r>
              <a:rPr lang="it-IT" sz="2400" dirty="0"/>
              <a:t>senso di </a:t>
            </a:r>
            <a:r>
              <a:rPr lang="it-IT" sz="2400" b="1" dirty="0"/>
              <a:t>piacere</a:t>
            </a:r>
            <a:r>
              <a:rPr lang="it-IT" sz="2400" dirty="0"/>
              <a:t> quando il comportamento viene messo in atto;</a:t>
            </a:r>
          </a:p>
          <a:p>
            <a:pPr algn="just"/>
            <a:r>
              <a:rPr lang="it-IT" sz="2400" dirty="0"/>
              <a:t>sensazione di </a:t>
            </a:r>
            <a:r>
              <a:rPr lang="it-IT" sz="2400" b="1" dirty="0"/>
              <a:t>perdita del controllo</a:t>
            </a:r>
            <a:r>
              <a:rPr lang="it-IT" sz="2400" dirty="0"/>
              <a:t>;</a:t>
            </a:r>
          </a:p>
          <a:p>
            <a:pPr algn="just"/>
            <a:r>
              <a:rPr lang="it-IT" sz="2400" b="1" dirty="0"/>
              <a:t>persistenza</a:t>
            </a:r>
            <a:r>
              <a:rPr lang="it-IT" sz="2400" dirty="0"/>
              <a:t> del comportamento, malgrado le conseguenze negative (Baiocco, </a:t>
            </a:r>
            <a:r>
              <a:rPr lang="it-IT" sz="2400" dirty="0" err="1"/>
              <a:t>Couyoumdjian</a:t>
            </a:r>
            <a:r>
              <a:rPr lang="it-IT" sz="2400" dirty="0"/>
              <a:t>, Del Miglio, 2005, 291).</a:t>
            </a:r>
          </a:p>
        </p:txBody>
      </p:sp>
    </p:spTree>
    <p:extLst>
      <p:ext uri="{BB962C8B-B14F-4D97-AF65-F5344CB8AC3E}">
        <p14:creationId xmlns:p14="http://schemas.microsoft.com/office/powerpoint/2010/main" val="1436941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b="1" dirty="0" smtClean="0"/>
              <a:t>Come agire eticamente e deontologicamente nell’approccio alle dipendenze?</a:t>
            </a:r>
          </a:p>
          <a:p>
            <a:pPr marL="0" indent="0" algn="just">
              <a:buNone/>
            </a:pPr>
            <a:r>
              <a:rPr lang="it-IT" sz="2000" dirty="0" smtClean="0"/>
              <a:t>All’assistente sociale si richiede una grande attenzione nella </a:t>
            </a:r>
            <a:r>
              <a:rPr lang="it-IT" sz="2000" dirty="0"/>
              <a:t>gestione dei tempi e nella scelta delle strategie più efficaci per sostenere e aiutare la persona a raggiungere gli obiettivi. </a:t>
            </a: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Valerio </a:t>
            </a:r>
            <a:r>
              <a:rPr lang="it-IT" sz="2000" dirty="0"/>
              <a:t>Quercia, responsabile del Nucleo operativo tossicodipendenze della Prefettura di </a:t>
            </a:r>
            <a:r>
              <a:rPr lang="it-IT" sz="2000" dirty="0" smtClean="0"/>
              <a:t>Rieti, riassume il delicato compito dell’intervento sociale nelle dipendenze, suddividendolo in </a:t>
            </a:r>
            <a:r>
              <a:rPr lang="it-IT" sz="2000" b="1" dirty="0" smtClean="0"/>
              <a:t>4 </a:t>
            </a:r>
            <a:r>
              <a:rPr lang="it-IT" sz="2000" b="1" dirty="0" err="1" smtClean="0"/>
              <a:t>steps</a:t>
            </a:r>
            <a:r>
              <a:rPr lang="it-IT" sz="2000" b="1" dirty="0" smtClean="0"/>
              <a:t> fondamentali </a:t>
            </a:r>
            <a:r>
              <a:rPr lang="it-IT" sz="2000" dirty="0" smtClean="0"/>
              <a:t>(V. Quercia, "Il </a:t>
            </a:r>
            <a:r>
              <a:rPr lang="it-IT" sz="2000" dirty="0"/>
              <a:t>lavoro sociale nelle dipendenze da alcol e droga” </a:t>
            </a:r>
            <a:r>
              <a:rPr lang="it-IT" sz="2000" dirty="0" err="1" smtClean="0"/>
              <a:t>Erickson</a:t>
            </a:r>
            <a:r>
              <a:rPr lang="it-IT" sz="2000" dirty="0"/>
              <a:t>, </a:t>
            </a:r>
            <a:r>
              <a:rPr lang="it-IT" sz="2000" dirty="0" smtClean="0"/>
              <a:t>2014):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1. </a:t>
            </a:r>
            <a:r>
              <a:rPr lang="it-IT" sz="2000" b="1" dirty="0"/>
              <a:t>Stabilire una relazione</a:t>
            </a:r>
            <a:r>
              <a:rPr lang="it-IT" sz="2000" dirty="0"/>
              <a:t>.  </a:t>
            </a:r>
            <a:r>
              <a:rPr lang="it-IT" sz="2000" b="1" dirty="0">
                <a:solidFill>
                  <a:srgbClr val="FF0000"/>
                </a:solidFill>
              </a:rPr>
              <a:t>Fiducia</a:t>
            </a:r>
            <a:r>
              <a:rPr lang="it-IT" sz="2000" dirty="0"/>
              <a:t>, </a:t>
            </a:r>
            <a:r>
              <a:rPr lang="it-IT" sz="2000" b="1" dirty="0">
                <a:solidFill>
                  <a:srgbClr val="FF0000"/>
                </a:solidFill>
              </a:rPr>
              <a:t>rispetto</a:t>
            </a:r>
            <a:r>
              <a:rPr lang="it-IT" sz="2000" dirty="0"/>
              <a:t> reciproco e </a:t>
            </a:r>
            <a:r>
              <a:rPr lang="it-IT" sz="2000" b="1" dirty="0">
                <a:solidFill>
                  <a:srgbClr val="FF0000"/>
                </a:solidFill>
              </a:rPr>
              <a:t>collaborazione</a:t>
            </a:r>
            <a:r>
              <a:rPr lang="it-IT" sz="2000" dirty="0"/>
              <a:t> sono le parole chiave. Lo stabilirsi di una relazione positiva è predittivo del buon esito del trattamento.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2. </a:t>
            </a:r>
            <a:r>
              <a:rPr lang="it-IT" sz="2000" b="1" dirty="0"/>
              <a:t>Focalizzare</a:t>
            </a:r>
            <a:r>
              <a:rPr lang="it-IT" sz="2000" dirty="0"/>
              <a:t>. L’assistente sociale deve aiutare la persona ad affrontare una per volta le diverse problematiche che si trova di fronte e la decisione sulla problematica da affrontare va presa di </a:t>
            </a:r>
            <a:r>
              <a:rPr lang="it-IT" sz="2000" b="1" dirty="0">
                <a:solidFill>
                  <a:srgbClr val="FF0000"/>
                </a:solidFill>
              </a:rPr>
              <a:t>comune accordo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3. </a:t>
            </a:r>
            <a:r>
              <a:rPr lang="it-IT" sz="2000" b="1" dirty="0"/>
              <a:t>Evocare</a:t>
            </a:r>
            <a:r>
              <a:rPr lang="it-IT" sz="2000" dirty="0"/>
              <a:t>. Far emergere quello che la persona </a:t>
            </a:r>
            <a:r>
              <a:rPr lang="it-IT" sz="2000" dirty="0" smtClean="0"/>
              <a:t>pensa </a:t>
            </a:r>
            <a:r>
              <a:rPr lang="it-IT" sz="2000" dirty="0"/>
              <a:t>dell’argomento che si sta affrontando. Con questo </a:t>
            </a:r>
            <a:r>
              <a:rPr lang="it-IT" sz="2000" dirty="0" err="1"/>
              <a:t>step</a:t>
            </a:r>
            <a:r>
              <a:rPr lang="it-IT" sz="2000" dirty="0"/>
              <a:t> l’assistente sociale aiuta la persona a </a:t>
            </a:r>
            <a:r>
              <a:rPr lang="it-IT" sz="2000" b="1" dirty="0">
                <a:solidFill>
                  <a:srgbClr val="FF0000"/>
                </a:solidFill>
              </a:rPr>
              <a:t>riflettere</a:t>
            </a:r>
            <a:r>
              <a:rPr lang="it-IT" sz="2000" dirty="0"/>
              <a:t> sul suo punto di vista rispetto ad un eventuale cambiamento da perseguire.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4. </a:t>
            </a:r>
            <a:r>
              <a:rPr lang="it-IT" sz="2000" b="1" dirty="0"/>
              <a:t>Pianificare</a:t>
            </a:r>
            <a:r>
              <a:rPr lang="it-IT" sz="2000" dirty="0"/>
              <a:t>. Quando la persona è pronta ad affrontare un cambiamento è possibile pianificare le azioni da mettere in pratica. Attenzione però a non iniziare troppo presto, perché questo può indurre resistenze nella persona che non è ancora pronta.</a:t>
            </a:r>
          </a:p>
        </p:txBody>
      </p:sp>
    </p:spTree>
    <p:extLst>
      <p:ext uri="{BB962C8B-B14F-4D97-AF65-F5344CB8AC3E}">
        <p14:creationId xmlns:p14="http://schemas.microsoft.com/office/powerpoint/2010/main" val="3479151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Si può essere considerate persone </a:t>
            </a:r>
            <a:r>
              <a:rPr lang="it-IT" sz="2400" b="1" dirty="0" smtClean="0"/>
              <a:t>dipendenti</a:t>
            </a:r>
            <a:r>
              <a:rPr lang="it-IT" sz="2400" dirty="0" smtClean="0"/>
              <a:t>, </a:t>
            </a:r>
            <a:r>
              <a:rPr lang="it-IT" sz="2400" b="1" dirty="0" smtClean="0"/>
              <a:t>anche al di fuori delle categorie standardizzate di dipendenza</a:t>
            </a:r>
            <a:r>
              <a:rPr lang="it-IT" sz="2400" dirty="0" smtClean="0"/>
              <a:t>?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Certamente!</a:t>
            </a:r>
          </a:p>
          <a:p>
            <a:pPr marL="0" indent="0" algn="just">
              <a:buNone/>
            </a:pPr>
            <a:r>
              <a:rPr lang="it-IT" sz="2400" dirty="0" smtClean="0"/>
              <a:t>Possiamo dire che gli </a:t>
            </a:r>
            <a:r>
              <a:rPr lang="it-IT" sz="2400" dirty="0" err="1" smtClean="0"/>
              <a:t>step</a:t>
            </a:r>
            <a:r>
              <a:rPr lang="it-IT" sz="2400" dirty="0" smtClean="0"/>
              <a:t> descritti da Quercia dovrebbero valere per qualunque intervento nell’ambito del servizio sociale.</a:t>
            </a:r>
          </a:p>
          <a:p>
            <a:pPr marL="0" indent="0" algn="just">
              <a:buNone/>
            </a:pPr>
            <a:r>
              <a:rPr lang="it-IT" sz="2400" dirty="0" smtClean="0"/>
              <a:t>L’assistente sociale ha sempre a che fare con soggetti percepiti come  «</a:t>
            </a:r>
            <a:r>
              <a:rPr lang="it-IT" sz="2400" i="1" dirty="0" smtClean="0"/>
              <a:t>dipendenti</a:t>
            </a:r>
            <a:r>
              <a:rPr lang="it-IT" sz="2400" dirty="0" smtClean="0"/>
              <a:t>», da parte della società: emarginati, le </a:t>
            </a:r>
            <a:r>
              <a:rPr lang="it-IT" sz="2400" dirty="0"/>
              <a:t>fasce deboli, gli assisti, </a:t>
            </a:r>
            <a:r>
              <a:rPr lang="it-IT" sz="2400" dirty="0" smtClean="0"/>
              <a:t>i malati, le famiglie disfunzionali… sono tutti contesti di vita nei quali emerge una </a:t>
            </a:r>
            <a:r>
              <a:rPr lang="it-IT" sz="2400" b="1" dirty="0" smtClean="0"/>
              <a:t>vulnerabilità</a:t>
            </a:r>
            <a:r>
              <a:rPr lang="it-IT" sz="2400" dirty="0" smtClean="0"/>
              <a:t>, che la società tende sempre a classificare come </a:t>
            </a:r>
            <a:r>
              <a:rPr lang="it-IT" sz="2400" b="1" dirty="0" smtClean="0"/>
              <a:t>esperienza negativa-umiliante</a:t>
            </a:r>
            <a:r>
              <a:rPr lang="it-IT" sz="2400" dirty="0" smtClean="0"/>
              <a:t>. </a:t>
            </a:r>
          </a:p>
          <a:p>
            <a:pPr marL="0" indent="0" algn="just">
              <a:buNone/>
            </a:pPr>
            <a:r>
              <a:rPr lang="it-IT" sz="2400" dirty="0" smtClean="0"/>
              <a:t>Per questo all’A.S. è richiesto un particolare equilibrio e una particolare «</a:t>
            </a:r>
            <a:r>
              <a:rPr lang="it-IT" sz="2400" b="1" dirty="0" smtClean="0"/>
              <a:t>cura </a:t>
            </a:r>
            <a:r>
              <a:rPr lang="it-IT" sz="2400" b="1" i="1" dirty="0" smtClean="0"/>
              <a:t>della</a:t>
            </a:r>
            <a:r>
              <a:rPr lang="it-IT" sz="2400" b="1" dirty="0" smtClean="0"/>
              <a:t> e </a:t>
            </a:r>
            <a:r>
              <a:rPr lang="it-IT" sz="2400" b="1" i="1" dirty="0" smtClean="0"/>
              <a:t>nella</a:t>
            </a:r>
            <a:r>
              <a:rPr lang="it-IT" sz="2400" b="1" dirty="0" smtClean="0"/>
              <a:t> relazione di cura</a:t>
            </a:r>
            <a:r>
              <a:rPr lang="it-IT" sz="2400" dirty="0" smtClean="0"/>
              <a:t>»: L’obiettivo è prendersi cura della vulnerabilità senza relegare il soggetto nell’area del socialmente dipendente-emarginato.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15169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40871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>
                <a:solidFill>
                  <a:srgbClr val="CC66FF"/>
                </a:solidFill>
              </a:rPr>
              <a:t>CURA E MALATTIA MENTALE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Ciò </a:t>
            </a:r>
            <a:r>
              <a:rPr lang="it-IT" sz="2000" dirty="0"/>
              <a:t>comporta un chiamare in causa sia </a:t>
            </a:r>
            <a:r>
              <a:rPr lang="it-IT" sz="2000" b="1" dirty="0">
                <a:solidFill>
                  <a:srgbClr val="FF0000"/>
                </a:solidFill>
              </a:rPr>
              <a:t>i principi della bioetica clinica</a:t>
            </a:r>
            <a:r>
              <a:rPr lang="it-IT" sz="2000" dirty="0"/>
              <a:t>, sia la </a:t>
            </a:r>
            <a:r>
              <a:rPr lang="it-IT" sz="2000" b="1" dirty="0">
                <a:solidFill>
                  <a:srgbClr val="FF0000"/>
                </a:solidFill>
              </a:rPr>
              <a:t>responsabilità sociale </a:t>
            </a:r>
            <a:r>
              <a:rPr lang="it-IT" sz="2000" dirty="0"/>
              <a:t>verso i perduranti fenomeni di stigma e di discriminazione, la carente inclusione, il non completo riconoscimento di diritti umani fondamentali.</a:t>
            </a:r>
          </a:p>
          <a:p>
            <a:pPr marL="0" indent="0" algn="just">
              <a:buNone/>
            </a:pP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49733"/>
            <a:ext cx="3776936" cy="259228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172473" y="1314716"/>
            <a:ext cx="4971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Parere CNB (Consiglio nazionale di Bioetica) 2017</a:t>
            </a:r>
          </a:p>
          <a:p>
            <a:r>
              <a:rPr lang="it-IT" sz="2000" dirty="0"/>
              <a:t>«</a:t>
            </a:r>
            <a:r>
              <a:rPr lang="it-IT" sz="2000" i="1" dirty="0"/>
              <a:t>La prospettiva bioetica da cui muove l’analisi è quella di una cura delle persone con malattie mentali </a:t>
            </a:r>
            <a:r>
              <a:rPr lang="it-IT" sz="2000" b="1" i="1" dirty="0"/>
              <a:t>che integri la “cure</a:t>
            </a:r>
            <a:r>
              <a:rPr lang="it-IT" sz="2000" i="1" dirty="0"/>
              <a:t>”, centrata sulle componenti neurobiologiche alla base della malattia, e </a:t>
            </a:r>
            <a:r>
              <a:rPr lang="it-IT" sz="2000" b="1" i="1" dirty="0"/>
              <a:t>la “care</a:t>
            </a:r>
            <a:r>
              <a:rPr lang="it-IT" sz="2000" i="1" dirty="0"/>
              <a:t>”, il “prendersi cura” della sofferenza, della soggettività e dei bisogni della </a:t>
            </a:r>
            <a:r>
              <a:rPr lang="it-IT" sz="2000" i="1" dirty="0" smtClean="0"/>
              <a:t>persona</a:t>
            </a:r>
            <a:r>
              <a:rPr lang="it-IT" sz="2000" dirty="0" smtClean="0"/>
              <a:t>».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3268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80720"/>
          </a:xfrm>
        </p:spPr>
        <p:txBody>
          <a:bodyPr>
            <a:normAutofit fontScale="92500"/>
          </a:bodyPr>
          <a:lstStyle/>
          <a:p>
            <a:endParaRPr lang="it-IT" sz="1800" dirty="0" smtClean="0"/>
          </a:p>
          <a:p>
            <a:pPr algn="just"/>
            <a:r>
              <a:rPr lang="it-IT" sz="2400" dirty="0" smtClean="0"/>
              <a:t>«</a:t>
            </a:r>
            <a:r>
              <a:rPr lang="it-IT" sz="2400" i="1" dirty="0" smtClean="0"/>
              <a:t>La </a:t>
            </a:r>
            <a:r>
              <a:rPr lang="it-IT" sz="2400" i="1" dirty="0"/>
              <a:t>nostra concezione della vita morale dovrebbe fornirci un modo di rispettare e trattare giustamente gli altri. Per farlo, dobbiamo </a:t>
            </a:r>
            <a:r>
              <a:rPr lang="it-IT" sz="2400" b="1" i="1" dirty="0"/>
              <a:t>attribuire valore </a:t>
            </a:r>
            <a:r>
              <a:rPr lang="it-IT" sz="2400" i="1" dirty="0"/>
              <a:t>a ciò che la maggior parte delle persone fa nel corso della propria vita: si occupa della </a:t>
            </a:r>
            <a:r>
              <a:rPr lang="it-IT" sz="2400" b="1" i="1" dirty="0"/>
              <a:t>cura di sé, degli altri e del mondo</a:t>
            </a:r>
            <a:r>
              <a:rPr lang="it-IT" sz="2400" i="1" dirty="0"/>
              <a:t>…Il </a:t>
            </a:r>
            <a:r>
              <a:rPr lang="it-IT" sz="2400" i="1" dirty="0" err="1"/>
              <a:t>Caring</a:t>
            </a:r>
            <a:r>
              <a:rPr lang="it-IT" sz="2400" i="1" dirty="0"/>
              <a:t>, se ne deduce, </a:t>
            </a:r>
            <a:r>
              <a:rPr lang="it-IT" sz="2400" b="1" i="1" dirty="0">
                <a:solidFill>
                  <a:srgbClr val="FF0000"/>
                </a:solidFill>
              </a:rPr>
              <a:t>non è soltanto un sentimento </a:t>
            </a:r>
            <a:r>
              <a:rPr lang="it-IT" sz="2400" i="1" dirty="0"/>
              <a:t>o una disposizione d’animo né semplicemente un insieme di azioni. E’, potremmo dire, </a:t>
            </a:r>
            <a:r>
              <a:rPr lang="it-IT" sz="2400" b="1" i="1" dirty="0">
                <a:solidFill>
                  <a:srgbClr val="FF0000"/>
                </a:solidFill>
              </a:rPr>
              <a:t>un complesso di pratiche </a:t>
            </a:r>
            <a:r>
              <a:rPr lang="it-IT" sz="2400" i="1" dirty="0"/>
              <a:t>che si estendono </a:t>
            </a:r>
            <a:r>
              <a:rPr lang="it-IT" sz="2400" b="1" i="1" dirty="0">
                <a:solidFill>
                  <a:srgbClr val="FF0000"/>
                </a:solidFill>
              </a:rPr>
              <a:t>da sentimenti </a:t>
            </a:r>
            <a:r>
              <a:rPr lang="it-IT" sz="2400" i="1" dirty="0"/>
              <a:t>assai </a:t>
            </a:r>
            <a:r>
              <a:rPr lang="it-IT" sz="2400" b="1" i="1" dirty="0">
                <a:solidFill>
                  <a:srgbClr val="FF0000"/>
                </a:solidFill>
              </a:rPr>
              <a:t>intimi</a:t>
            </a:r>
            <a:r>
              <a:rPr lang="it-IT" sz="2400" i="1" dirty="0"/>
              <a:t>, come il ‘pensiero materno’, fino </a:t>
            </a:r>
            <a:r>
              <a:rPr lang="it-IT" sz="2400" b="1" i="1" dirty="0">
                <a:solidFill>
                  <a:srgbClr val="FF0000"/>
                </a:solidFill>
              </a:rPr>
              <a:t>ad azioni </a:t>
            </a:r>
            <a:r>
              <a:rPr lang="it-IT" sz="2400" i="1" dirty="0"/>
              <a:t>estremamente ampie come, ad esempio, la concezione dei </a:t>
            </a:r>
            <a:r>
              <a:rPr lang="it-IT" sz="2400" b="1" i="1" dirty="0">
                <a:solidFill>
                  <a:srgbClr val="FF0000"/>
                </a:solidFill>
              </a:rPr>
              <a:t>sistemi pubblici di educazione</a:t>
            </a:r>
            <a:r>
              <a:rPr lang="it-IT" sz="2400" dirty="0" smtClean="0"/>
              <a:t>». (Luisella Battaglia, Etica e politica della cura)</a:t>
            </a:r>
          </a:p>
          <a:p>
            <a:pPr algn="just"/>
            <a:r>
              <a:rPr lang="it-IT" sz="2400" dirty="0"/>
              <a:t>«</a:t>
            </a:r>
            <a:r>
              <a:rPr lang="it-IT" sz="2400" i="1" dirty="0"/>
              <a:t>A livello più generale, suggeriamo che la cura venga considerata come una specie di attività che include tutto ciò che noi facciamo per </a:t>
            </a:r>
            <a:r>
              <a:rPr lang="it-IT" sz="2400" b="1" i="1" dirty="0"/>
              <a:t>conservare, continuare e riparare </a:t>
            </a:r>
            <a:r>
              <a:rPr lang="it-IT" sz="2400" i="1" dirty="0"/>
              <a:t>il nostro ‘mondo’ in modo da potervi vivere </a:t>
            </a:r>
            <a:r>
              <a:rPr lang="it-IT" sz="2400" b="1" i="1" dirty="0"/>
              <a:t>nel miglior modo possibile</a:t>
            </a:r>
            <a:r>
              <a:rPr lang="it-IT" sz="2400" i="1" dirty="0"/>
              <a:t>. Quel mondo include i nostri corpi, noi stessi e il nostro ambiente, tutto ciò che cerchiamo di </a:t>
            </a:r>
            <a:r>
              <a:rPr lang="it-IT" sz="2400" b="1" i="1" dirty="0"/>
              <a:t>intrecciare</a:t>
            </a:r>
            <a:r>
              <a:rPr lang="it-IT" sz="2400" i="1" dirty="0"/>
              <a:t> in </a:t>
            </a:r>
            <a:r>
              <a:rPr lang="it-IT" sz="2400" b="1" i="1" dirty="0"/>
              <a:t>una rete complessa </a:t>
            </a:r>
            <a:r>
              <a:rPr lang="it-IT" sz="2400" i="1" dirty="0"/>
              <a:t>di sostegno alla vita</a:t>
            </a:r>
            <a:r>
              <a:rPr lang="it-IT" sz="2400" dirty="0"/>
              <a:t>» (B. Fisher and J.C. Tronto, “</a:t>
            </a:r>
            <a:r>
              <a:rPr lang="it-IT" sz="2400" dirty="0" err="1"/>
              <a:t>Toward</a:t>
            </a:r>
            <a:r>
              <a:rPr lang="it-IT" sz="2400" dirty="0"/>
              <a:t> a </a:t>
            </a:r>
            <a:r>
              <a:rPr lang="it-IT" sz="2400" dirty="0" err="1"/>
              <a:t>Feminist</a:t>
            </a:r>
            <a:r>
              <a:rPr lang="it-IT" sz="2400" dirty="0"/>
              <a:t> </a:t>
            </a:r>
            <a:r>
              <a:rPr lang="it-IT" sz="2400" dirty="0" err="1"/>
              <a:t>Theory</a:t>
            </a:r>
            <a:r>
              <a:rPr lang="it-IT" sz="2400" dirty="0"/>
              <a:t> of </a:t>
            </a:r>
            <a:r>
              <a:rPr lang="it-IT" sz="2400" dirty="0" err="1"/>
              <a:t>Caring</a:t>
            </a:r>
            <a:r>
              <a:rPr lang="it-IT" sz="2400" dirty="0"/>
              <a:t>”, 1990, p. 30)</a:t>
            </a:r>
          </a:p>
          <a:p>
            <a:pPr marL="0" indent="0" algn="just">
              <a:buNone/>
            </a:pPr>
            <a:endParaRPr lang="it-IT" sz="1800" dirty="0"/>
          </a:p>
          <a:p>
            <a:endParaRPr lang="it-IT" sz="18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 smtClean="0"/>
              <a:t>L bioetica deve muoversi sempre all’insegna della </a:t>
            </a:r>
            <a:r>
              <a:rPr lang="it-IT" sz="2000" dirty="0"/>
              <a:t>tensione </a:t>
            </a:r>
            <a:r>
              <a:rPr lang="it-IT" sz="2000" dirty="0" smtClean="0"/>
              <a:t>verso </a:t>
            </a:r>
            <a:r>
              <a:rPr lang="it-IT" sz="2000" dirty="0"/>
              <a:t>una cura della persona </a:t>
            </a:r>
            <a:r>
              <a:rPr lang="it-IT" sz="2000" b="1" dirty="0" smtClean="0">
                <a:solidFill>
                  <a:srgbClr val="FF0000"/>
                </a:solidFill>
              </a:rPr>
              <a:t>orientata </a:t>
            </a:r>
            <a:r>
              <a:rPr lang="it-IT" sz="2000" b="1" dirty="0">
                <a:solidFill>
                  <a:srgbClr val="FF0000"/>
                </a:solidFill>
              </a:rPr>
              <a:t>alla maggiore autonomia </a:t>
            </a:r>
            <a:r>
              <a:rPr lang="it-IT" sz="2000" b="1" dirty="0" smtClean="0">
                <a:solidFill>
                  <a:srgbClr val="FF0000"/>
                </a:solidFill>
              </a:rPr>
              <a:t>possibile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r>
              <a:rPr lang="it-IT" sz="2000" dirty="0" smtClean="0"/>
              <a:t> </a:t>
            </a:r>
          </a:p>
          <a:p>
            <a:pPr marL="0" indent="0" algn="just">
              <a:buNone/>
            </a:pPr>
            <a:r>
              <a:rPr lang="it-IT" sz="2000" b="1" dirty="0"/>
              <a:t>Dichiarazione di Helsinki sulla Salute mentale del </a:t>
            </a:r>
            <a:r>
              <a:rPr lang="it-IT" sz="2000" b="1" dirty="0" smtClean="0"/>
              <a:t>2005</a:t>
            </a:r>
          </a:p>
          <a:p>
            <a:pPr marL="0" indent="0" algn="just">
              <a:buNone/>
            </a:pPr>
            <a:r>
              <a:rPr lang="it-IT" sz="2000" dirty="0" smtClean="0"/>
              <a:t>Preambolo </a:t>
            </a:r>
          </a:p>
          <a:p>
            <a:pPr algn="just"/>
            <a:r>
              <a:rPr lang="it-IT" sz="2000" i="1" dirty="0" smtClean="0"/>
              <a:t>Riconosciamo </a:t>
            </a:r>
            <a:r>
              <a:rPr lang="it-IT" sz="2000" i="1" dirty="0"/>
              <a:t>che la promozione della salute mentale, la prevenzione, il trattamento, l’assistenza, la riabilitazione dei problemi mentali sono una priorità per l’OMS e per i suoi Stati membri, per l’Unione europea (UE) e il Consiglio </a:t>
            </a:r>
            <a:r>
              <a:rPr lang="it-IT" sz="2000" i="1" dirty="0" smtClean="0"/>
              <a:t>d’Europa</a:t>
            </a:r>
          </a:p>
          <a:p>
            <a:pPr algn="just"/>
            <a:r>
              <a:rPr lang="it-IT" sz="2000" i="1" dirty="0" smtClean="0"/>
              <a:t>il </a:t>
            </a:r>
            <a:r>
              <a:rPr lang="it-IT" sz="2000" i="1" dirty="0"/>
              <a:t>peso delle malattie provocate dai disturbi mentali in Europa non va diminuendo e </a:t>
            </a:r>
            <a:r>
              <a:rPr lang="it-IT" sz="2000" i="1" dirty="0" smtClean="0"/>
              <a:t>molte </a:t>
            </a:r>
            <a:r>
              <a:rPr lang="it-IT" sz="2000" i="1" dirty="0"/>
              <a:t>persone con problemi di salute mentale non ricevono il trattamento e l’attenzione di cui hanno bisogno, malgrado l’elaborazione di interventi </a:t>
            </a:r>
            <a:r>
              <a:rPr lang="it-IT" sz="2000" i="1" dirty="0" smtClean="0"/>
              <a:t>efficaci</a:t>
            </a:r>
          </a:p>
          <a:p>
            <a:pPr algn="just"/>
            <a:r>
              <a:rPr lang="it-IT" sz="2000" dirty="0" smtClean="0"/>
              <a:t>C’è </a:t>
            </a:r>
            <a:r>
              <a:rPr lang="it-IT" sz="2000" i="1" dirty="0" smtClean="0"/>
              <a:t>un pericoloso </a:t>
            </a:r>
            <a:r>
              <a:rPr lang="it-IT" sz="2000" i="1" dirty="0"/>
              <a:t>legame esistente tra problemi di salute mentale ed emarginazione sociale, disoccupazione, mancanza di fissa dimora, abuso di alcol e di altre sostanze. </a:t>
            </a:r>
            <a:r>
              <a:rPr lang="it-IT" sz="2000" i="1" dirty="0" smtClean="0"/>
              <a:t>Le politiche </a:t>
            </a:r>
            <a:r>
              <a:rPr lang="it-IT" sz="2000" i="1" dirty="0"/>
              <a:t>e i servizi stanno cercando di raggiungere l’obiettivo dell’inclusione sociale e dell’equità, attraverso una visione globale dell’equilibrio tra le esigenze e i vantaggi delle diverse attività connesse alla salute mentale e destinate alla popolazione nel suo complesso, ai gruppi a rischio e alle persone affette da disturbi mentali.</a:t>
            </a:r>
            <a:r>
              <a:rPr lang="it-I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7061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4696"/>
          </a:xfrm>
        </p:spPr>
        <p:txBody>
          <a:bodyPr>
            <a:normAutofit/>
          </a:bodyPr>
          <a:lstStyle/>
          <a:p>
            <a:pPr algn="just"/>
            <a:r>
              <a:rPr lang="it-IT" sz="2000" i="1" dirty="0"/>
              <a:t>Le prestazioni vengono fornite in una vasta gamma di servizi di comunità e non più esclusivamente in grandi istituzioni chiuse. Riteniamo che questa sia la giusta e necessaria direzione. Accogliamo favorevolmente il fatto che le politiche e le pratiche relative alla salute mentale si occupino ora degli aspetti indicati di seguito</a:t>
            </a:r>
            <a:r>
              <a:rPr lang="it-IT" sz="2000" dirty="0"/>
              <a:t>: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I</a:t>
            </a:r>
            <a:r>
              <a:rPr lang="it-IT" sz="2000" b="1" dirty="0">
                <a:solidFill>
                  <a:srgbClr val="FF0000"/>
                </a:solidFill>
              </a:rPr>
              <a:t>. la promozione del benessere mentale</a:t>
            </a:r>
            <a:r>
              <a:rPr lang="it-IT" sz="2000" dirty="0"/>
              <a:t>;</a:t>
            </a:r>
          </a:p>
          <a:p>
            <a:pPr marL="0" indent="0" algn="just">
              <a:buNone/>
            </a:pPr>
            <a:r>
              <a:rPr lang="it-IT" sz="2000" dirty="0"/>
              <a:t>II. </a:t>
            </a:r>
            <a:r>
              <a:rPr lang="it-IT" sz="2000" b="1" dirty="0">
                <a:solidFill>
                  <a:srgbClr val="FF0000"/>
                </a:solidFill>
              </a:rPr>
              <a:t>la lotta contro lo stigma</a:t>
            </a:r>
            <a:r>
              <a:rPr lang="it-IT" sz="2000" dirty="0"/>
              <a:t>, la discriminazione e l’esclusione sociale;</a:t>
            </a:r>
          </a:p>
          <a:p>
            <a:pPr marL="0" indent="0" algn="just">
              <a:buNone/>
            </a:pPr>
            <a:r>
              <a:rPr lang="it-IT" sz="2000" dirty="0"/>
              <a:t>III</a:t>
            </a:r>
            <a:r>
              <a:rPr lang="it-IT" sz="2000" b="1" dirty="0">
                <a:solidFill>
                  <a:srgbClr val="FF0000"/>
                </a:solidFill>
              </a:rPr>
              <a:t>. la prevenzione </a:t>
            </a:r>
            <a:r>
              <a:rPr lang="it-IT" sz="2000" dirty="0"/>
              <a:t>dei problemi legati alla salute mentale;</a:t>
            </a:r>
          </a:p>
          <a:p>
            <a:pPr marL="0" indent="0" algn="just">
              <a:buNone/>
            </a:pPr>
            <a:r>
              <a:rPr lang="it-IT" sz="2000" dirty="0"/>
              <a:t>IV. l’assistenza alle persone con problemi di salute mentale, con l’offerta di servizi ed </a:t>
            </a:r>
            <a:r>
              <a:rPr lang="it-IT" sz="2000" b="1" dirty="0">
                <a:solidFill>
                  <a:srgbClr val="FF0000"/>
                </a:solidFill>
              </a:rPr>
              <a:t>interventi integrati ed efficaci</a:t>
            </a:r>
            <a:r>
              <a:rPr lang="it-IT" sz="2000" dirty="0"/>
              <a:t>, che prevedano la partecipazione e la possibilità di scelta dei pazienti e dei loro “</a:t>
            </a:r>
            <a:r>
              <a:rPr lang="it-IT" sz="2000" dirty="0" err="1"/>
              <a:t>carers</a:t>
            </a:r>
            <a:r>
              <a:rPr lang="it-IT" sz="2000" dirty="0" smtClean="0"/>
              <a:t>”;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V. il </a:t>
            </a:r>
            <a:r>
              <a:rPr lang="it-IT" sz="2000" b="1" dirty="0">
                <a:solidFill>
                  <a:srgbClr val="FF0000"/>
                </a:solidFill>
              </a:rPr>
              <a:t>recupero</a:t>
            </a:r>
            <a:r>
              <a:rPr lang="it-IT" sz="2000" dirty="0"/>
              <a:t> e il reinserimento nella società di coloro che hanno sofferto di gravi problemi di salute mentale.</a:t>
            </a:r>
          </a:p>
          <a:p>
            <a:pPr marL="0" indent="0" algn="just">
              <a:buNone/>
            </a:pPr>
            <a:r>
              <a:rPr lang="it-I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0807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La psichiatria in proposito ha subìto dei radicali cambiamenti : anzitutto si è delineato il passaggio dal “</a:t>
            </a:r>
            <a:r>
              <a:rPr lang="it-IT" sz="2400" b="1" dirty="0" smtClean="0"/>
              <a:t>paradigma </a:t>
            </a:r>
            <a:r>
              <a:rPr lang="it-IT" sz="2400" b="1" dirty="0" err="1" smtClean="0"/>
              <a:t>custodialista</a:t>
            </a:r>
            <a:r>
              <a:rPr lang="it-IT" sz="2400" dirty="0" smtClean="0"/>
              <a:t>” al “</a:t>
            </a:r>
            <a:r>
              <a:rPr lang="it-IT" sz="2400" b="1" dirty="0" smtClean="0"/>
              <a:t>paradigma terapeutico</a:t>
            </a:r>
            <a:r>
              <a:rPr lang="it-IT" sz="2400" dirty="0" smtClean="0"/>
              <a:t>”,  cioè il superamento dell’identificazione della persona come individuo “pericoloso a sé e agli altri”. </a:t>
            </a:r>
          </a:p>
          <a:p>
            <a:pPr algn="just"/>
            <a:r>
              <a:rPr lang="it-IT" sz="2400" dirty="0" smtClean="0"/>
              <a:t>Questa evoluzione ha prodotto una </a:t>
            </a:r>
            <a:r>
              <a:rPr lang="it-IT" sz="2400" b="1" dirty="0" smtClean="0"/>
              <a:t>convergenza sul modello “</a:t>
            </a:r>
            <a:r>
              <a:rPr lang="it-IT" sz="2400" b="1" dirty="0" err="1" smtClean="0"/>
              <a:t>bio-psico-sociale</a:t>
            </a:r>
            <a:r>
              <a:rPr lang="it-IT" sz="2400" dirty="0" smtClean="0"/>
              <a:t>”, che cerca di cogliere l’interazione tra le componenti biologica e psicologica individuali e i fattori psicosociali e ambientali che determinano lo sviluppo della malattia e ne influenzano il decorso. </a:t>
            </a:r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400" dirty="0" smtClean="0"/>
              <a:t>«</a:t>
            </a:r>
            <a:endParaRPr lang="it-IT" sz="2000" dirty="0" smtClean="0"/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5905"/>
            <a:ext cx="3528392" cy="481478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646936" y="471139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«Per </a:t>
            </a:r>
            <a:r>
              <a:rPr lang="it-IT" sz="2400" i="1" dirty="0"/>
              <a:t>poter veramente affrontare la "malattia", dovremmo poterla incontrare fuori dalle istituzioni, intendendo con ciò non soltanto fuori dall'istituzione psichiatrica, ma fuori da ogni altra istituzione la cui funzione è quella di etichettare, codificare e fissare in ruoli congelati coloro che vi appartengono. Ma esiste veramente un fuori sul quale e dal quale si possa agire prima che le istituzioni ci distruggano?</a:t>
            </a:r>
            <a:r>
              <a:rPr lang="it-IT" sz="2400" dirty="0"/>
              <a:t>» (Franco </a:t>
            </a:r>
            <a:r>
              <a:rPr lang="it-IT" sz="2400" dirty="0" err="1"/>
              <a:t>Basaglia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9870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Le </a:t>
            </a:r>
            <a:r>
              <a:rPr lang="it-IT" sz="2000" dirty="0"/>
              <a:t>leggi n. 9/2012 e n. 81/2014 hanno portato alla chiusura degli </a:t>
            </a:r>
            <a:r>
              <a:rPr lang="it-IT" sz="2000" dirty="0" smtClean="0"/>
              <a:t>OPG (ospedale psichiatrico giudiziario) </a:t>
            </a:r>
            <a:r>
              <a:rPr lang="it-IT" sz="2000" dirty="0"/>
              <a:t>a far tempo dal 31 marzo </a:t>
            </a:r>
            <a:r>
              <a:rPr lang="it-IT" sz="2000" dirty="0" smtClean="0"/>
              <a:t>2015.</a:t>
            </a:r>
          </a:p>
          <a:p>
            <a:pPr marL="0" indent="0" algn="just">
              <a:buNone/>
            </a:pPr>
            <a:r>
              <a:rPr lang="it-IT" sz="2000" dirty="0" smtClean="0"/>
              <a:t>Sono state istituite, per i soggetti socialmente pericolosi, cui si applicano misure di sicurezza previste dal c.p. </a:t>
            </a:r>
            <a:endParaRPr lang="it-IT" sz="20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323528" y="2420888"/>
            <a:ext cx="345638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 Residenze per l’Esecuzione delle Misure di Sicurezza (REMS</a:t>
            </a:r>
            <a:r>
              <a:rPr lang="it-IT" sz="2000" b="1" dirty="0" smtClean="0">
                <a:solidFill>
                  <a:schemeClr val="bg1"/>
                </a:solidFill>
              </a:rPr>
              <a:t>) (L. n.9/2012)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1403648" y="1628800"/>
            <a:ext cx="136815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851057" y="2805829"/>
            <a:ext cx="1032043" cy="742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4921154" y="2348880"/>
            <a:ext cx="3816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it-IT" b="1" dirty="0" smtClean="0"/>
              <a:t>gestione </a:t>
            </a:r>
            <a:r>
              <a:rPr lang="it-IT" b="1" dirty="0"/>
              <a:t>di “esclusiva competenza sanitaria</a:t>
            </a:r>
            <a:r>
              <a:rPr lang="it-IT" dirty="0"/>
              <a:t>”  </a:t>
            </a:r>
            <a:endParaRPr lang="it-IT" dirty="0" smtClean="0"/>
          </a:p>
          <a:p>
            <a:pPr marL="285750" indent="-285750" algn="just">
              <a:buFontTx/>
              <a:buChar char="-"/>
            </a:pPr>
            <a:r>
              <a:rPr lang="it-IT" b="1" dirty="0" smtClean="0"/>
              <a:t>funzioni </a:t>
            </a:r>
            <a:r>
              <a:rPr lang="it-IT" b="1" dirty="0"/>
              <a:t>terapeutico-riabilitative </a:t>
            </a:r>
            <a:r>
              <a:rPr lang="it-IT" dirty="0"/>
              <a:t>e </a:t>
            </a:r>
            <a:r>
              <a:rPr lang="it-IT" b="1" dirty="0"/>
              <a:t>socio riabilitative </a:t>
            </a:r>
            <a:r>
              <a:rPr lang="it-IT" dirty="0"/>
              <a:t>in favore di persone affette da disturbi mentali, autori di fatti che costituiscono reato, a cui viene applicata dalla Magistratura la misura di sicurezza detentiva del ricovero in ospedale psichiatrico giudiziario e dell’assegnazione a casa di cura e </a:t>
            </a:r>
            <a:r>
              <a:rPr lang="it-IT" dirty="0" smtClean="0"/>
              <a:t>custodia.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0045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pPr algn="just"/>
            <a:endParaRPr lang="it-IT" sz="2000" dirty="0" smtClean="0"/>
          </a:p>
          <a:p>
            <a:pPr algn="just"/>
            <a:r>
              <a:rPr lang="it-IT" sz="2400" dirty="0" smtClean="0"/>
              <a:t>Il </a:t>
            </a:r>
            <a:r>
              <a:rPr lang="it-IT" sz="2400" dirty="0"/>
              <a:t>Responsabile della struttura </a:t>
            </a:r>
            <a:r>
              <a:rPr lang="it-IT" sz="2400" dirty="0" smtClean="0"/>
              <a:t>è un </a:t>
            </a:r>
            <a:r>
              <a:rPr lang="it-IT" sz="2400" b="1" dirty="0"/>
              <a:t>dirigente medico </a:t>
            </a:r>
            <a:r>
              <a:rPr lang="it-IT" sz="2400" b="1" dirty="0" smtClean="0"/>
              <a:t>psichiatra </a:t>
            </a:r>
            <a:r>
              <a:rPr lang="it-IT" sz="2400" dirty="0" smtClean="0"/>
              <a:t>e presiede alla redazione di un apposito </a:t>
            </a:r>
            <a:r>
              <a:rPr lang="it-IT" sz="2400" dirty="0"/>
              <a:t>regolamento </a:t>
            </a:r>
            <a:r>
              <a:rPr lang="it-IT" sz="2400" dirty="0" smtClean="0"/>
              <a:t>interno. </a:t>
            </a:r>
          </a:p>
          <a:p>
            <a:pPr algn="just"/>
            <a:r>
              <a:rPr lang="it-IT" sz="2400" b="1" dirty="0"/>
              <a:t>N</a:t>
            </a:r>
            <a:r>
              <a:rPr lang="it-IT" sz="2400" b="1" dirty="0" smtClean="0"/>
              <a:t>on </a:t>
            </a:r>
            <a:r>
              <a:rPr lang="it-IT" sz="2400" b="1" dirty="0"/>
              <a:t>sono previste funzioni di tipo </a:t>
            </a:r>
            <a:r>
              <a:rPr lang="it-IT" sz="2400" b="1" dirty="0" err="1"/>
              <a:t>custodiale</a:t>
            </a:r>
            <a:r>
              <a:rPr lang="it-IT" sz="2400" b="1" dirty="0"/>
              <a:t> </a:t>
            </a:r>
            <a:r>
              <a:rPr lang="it-IT" sz="2400" dirty="0"/>
              <a:t>e in nessun punto delle leggi n. 9/2012 e n. 81/2014 e del decreto 1 ottobre 2012 si parla di applicare alle REMS  l’ordinamento </a:t>
            </a:r>
            <a:r>
              <a:rPr lang="it-IT" sz="2400" dirty="0" smtClean="0"/>
              <a:t>penitenziario.</a:t>
            </a:r>
          </a:p>
          <a:p>
            <a:pPr algn="just"/>
            <a:r>
              <a:rPr lang="it-IT" sz="2400" dirty="0" smtClean="0"/>
              <a:t>In un sistema a </a:t>
            </a:r>
            <a:r>
              <a:rPr lang="it-IT" sz="2400" dirty="0"/>
              <a:t>gestione sanitaria </a:t>
            </a:r>
            <a:r>
              <a:rPr lang="it-IT" sz="2400" dirty="0" smtClean="0"/>
              <a:t>il </a:t>
            </a:r>
            <a:r>
              <a:rPr lang="it-IT" sz="2400" dirty="0"/>
              <a:t>mandato di cura </a:t>
            </a:r>
            <a:r>
              <a:rPr lang="it-IT" sz="2400" dirty="0" smtClean="0"/>
              <a:t>è ancor più valorizzato. </a:t>
            </a:r>
            <a:r>
              <a:rPr lang="it-IT" sz="2400" dirty="0"/>
              <a:t>Questo non </a:t>
            </a:r>
            <a:r>
              <a:rPr lang="it-IT" sz="2400" dirty="0" smtClean="0"/>
              <a:t>solo per </a:t>
            </a:r>
            <a:r>
              <a:rPr lang="it-IT" sz="2400" dirty="0"/>
              <a:t>una scelta </a:t>
            </a:r>
            <a:r>
              <a:rPr lang="it-IT" sz="2400" dirty="0" smtClean="0"/>
              <a:t>ideologica, ma anche per aspetti di tipo pragmatico: </a:t>
            </a:r>
            <a:r>
              <a:rPr lang="it-IT" sz="2400" b="1" dirty="0"/>
              <a:t>è solo attraverso la cura che si possono avere miglioramenti delle condizioni di salute e quindi del funzionamento psichico e dell’adattamento sociale</a:t>
            </a:r>
            <a:r>
              <a:rPr lang="it-IT" sz="2400" dirty="0"/>
              <a:t>.  </a:t>
            </a:r>
            <a:endParaRPr lang="it-IT" sz="2400" dirty="0" smtClean="0"/>
          </a:p>
          <a:p>
            <a:pPr algn="just"/>
            <a:r>
              <a:rPr lang="it-IT" sz="2400" b="1" dirty="0" smtClean="0"/>
              <a:t>La cura non può avvenire attraverso l’uso della forza</a:t>
            </a:r>
            <a:r>
              <a:rPr lang="it-IT" sz="2400" dirty="0" smtClean="0"/>
              <a:t>, ma presuppone un intervento </a:t>
            </a:r>
            <a:r>
              <a:rPr lang="it-IT" sz="2400" b="1" dirty="0" smtClean="0">
                <a:solidFill>
                  <a:srgbClr val="FF0000"/>
                </a:solidFill>
              </a:rPr>
              <a:t>personalizzato</a:t>
            </a:r>
            <a:r>
              <a:rPr lang="it-IT" sz="2400" dirty="0" smtClean="0"/>
              <a:t>, di </a:t>
            </a:r>
            <a:r>
              <a:rPr lang="it-IT" sz="2400" b="1" dirty="0" smtClean="0">
                <a:solidFill>
                  <a:srgbClr val="FF0000"/>
                </a:solidFill>
              </a:rPr>
              <a:t>ampio </a:t>
            </a:r>
            <a:r>
              <a:rPr lang="it-IT" sz="2400" b="1" dirty="0">
                <a:solidFill>
                  <a:srgbClr val="FF0000"/>
                </a:solidFill>
              </a:rPr>
              <a:t>respiro </a:t>
            </a:r>
            <a:r>
              <a:rPr lang="it-IT" sz="2400" dirty="0"/>
              <a:t>e </a:t>
            </a:r>
            <a:r>
              <a:rPr lang="it-IT" sz="2400" dirty="0" smtClean="0"/>
              <a:t>di </a:t>
            </a:r>
            <a:r>
              <a:rPr lang="it-IT" sz="2400" b="1" dirty="0" smtClean="0">
                <a:solidFill>
                  <a:srgbClr val="FF0000"/>
                </a:solidFill>
              </a:rPr>
              <a:t>libertà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e, ancor più, deve </a:t>
            </a:r>
            <a:r>
              <a:rPr lang="it-IT" sz="2400" b="1" dirty="0">
                <a:solidFill>
                  <a:srgbClr val="FF0000"/>
                </a:solidFill>
              </a:rPr>
              <a:t>fondarsi sulla relazione</a:t>
            </a:r>
            <a:r>
              <a:rPr lang="it-IT" sz="2400" dirty="0"/>
              <a:t>, la ricerca del </a:t>
            </a:r>
            <a:r>
              <a:rPr lang="it-IT" sz="2400" b="1" dirty="0">
                <a:solidFill>
                  <a:srgbClr val="FF0000"/>
                </a:solidFill>
              </a:rPr>
              <a:t>consenso</a:t>
            </a:r>
            <a:r>
              <a:rPr lang="it-IT" sz="2400" dirty="0"/>
              <a:t> e della collaborazione in uno spirito di cooperazione e </a:t>
            </a:r>
            <a:r>
              <a:rPr lang="it-IT" sz="2400" b="1" dirty="0">
                <a:solidFill>
                  <a:srgbClr val="FF0000"/>
                </a:solidFill>
              </a:rPr>
              <a:t>responsabilizzazione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della persona.</a:t>
            </a: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  <a:p>
            <a:pPr algn="just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01450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Rete dei servizi sociali per Salute Mentale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 smtClean="0"/>
          </a:p>
          <a:p>
            <a:endParaRPr lang="it-IT" dirty="0"/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4174722332"/>
              </p:ext>
            </p:extLst>
          </p:nvPr>
        </p:nvGraphicFramePr>
        <p:xfrm>
          <a:off x="395536" y="620688"/>
          <a:ext cx="770485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176411"/>
              </p:ext>
            </p:extLst>
          </p:nvPr>
        </p:nvGraphicFramePr>
        <p:xfrm>
          <a:off x="107504" y="260648"/>
          <a:ext cx="8712646" cy="6192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137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dirty="0" smtClean="0"/>
              <a:t>In che modo partecipa l’assistente sociale alla rete dei servizi per la Salute mentale?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Partecipazione a riunioni</a:t>
            </a:r>
            <a:r>
              <a:rPr lang="it-IT" sz="2400" dirty="0"/>
              <a:t> ed attività del Servizio (CSM)</a:t>
            </a:r>
          </a:p>
          <a:p>
            <a:pPr algn="just"/>
            <a:r>
              <a:rPr lang="it-IT" sz="2400" b="1" dirty="0"/>
              <a:t>Elaborazione Progetti </a:t>
            </a:r>
            <a:r>
              <a:rPr lang="it-IT" sz="2400" dirty="0"/>
              <a:t>con l’equipe per inserimenti nelle </a:t>
            </a:r>
            <a:r>
              <a:rPr lang="it-IT" sz="2400" dirty="0" smtClean="0"/>
              <a:t>diverse strutture </a:t>
            </a:r>
            <a:r>
              <a:rPr lang="it-IT" sz="2400" dirty="0"/>
              <a:t>e verifiche periodiche </a:t>
            </a:r>
            <a:r>
              <a:rPr lang="it-IT" sz="2400" dirty="0" smtClean="0"/>
              <a:t>dei pazienti presi in carico negli stessi </a:t>
            </a:r>
          </a:p>
          <a:p>
            <a:pPr algn="just"/>
            <a:r>
              <a:rPr lang="it-IT" sz="2400" dirty="0"/>
              <a:t>Partecipazione alla </a:t>
            </a:r>
            <a:r>
              <a:rPr lang="it-IT" sz="2400" b="1" dirty="0"/>
              <a:t>Programmazione</a:t>
            </a:r>
            <a:r>
              <a:rPr lang="it-IT" sz="2400" dirty="0"/>
              <a:t> e </a:t>
            </a:r>
            <a:r>
              <a:rPr lang="it-IT" sz="2400" b="1" dirty="0"/>
              <a:t>Valutazione</a:t>
            </a:r>
            <a:r>
              <a:rPr lang="it-IT" sz="2400" dirty="0"/>
              <a:t> di Progetti Terapeutici - Riabilitativi del territorio in </a:t>
            </a:r>
            <a:r>
              <a:rPr lang="it-IT" sz="2400" dirty="0" smtClean="0"/>
              <a:t>equipe</a:t>
            </a:r>
          </a:p>
          <a:p>
            <a:pPr algn="just"/>
            <a:r>
              <a:rPr lang="it-IT" sz="2400" dirty="0" smtClean="0"/>
              <a:t>Prevenzione, informazione e aggiornamento professionale</a:t>
            </a:r>
          </a:p>
          <a:p>
            <a:pPr algn="just"/>
            <a:endParaRPr lang="it-IT" sz="2400" dirty="0"/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3928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4696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La “</a:t>
            </a:r>
            <a:r>
              <a:rPr lang="it-IT" sz="2000" b="1" dirty="0"/>
              <a:t>cittadinanza del paziente psichiatrico</a:t>
            </a:r>
            <a:r>
              <a:rPr lang="it-IT" sz="2000" dirty="0"/>
              <a:t>” non è la semplice ricostruzione dei suoi diritti formali, ma </a:t>
            </a:r>
            <a:r>
              <a:rPr lang="it-IT" sz="2000" b="1" dirty="0">
                <a:solidFill>
                  <a:srgbClr val="FF0000"/>
                </a:solidFill>
              </a:rPr>
              <a:t>la riappropriazioni dei suoi diritti sostanziali</a:t>
            </a:r>
            <a:r>
              <a:rPr lang="it-IT" sz="2000" dirty="0"/>
              <a:t> (affettivi, relazionali, materiali, abitativi, lavorativi, </a:t>
            </a:r>
            <a:r>
              <a:rPr lang="it-IT" sz="2000" dirty="0" err="1"/>
              <a:t>etc</a:t>
            </a:r>
            <a:r>
              <a:rPr lang="it-IT" sz="2000" dirty="0"/>
              <a:t>). </a:t>
            </a:r>
          </a:p>
          <a:p>
            <a:pPr algn="just"/>
            <a:r>
              <a:rPr lang="it-IT" sz="2000" dirty="0"/>
              <a:t>Questo può avvenire </a:t>
            </a:r>
            <a:r>
              <a:rPr lang="it-IT" sz="2000" b="1" dirty="0"/>
              <a:t>fornendo dei luoghi di partecipazione </a:t>
            </a:r>
            <a:r>
              <a:rPr lang="it-IT" sz="2000" dirty="0"/>
              <a:t>dove coloro che vogliono, possono, esprimere il loro parere e lottare per i propri diritti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400" dirty="0" smtClean="0"/>
              <a:t>INSIEME…..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306237"/>
            <a:ext cx="453650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8072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cura implica un adoperarsi «</a:t>
            </a:r>
            <a:r>
              <a:rPr lang="it-IT" sz="2400" b="1" i="1" dirty="0"/>
              <a:t>per eliminare l’intollerabile</a:t>
            </a:r>
            <a:r>
              <a:rPr lang="it-IT" sz="2400" i="1" dirty="0"/>
              <a:t>, </a:t>
            </a:r>
            <a:r>
              <a:rPr lang="it-IT" sz="2400" b="1" i="1" dirty="0"/>
              <a:t>ridurre un dolore</a:t>
            </a:r>
            <a:r>
              <a:rPr lang="it-IT" sz="2400" i="1" dirty="0"/>
              <a:t>, soddisfare un bisogno, realizzare un sogno. Quando io mi trovo in questo tipo di relazione con l’altro, quando l’altro diventa per me una reale possibilità, allora io ho cura</a:t>
            </a:r>
            <a:r>
              <a:rPr lang="it-IT" sz="2400" dirty="0"/>
              <a:t>…» (</a:t>
            </a:r>
            <a:r>
              <a:rPr lang="it-IT" sz="2400" dirty="0" err="1"/>
              <a:t>Noddings</a:t>
            </a:r>
            <a:r>
              <a:rPr lang="it-IT" sz="2400" dirty="0"/>
              <a:t>, 1984, pag. 14</a:t>
            </a:r>
            <a:r>
              <a:rPr lang="it-IT" sz="2400" dirty="0" smtClean="0"/>
              <a:t>).</a:t>
            </a:r>
            <a:endParaRPr lang="it-IT" sz="2400" dirty="0"/>
          </a:p>
          <a:p>
            <a:pPr algn="just"/>
            <a:r>
              <a:rPr lang="it-IT" sz="2400" dirty="0"/>
              <a:t>L’aver cura «</a:t>
            </a:r>
            <a:r>
              <a:rPr lang="it-IT" sz="2400" i="1" dirty="0"/>
              <a:t>non va confuso con il semplice volere bene, apprezzare, confortare e sostenere, o semplicemente avere un interesse in ciò che accade all’altro. Inoltre </a:t>
            </a:r>
            <a:r>
              <a:rPr lang="it-IT" sz="2400" b="1" i="1" dirty="0"/>
              <a:t>non</a:t>
            </a:r>
            <a:r>
              <a:rPr lang="it-IT" sz="2400" i="1" dirty="0"/>
              <a:t> è un sentimento </a:t>
            </a:r>
            <a:r>
              <a:rPr lang="it-IT" sz="2400" b="1" i="1" dirty="0"/>
              <a:t>isolato</a:t>
            </a:r>
            <a:r>
              <a:rPr lang="it-IT" sz="2400" i="1" dirty="0"/>
              <a:t> o una relazione </a:t>
            </a:r>
            <a:r>
              <a:rPr lang="it-IT" sz="2400" b="1" i="1" dirty="0"/>
              <a:t>momentanea</a:t>
            </a:r>
            <a:r>
              <a:rPr lang="it-IT" sz="2400" i="1" dirty="0"/>
              <a:t>, né è semplicemente un volere la cura per l’altro. La cura è … </a:t>
            </a:r>
            <a:r>
              <a:rPr lang="it-IT" sz="2400" b="1" i="1" dirty="0">
                <a:solidFill>
                  <a:srgbClr val="FF0000"/>
                </a:solidFill>
              </a:rPr>
              <a:t>un processo</a:t>
            </a:r>
            <a:r>
              <a:rPr lang="it-IT" sz="2400" i="1" dirty="0"/>
              <a:t>, </a:t>
            </a:r>
            <a:r>
              <a:rPr lang="it-IT" sz="2400" b="1" i="1" dirty="0">
                <a:solidFill>
                  <a:srgbClr val="FF0000"/>
                </a:solidFill>
              </a:rPr>
              <a:t>un modo di relazionarsi ad un altro</a:t>
            </a:r>
            <a:r>
              <a:rPr lang="it-IT" sz="2400" dirty="0" smtClean="0"/>
              <a:t>» </a:t>
            </a:r>
            <a:r>
              <a:rPr lang="it-IT" sz="2400" dirty="0" err="1" smtClean="0"/>
              <a:t>Mayeroff</a:t>
            </a:r>
            <a:r>
              <a:rPr lang="it-IT" sz="2400" dirty="0"/>
              <a:t>, 1970, pp. 1-2</a:t>
            </a:r>
            <a:r>
              <a:rPr lang="it-IT" sz="2400" dirty="0" smtClean="0"/>
              <a:t>).</a:t>
            </a:r>
          </a:p>
          <a:p>
            <a:pPr algn="just"/>
            <a:r>
              <a:rPr lang="it-IT" sz="2400" dirty="0" smtClean="0"/>
              <a:t>«</a:t>
            </a:r>
            <a:r>
              <a:rPr lang="it-IT" sz="2400" i="1" dirty="0" smtClean="0"/>
              <a:t>La cura non è semplicemente una preoccupazione mentale  o un tratto del carattere, ma la preoccupazione di esseri umani viventi e attivi, impegnati nei processi della vita quotidiana. La cura è sia una </a:t>
            </a:r>
            <a:r>
              <a:rPr lang="it-IT" sz="2400" b="1" i="1" dirty="0" smtClean="0"/>
              <a:t>pratica sia una disposizione</a:t>
            </a:r>
            <a:r>
              <a:rPr lang="it-IT" sz="2400" dirty="0" smtClean="0"/>
              <a:t>», (J. Tronto, Confini Morali. Un argomento politico per l’etica della cura, 2006).</a:t>
            </a:r>
            <a:endParaRPr lang="it-IT" sz="2400" dirty="0"/>
          </a:p>
          <a:p>
            <a:pPr marL="0" indent="0" algn="just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277189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Per approfondire un approccio innovativo alla Cura della salute mentale…</a:t>
            </a:r>
          </a:p>
          <a:p>
            <a:pPr marL="0" indent="0" algn="just">
              <a:buNone/>
            </a:pPr>
            <a:r>
              <a:rPr lang="it-IT" sz="2400" dirty="0" smtClean="0"/>
              <a:t>LA RETE </a:t>
            </a:r>
            <a:r>
              <a:rPr lang="it-IT" sz="2400" dirty="0"/>
              <a:t>DEL SOLLIEVO =  Il progetto </a:t>
            </a:r>
            <a:r>
              <a:rPr lang="it-IT" sz="2400" dirty="0" smtClean="0"/>
              <a:t>della Regione </a:t>
            </a:r>
            <a:r>
              <a:rPr lang="it-IT" sz="2400" dirty="0"/>
              <a:t>Marche (Legge Regionale N°.11/2001), si è attuato con la messa in opera di una rete di servizi a carattere sociale che, fattivamente, possa dare sollievo a chi soffre o ha sofferto per un disagio psichico e alle loro famiglie.</a:t>
            </a:r>
            <a:br>
              <a:rPr lang="it-IT" sz="2400" dirty="0"/>
            </a:br>
            <a:r>
              <a:rPr lang="it-IT" sz="2400" dirty="0" smtClean="0"/>
              <a:t>L’individuo con disturbo psichico deve sentirsi una </a:t>
            </a:r>
            <a:r>
              <a:rPr lang="it-IT" sz="2400" dirty="0"/>
              <a:t>persona prima che </a:t>
            </a:r>
            <a:r>
              <a:rPr lang="it-IT" sz="2400" dirty="0" smtClean="0"/>
              <a:t>un malato, deve essere non </a:t>
            </a:r>
            <a:r>
              <a:rPr lang="it-IT" sz="2400" dirty="0"/>
              <a:t>più oggetto passivo dell’intervento </a:t>
            </a:r>
            <a:r>
              <a:rPr lang="it-IT" sz="2400" dirty="0" smtClean="0"/>
              <a:t>medico, </a:t>
            </a:r>
            <a:r>
              <a:rPr lang="it-IT" sz="2400" dirty="0"/>
              <a:t>ma </a:t>
            </a:r>
            <a:r>
              <a:rPr lang="it-IT" sz="2400" dirty="0" smtClean="0"/>
              <a:t>tornare ad esprimere la sua umanità, attraverso giudizi, preferenze e </a:t>
            </a:r>
            <a:r>
              <a:rPr lang="it-IT" sz="2400" smtClean="0"/>
              <a:t>creatività…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>
                <a:hlinkClick r:id="rId2"/>
              </a:rPr>
              <a:t>http://www.laretedelsollievo.it</a:t>
            </a:r>
            <a:r>
              <a:rPr lang="it-IT" sz="2400" dirty="0" smtClean="0">
                <a:hlinkClick r:id="rId2"/>
              </a:rPr>
              <a:t>/</a:t>
            </a:r>
            <a:endParaRPr lang="it-IT" sz="2400" dirty="0" smtClean="0"/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1214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048672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«</a:t>
            </a:r>
            <a:r>
              <a:rPr lang="it-IT" sz="2400" i="1" dirty="0" smtClean="0"/>
              <a:t>Non </a:t>
            </a:r>
            <a:r>
              <a:rPr lang="it-IT" sz="2400" i="1" dirty="0"/>
              <a:t>siamo bastanti a noi </a:t>
            </a:r>
            <a:r>
              <a:rPr lang="it-IT" sz="2400" i="1" dirty="0" smtClean="0"/>
              <a:t>stessi, abbiamo </a:t>
            </a:r>
            <a:r>
              <a:rPr lang="it-IT" sz="2400" i="1" dirty="0"/>
              <a:t>sempre bisogno dell’altro. La cura risponde a un </a:t>
            </a:r>
            <a:r>
              <a:rPr lang="it-IT" sz="2400" b="1" i="1" dirty="0"/>
              <a:t>bisogno essenziale</a:t>
            </a:r>
            <a:r>
              <a:rPr lang="it-IT" sz="2400" i="1" dirty="0"/>
              <a:t>: il bisogno di </a:t>
            </a:r>
            <a:r>
              <a:rPr lang="it-IT" sz="2400" b="1" i="1" dirty="0">
                <a:solidFill>
                  <a:srgbClr val="FF0000"/>
                </a:solidFill>
              </a:rPr>
              <a:t>trovare qualcuno che ci aiuti a divenire quello che possiamo </a:t>
            </a:r>
            <a:r>
              <a:rPr lang="it-IT" sz="2400" b="1" i="1" dirty="0" smtClean="0">
                <a:solidFill>
                  <a:srgbClr val="FF0000"/>
                </a:solidFill>
              </a:rPr>
              <a:t>divenire</a:t>
            </a:r>
            <a:r>
              <a:rPr lang="it-IT" sz="2400" dirty="0" smtClean="0"/>
              <a:t>» (Luigina </a:t>
            </a:r>
            <a:r>
              <a:rPr lang="it-IT" sz="2400" dirty="0" err="1" smtClean="0"/>
              <a:t>Mortari</a:t>
            </a:r>
            <a:r>
              <a:rPr lang="it-IT" sz="2400" dirty="0" smtClean="0"/>
              <a:t>, Filosofia della cura). 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C’è connessione tra </a:t>
            </a:r>
            <a:r>
              <a:rPr lang="it-IT" sz="2400" b="1" dirty="0" smtClean="0"/>
              <a:t>relazione, educazione </a:t>
            </a:r>
            <a:r>
              <a:rPr lang="it-IT" sz="2400" b="1" dirty="0"/>
              <a:t>e cura</a:t>
            </a:r>
            <a:r>
              <a:rPr lang="it-IT" sz="2400" dirty="0"/>
              <a:t>… «</a:t>
            </a:r>
            <a:r>
              <a:rPr lang="it-IT" sz="2400" i="1" dirty="0"/>
              <a:t>Come educatori riusciamo a trovare il senso del nostro lavoro se ci riusciamo a coltivare come esseri relazionali, cioè esseri che devono saper incontrare l’altro; e nell’incontro con l’altro </a:t>
            </a:r>
            <a:r>
              <a:rPr lang="it-IT" sz="2400" b="1" i="1" dirty="0"/>
              <a:t>coltivare </a:t>
            </a:r>
            <a:r>
              <a:rPr lang="it-IT" sz="2400" b="1" i="1" dirty="0" smtClean="0"/>
              <a:t>l’umanità</a:t>
            </a:r>
            <a:r>
              <a:rPr lang="it-IT" sz="2400" dirty="0" smtClean="0"/>
              <a:t>».</a:t>
            </a:r>
          </a:p>
          <a:p>
            <a:pPr marL="0" indent="0" algn="just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71887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764704"/>
            <a:ext cx="8784976" cy="583264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Sentimento aspetto intimo       Pratiche, Profilo Pubblico (l’arte di educare)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/>
              <a:t>Conservare /continuare (to care)     </a:t>
            </a:r>
            <a:r>
              <a:rPr lang="it-IT" sz="2400" dirty="0" smtClean="0"/>
              <a:t>    Riparare </a:t>
            </a:r>
            <a:r>
              <a:rPr lang="it-IT" sz="2400" dirty="0"/>
              <a:t>(To cure)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/>
              <a:t>Miglior soluzione possibile / aiutare a divenire il meglio che possiamo essere </a:t>
            </a:r>
            <a:r>
              <a:rPr lang="it-IT" sz="2400" dirty="0" smtClean="0"/>
              <a:t>             Etica </a:t>
            </a:r>
            <a:r>
              <a:rPr lang="it-IT" sz="2400" dirty="0"/>
              <a:t>della </a:t>
            </a:r>
            <a:r>
              <a:rPr lang="it-IT" sz="2400" dirty="0" smtClean="0"/>
              <a:t>Virtù</a:t>
            </a:r>
          </a:p>
          <a:p>
            <a:pPr marL="457200" indent="-457200" algn="just">
              <a:buAutoNum type="arabicPeriod" startAt="4"/>
            </a:pPr>
            <a:r>
              <a:rPr lang="it-IT" sz="2400" dirty="0" smtClean="0"/>
              <a:t>Un processo, un intreccio di reti complesse      interdipendenza, socialità umana</a:t>
            </a:r>
          </a:p>
          <a:p>
            <a:pPr marL="0" indent="0" algn="just">
              <a:buNone/>
            </a:pPr>
            <a:r>
              <a:rPr lang="it-IT" sz="2400" dirty="0" smtClean="0"/>
              <a:t>5.     Contrastare l’intollerabile            giustizia, equità</a:t>
            </a:r>
          </a:p>
          <a:p>
            <a:pPr marL="0" indent="0" algn="just">
              <a:buNone/>
            </a:pPr>
            <a:r>
              <a:rPr lang="it-IT" sz="2400" dirty="0" smtClean="0"/>
              <a:t>6. Combattere il dolore         </a:t>
            </a:r>
            <a:r>
              <a:rPr lang="it-IT" sz="2400" dirty="0" err="1" smtClean="0"/>
              <a:t>telos</a:t>
            </a:r>
            <a:r>
              <a:rPr lang="it-IT" sz="2400" dirty="0" smtClean="0"/>
              <a:t>, etica teleologica/</a:t>
            </a:r>
            <a:r>
              <a:rPr lang="it-IT" sz="2400" dirty="0" err="1" smtClean="0"/>
              <a:t>conseguenzialista</a:t>
            </a: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7. Modello relazionale (costante)          valore politico</a:t>
            </a:r>
            <a:endParaRPr lang="it-IT" sz="2400" dirty="0"/>
          </a:p>
        </p:txBody>
      </p:sp>
      <p:sp>
        <p:nvSpPr>
          <p:cNvPr id="6" name="Freccia a destra 5"/>
          <p:cNvSpPr/>
          <p:nvPr/>
        </p:nvSpPr>
        <p:spPr>
          <a:xfrm>
            <a:off x="4068235" y="830859"/>
            <a:ext cx="486147" cy="315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446" y="1628800"/>
            <a:ext cx="450524" cy="411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404" y="3666264"/>
            <a:ext cx="504501" cy="38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65" y="4125595"/>
            <a:ext cx="502983" cy="42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969" y="2362026"/>
            <a:ext cx="480213" cy="42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24310"/>
            <a:ext cx="521379" cy="45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12865"/>
            <a:ext cx="486159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253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txBody>
          <a:bodyPr>
            <a:normAutofit fontScale="77500" lnSpcReduction="20000"/>
          </a:bodyPr>
          <a:lstStyle/>
          <a:p>
            <a:endParaRPr lang="it-IT" dirty="0"/>
          </a:p>
          <a:p>
            <a:r>
              <a:rPr lang="it-IT" dirty="0" smtClean="0"/>
              <a:t>LE RAGIONI </a:t>
            </a:r>
            <a:r>
              <a:rPr lang="it-IT" dirty="0"/>
              <a:t>ONTOLOGICHE </a:t>
            </a:r>
            <a:r>
              <a:rPr lang="it-IT" dirty="0" smtClean="0"/>
              <a:t>(relative all’origine dell'essere</a:t>
            </a:r>
            <a:r>
              <a:rPr lang="it-IT" dirty="0"/>
              <a:t>) DELLA CURA</a:t>
            </a:r>
          </a:p>
          <a:p>
            <a:endParaRPr lang="it-IT" dirty="0"/>
          </a:p>
          <a:p>
            <a:pPr algn="just"/>
            <a:r>
              <a:rPr lang="it-IT" dirty="0" smtClean="0"/>
              <a:t>La </a:t>
            </a:r>
            <a:r>
              <a:rPr lang="it-IT" dirty="0"/>
              <a:t>CURA è </a:t>
            </a:r>
            <a:r>
              <a:rPr lang="it-IT" dirty="0" smtClean="0"/>
              <a:t>un campo dell’esperienza umana essenziale </a:t>
            </a:r>
            <a:r>
              <a:rPr lang="it-IT" dirty="0"/>
              <a:t>e irrinunciabile: </a:t>
            </a:r>
            <a:r>
              <a:rPr lang="it-IT" b="1" dirty="0"/>
              <a:t>senza la cura la vita non può fiorire</a:t>
            </a:r>
            <a:r>
              <a:rPr lang="it-IT" dirty="0"/>
              <a:t>, </a:t>
            </a:r>
            <a:r>
              <a:rPr lang="it-IT" b="1" dirty="0"/>
              <a:t>la </a:t>
            </a:r>
            <a:r>
              <a:rPr lang="it-IT" b="1" dirty="0" smtClean="0"/>
              <a:t>cura </a:t>
            </a:r>
            <a:r>
              <a:rPr lang="it-IT" b="1" dirty="0"/>
              <a:t>protegge la vita e coltiva la possibilità di </a:t>
            </a:r>
            <a:r>
              <a:rPr lang="it-IT" b="1" dirty="0" smtClean="0"/>
              <a:t>esistere</a:t>
            </a:r>
            <a:r>
              <a:rPr lang="it-IT" dirty="0" smtClean="0"/>
              <a:t>. </a:t>
            </a:r>
            <a:endParaRPr lang="it-IT" dirty="0"/>
          </a:p>
          <a:p>
            <a:pPr algn="just"/>
            <a:r>
              <a:rPr lang="it-IT" dirty="0" smtClean="0"/>
              <a:t>Già gli antichi greci e i filosofi esprimono la «sapienza» della cura:</a:t>
            </a:r>
            <a:endParaRPr lang="it-IT" dirty="0"/>
          </a:p>
          <a:p>
            <a:pPr algn="just"/>
            <a:r>
              <a:rPr lang="it-IT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PLATONE </a:t>
            </a:r>
            <a:r>
              <a:rPr lang="it-IT" dirty="0" smtClean="0"/>
              <a:t>nel Fedro afferma che «</a:t>
            </a:r>
            <a:r>
              <a:rPr lang="it-IT" i="1" dirty="0" smtClean="0"/>
              <a:t>la </a:t>
            </a:r>
            <a:r>
              <a:rPr lang="it-IT" i="1" dirty="0"/>
              <a:t>cura è essenziale anche per le </a:t>
            </a:r>
            <a:r>
              <a:rPr lang="it-IT" i="1" dirty="0" smtClean="0"/>
              <a:t>divinità</a:t>
            </a:r>
            <a:r>
              <a:rPr lang="it-IT" dirty="0" smtClean="0"/>
              <a:t>».</a:t>
            </a:r>
            <a:endParaRPr lang="it-IT" dirty="0"/>
          </a:p>
          <a:p>
            <a:pPr algn="just"/>
            <a:r>
              <a:rPr lang="it-IT" dirty="0" smtClean="0"/>
              <a:t>Similmente,  </a:t>
            </a:r>
            <a:r>
              <a:rPr lang="it-IT" b="1" dirty="0" smtClean="0">
                <a:solidFill>
                  <a:srgbClr val="FF0000"/>
                </a:solidFill>
              </a:rPr>
              <a:t>SOCRATE</a:t>
            </a:r>
            <a:r>
              <a:rPr lang="it-IT" dirty="0" smtClean="0"/>
              <a:t> nella  Repubblica, sostiene </a:t>
            </a:r>
            <a:r>
              <a:rPr lang="it-IT" dirty="0"/>
              <a:t>che  «</a:t>
            </a:r>
            <a:r>
              <a:rPr lang="it-IT" i="1" dirty="0"/>
              <a:t>i </a:t>
            </a:r>
            <a:r>
              <a:rPr lang="it-IT" i="1" dirty="0" smtClean="0"/>
              <a:t>filosofi devono </a:t>
            </a:r>
            <a:r>
              <a:rPr lang="it-IT" i="1" dirty="0"/>
              <a:t>aver cura e </a:t>
            </a:r>
            <a:r>
              <a:rPr lang="it-IT" i="1" dirty="0" smtClean="0"/>
              <a:t>custodire</a:t>
            </a:r>
            <a:r>
              <a:rPr lang="it-IT" dirty="0" smtClean="0"/>
              <a:t>» </a:t>
            </a:r>
            <a:r>
              <a:rPr lang="it-IT" dirty="0"/>
              <a:t>gli altri </a:t>
            </a:r>
            <a:r>
              <a:rPr lang="it-IT" dirty="0" smtClean="0"/>
              <a:t>cittadini.</a:t>
            </a:r>
            <a:endParaRPr lang="it-IT" dirty="0"/>
          </a:p>
          <a:p>
            <a:pPr algn="just"/>
            <a:r>
              <a:rPr lang="it-IT" dirty="0" smtClean="0"/>
              <a:t>In tempi moderni, il filosofo esistenzialista </a:t>
            </a:r>
            <a:r>
              <a:rPr lang="it-IT" dirty="0" err="1" smtClean="0"/>
              <a:t>Heidegger</a:t>
            </a:r>
            <a:r>
              <a:rPr lang="it-IT" dirty="0" smtClean="0"/>
              <a:t>: «</a:t>
            </a:r>
            <a:r>
              <a:rPr lang="it-IT" i="1" dirty="0" smtClean="0"/>
              <a:t>ciò </a:t>
            </a:r>
            <a:r>
              <a:rPr lang="it-IT" i="1" dirty="0"/>
              <a:t>che illumina l'essere umano è la </a:t>
            </a:r>
            <a:r>
              <a:rPr lang="it-IT" i="1" dirty="0" smtClean="0"/>
              <a:t>CURA</a:t>
            </a:r>
            <a:r>
              <a:rPr lang="it-IT" dirty="0" smtClean="0"/>
              <a:t>».</a:t>
            </a:r>
          </a:p>
          <a:p>
            <a:pPr algn="just"/>
            <a:r>
              <a:rPr lang="it-IT" dirty="0" smtClean="0"/>
              <a:t>In parole più concrete, possiamo definire la cura come la </a:t>
            </a:r>
            <a:r>
              <a:rPr lang="it-IT" b="1" dirty="0" smtClean="0"/>
              <a:t>culla dell'essere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192688"/>
          </a:xfrm>
        </p:spPr>
        <p:txBody>
          <a:bodyPr>
            <a:normAutofit/>
          </a:bodyPr>
          <a:lstStyle/>
          <a:p>
            <a:pPr algn="just"/>
            <a:r>
              <a:rPr lang="it-IT" sz="2800" dirty="0" smtClean="0"/>
              <a:t>Il termine </a:t>
            </a:r>
            <a:r>
              <a:rPr lang="it-IT" sz="2800" dirty="0"/>
              <a:t>cura risulta dunque </a:t>
            </a:r>
            <a:r>
              <a:rPr lang="it-IT" sz="2800" b="1" dirty="0"/>
              <a:t>polisemico</a:t>
            </a:r>
            <a:r>
              <a:rPr lang="it-IT" sz="2800" dirty="0"/>
              <a:t>, cioè presenta differenti </a:t>
            </a:r>
            <a:r>
              <a:rPr lang="it-IT" sz="2800" dirty="0" smtClean="0"/>
              <a:t>significati:</a:t>
            </a:r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CURA come </a:t>
            </a:r>
            <a:r>
              <a:rPr lang="it-IT" sz="2800" b="1" dirty="0"/>
              <a:t>lavoro del vivere </a:t>
            </a:r>
            <a:r>
              <a:rPr lang="it-IT" sz="2800" dirty="0"/>
              <a:t>per preservare l'ente </a:t>
            </a:r>
            <a:r>
              <a:rPr lang="it-IT" sz="2800" dirty="0" smtClean="0"/>
              <a:t>di cui che </a:t>
            </a:r>
            <a:r>
              <a:rPr lang="it-IT" sz="2800" dirty="0"/>
              <a:t>noi siamo </a:t>
            </a:r>
            <a:r>
              <a:rPr lang="it-IT" sz="2800" dirty="0" smtClean="0"/>
              <a:t>parte</a:t>
            </a:r>
            <a:endParaRPr lang="it-IT" sz="2800" dirty="0"/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CURA come </a:t>
            </a:r>
            <a:r>
              <a:rPr lang="it-IT" sz="2800" b="1" dirty="0"/>
              <a:t>arte dell'esistere </a:t>
            </a:r>
          </a:p>
          <a:p>
            <a:pPr algn="just"/>
            <a:r>
              <a:rPr lang="it-IT" sz="2800" dirty="0" smtClean="0"/>
              <a:t> </a:t>
            </a:r>
            <a:r>
              <a:rPr lang="it-IT" sz="2800" dirty="0"/>
              <a:t>CURA come </a:t>
            </a:r>
            <a:r>
              <a:rPr lang="it-IT" sz="2800" b="1" dirty="0"/>
              <a:t>tecnica del rammendo </a:t>
            </a:r>
            <a:r>
              <a:rPr lang="it-IT" sz="2800" dirty="0"/>
              <a:t>per guarire le ferite </a:t>
            </a:r>
            <a:r>
              <a:rPr lang="it-IT" sz="2800" dirty="0" smtClean="0"/>
              <a:t>dell'esserci, rammendo che  </a:t>
            </a:r>
            <a:r>
              <a:rPr lang="it-IT" sz="2800" dirty="0"/>
              <a:t>ripara l'essere sia materiale sia </a:t>
            </a:r>
            <a:r>
              <a:rPr lang="it-IT" sz="2800" dirty="0" smtClean="0"/>
              <a:t>spirituale </a:t>
            </a:r>
            <a:r>
              <a:rPr lang="it-IT" sz="2800" dirty="0"/>
              <a:t>quando il corpo o l'anima si </a:t>
            </a:r>
            <a:r>
              <a:rPr lang="it-IT" sz="2800" dirty="0" smtClean="0"/>
              <a:t>ammalano.</a:t>
            </a:r>
            <a:endParaRPr lang="it-IT" sz="2800" dirty="0"/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408712"/>
          </a:xfrm>
        </p:spPr>
        <p:txBody>
          <a:bodyPr/>
          <a:lstStyle/>
          <a:p>
            <a:r>
              <a:rPr lang="it-IT" sz="2800" dirty="0" smtClean="0"/>
              <a:t>La </a:t>
            </a:r>
            <a:r>
              <a:rPr lang="it-IT" sz="2800" dirty="0"/>
              <a:t>cura nella sua essenza </a:t>
            </a:r>
            <a:r>
              <a:rPr lang="it-IT" sz="2800" dirty="0" smtClean="0"/>
              <a:t>risponde quindi </a:t>
            </a:r>
            <a:r>
              <a:rPr lang="it-IT" sz="2800" dirty="0"/>
              <a:t>a:</a:t>
            </a:r>
          </a:p>
          <a:p>
            <a:r>
              <a:rPr lang="it-IT" sz="2800" dirty="0" smtClean="0"/>
              <a:t> </a:t>
            </a:r>
            <a:r>
              <a:rPr lang="it-IT" sz="2800" dirty="0"/>
              <a:t>una </a:t>
            </a:r>
            <a:r>
              <a:rPr lang="it-IT" sz="2800" b="1" dirty="0"/>
              <a:t>necessità ontologica</a:t>
            </a:r>
            <a:r>
              <a:rPr lang="it-IT" sz="2800" dirty="0"/>
              <a:t>, la quale include una necessità vitale, quella di continuare a essere </a:t>
            </a:r>
            <a:r>
              <a:rPr lang="it-IT" sz="2800" dirty="0" smtClean="0"/>
              <a:t>;</a:t>
            </a:r>
            <a:endParaRPr lang="it-IT" sz="2800" dirty="0"/>
          </a:p>
          <a:p>
            <a:r>
              <a:rPr lang="it-IT" sz="2800" dirty="0" smtClean="0"/>
              <a:t> </a:t>
            </a:r>
            <a:r>
              <a:rPr lang="it-IT" sz="2800" dirty="0"/>
              <a:t>una </a:t>
            </a:r>
            <a:r>
              <a:rPr lang="it-IT" sz="2800" b="1" dirty="0"/>
              <a:t>necessità etica</a:t>
            </a:r>
            <a:r>
              <a:rPr lang="it-IT" sz="2800" dirty="0"/>
              <a:t>, quella di esserci </a:t>
            </a:r>
            <a:r>
              <a:rPr lang="it-IT" sz="2800" dirty="0" smtClean="0"/>
              <a:t>con un senso; </a:t>
            </a:r>
            <a:endParaRPr lang="it-IT" sz="2800" dirty="0"/>
          </a:p>
          <a:p>
            <a:r>
              <a:rPr lang="it-IT" sz="2800" dirty="0" smtClean="0"/>
              <a:t> </a:t>
            </a:r>
            <a:r>
              <a:rPr lang="it-IT" sz="2800" dirty="0"/>
              <a:t>una </a:t>
            </a:r>
            <a:r>
              <a:rPr lang="it-IT" sz="2800" b="1" dirty="0"/>
              <a:t>necessità terapeutica </a:t>
            </a:r>
            <a:r>
              <a:rPr lang="it-IT" sz="2800" dirty="0"/>
              <a:t>per riparate </a:t>
            </a:r>
            <a:r>
              <a:rPr lang="it-IT" sz="2800" dirty="0" smtClean="0"/>
              <a:t>l'esserci.</a:t>
            </a:r>
            <a:endParaRPr lang="it-IT" sz="2800" dirty="0"/>
          </a:p>
          <a:p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068960"/>
            <a:ext cx="5342036" cy="35787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976664"/>
          </a:xfrm>
        </p:spPr>
        <p:txBody>
          <a:bodyPr>
            <a:normAutofit fontScale="92500"/>
          </a:bodyPr>
          <a:lstStyle/>
          <a:p>
            <a:pPr marL="342900" lvl="7" indent="-342900"/>
            <a:r>
              <a:rPr lang="it-IT" sz="2800" dirty="0" smtClean="0"/>
              <a:t>Quando si parla di cura entrano in gioco due elementi importanti: </a:t>
            </a:r>
            <a:r>
              <a:rPr lang="it-IT" sz="2800" b="1" dirty="0" smtClean="0"/>
              <a:t>l’empatia e l’attenzione</a:t>
            </a:r>
            <a:r>
              <a:rPr lang="it-IT" sz="2800" dirty="0" smtClean="0"/>
              <a:t>.</a:t>
            </a:r>
          </a:p>
          <a:p>
            <a:pPr marL="342900" lvl="7" indent="-342900"/>
            <a:r>
              <a:rPr lang="it-IT" sz="2800" dirty="0" smtClean="0"/>
              <a:t>Empatia</a:t>
            </a:r>
            <a:r>
              <a:rPr lang="it-IT" sz="2800" dirty="0"/>
              <a:t>: </a:t>
            </a:r>
            <a:r>
              <a:rPr lang="it-IT" sz="2800" b="1" dirty="0">
                <a:solidFill>
                  <a:srgbClr val="FF0000"/>
                </a:solidFill>
              </a:rPr>
              <a:t>sentire il bisogno </a:t>
            </a:r>
            <a:r>
              <a:rPr lang="it-IT" sz="2800" dirty="0"/>
              <a:t>di cura </a:t>
            </a:r>
            <a:r>
              <a:rPr lang="it-IT" sz="2800" dirty="0" smtClean="0"/>
              <a:t>degli altri.</a:t>
            </a:r>
            <a:endParaRPr lang="it-IT" sz="2800" dirty="0"/>
          </a:p>
          <a:p>
            <a:r>
              <a:rPr lang="it-IT" sz="2800" dirty="0" smtClean="0"/>
              <a:t>L’ attenzione,  concentrarsi  sull’esterno per potere meglio comprendere la realtà che ci circonda, nel suo complesso.</a:t>
            </a:r>
          </a:p>
          <a:p>
            <a:pPr marL="0" indent="0">
              <a:buNone/>
            </a:pPr>
            <a:r>
              <a:rPr lang="it-IT" dirty="0" smtClean="0"/>
              <a:t> Questa è un’arma a doppio taglio, poiché la relazione </a:t>
            </a:r>
            <a:r>
              <a:rPr lang="it-IT" sz="3000" dirty="0" smtClean="0"/>
              <a:t>tra il soggetto passivo della cura e la persona che la presta è molto delicato e può rischiare di  trasformarsi in </a:t>
            </a:r>
            <a:r>
              <a:rPr lang="it-IT" sz="3000" b="1" dirty="0" smtClean="0">
                <a:solidFill>
                  <a:srgbClr val="FF0000"/>
                </a:solidFill>
              </a:rPr>
              <a:t>un rapporto di dominio</a:t>
            </a:r>
            <a:r>
              <a:rPr lang="it-IT" sz="3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000" dirty="0" smtClean="0"/>
              <a:t>O per </a:t>
            </a:r>
            <a:r>
              <a:rPr lang="it-IT" sz="3000" b="1" dirty="0" smtClean="0"/>
              <a:t>abuso di potere </a:t>
            </a:r>
            <a:r>
              <a:rPr lang="it-IT" sz="3000" dirty="0" smtClean="0"/>
              <a:t>da parte della persona che si prende cura di un soggetto dipendente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000" dirty="0" smtClean="0"/>
              <a:t>O perché il soggetto </a:t>
            </a:r>
            <a:r>
              <a:rPr lang="it-IT" sz="3000" b="1" dirty="0" smtClean="0"/>
              <a:t>dipendente</a:t>
            </a:r>
            <a:r>
              <a:rPr lang="it-IT" sz="3000" dirty="0" smtClean="0"/>
              <a:t> comincia ad </a:t>
            </a:r>
            <a:r>
              <a:rPr lang="it-IT" sz="3000" b="1" dirty="0" smtClean="0"/>
              <a:t>approfittarsi</a:t>
            </a:r>
            <a:r>
              <a:rPr lang="it-IT" sz="3000" dirty="0" smtClean="0"/>
              <a:t> delle cure e del care </a:t>
            </a:r>
            <a:r>
              <a:rPr lang="it-IT" sz="3000" dirty="0" err="1" smtClean="0"/>
              <a:t>giver</a:t>
            </a:r>
            <a:r>
              <a:rPr lang="it-IT" sz="3000" dirty="0" smtClean="0"/>
              <a:t>.</a:t>
            </a:r>
          </a:p>
          <a:p>
            <a:pPr marL="0" indent="0">
              <a:buNone/>
            </a:pPr>
            <a:endParaRPr lang="it-IT" sz="30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2838</Words>
  <Application>Microsoft Office PowerPoint</Application>
  <PresentationFormat>Presentazione su schermo (4:3)</PresentationFormat>
  <Paragraphs>181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LA CURA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 che modo partecipa l’assistente sociale alla rete dei servizi per la Salute mentale?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CURA</dc:title>
  <dc:creator>Utente</dc:creator>
  <cp:lastModifiedBy>Cucinotta</cp:lastModifiedBy>
  <cp:revision>205</cp:revision>
  <dcterms:created xsi:type="dcterms:W3CDTF">2020-02-18T10:17:27Z</dcterms:created>
  <dcterms:modified xsi:type="dcterms:W3CDTF">2020-02-26T18:00:39Z</dcterms:modified>
</cp:coreProperties>
</file>