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323" r:id="rId3"/>
    <p:sldId id="324" r:id="rId4"/>
    <p:sldId id="325" r:id="rId5"/>
    <p:sldId id="326" r:id="rId6"/>
    <p:sldId id="327" r:id="rId7"/>
    <p:sldId id="329" r:id="rId8"/>
    <p:sldId id="328" r:id="rId9"/>
    <p:sldId id="342" r:id="rId10"/>
    <p:sldId id="331" r:id="rId11"/>
    <p:sldId id="332" r:id="rId12"/>
    <p:sldId id="330" r:id="rId13"/>
    <p:sldId id="334" r:id="rId14"/>
    <p:sldId id="336" r:id="rId15"/>
    <p:sldId id="337" r:id="rId16"/>
    <p:sldId id="335" r:id="rId17"/>
    <p:sldId id="338" r:id="rId18"/>
    <p:sldId id="340" r:id="rId19"/>
    <p:sldId id="339" r:id="rId20"/>
    <p:sldId id="341" r:id="rId21"/>
    <p:sldId id="333" r:id="rId22"/>
    <p:sldId id="343" r:id="rId23"/>
    <p:sldId id="344" r:id="rId24"/>
    <p:sldId id="345" r:id="rId25"/>
    <p:sldId id="347" r:id="rId26"/>
    <p:sldId id="348" r:id="rId27"/>
    <p:sldId id="349" r:id="rId2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81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398" autoAdjust="0"/>
  </p:normalViewPr>
  <p:slideViewPr>
    <p:cSldViewPr>
      <p:cViewPr>
        <p:scale>
          <a:sx n="118" d="100"/>
          <a:sy n="118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1D57DC-E89B-4CBE-948A-B656C998563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BB4B6A72-257A-4FCC-82DF-CF3041B93150}">
      <dgm:prSet phldrT="[Testo]" custT="1"/>
      <dgm:spPr/>
      <dgm:t>
        <a:bodyPr/>
        <a:lstStyle/>
        <a:p>
          <a:r>
            <a:rPr lang="it-IT" sz="3200" b="1" dirty="0" smtClean="0">
              <a:solidFill>
                <a:srgbClr val="00B0F0"/>
              </a:solidFill>
            </a:rPr>
            <a:t>Senza tetto</a:t>
          </a:r>
          <a:endParaRPr lang="it-IT" sz="3200" b="1" dirty="0">
            <a:solidFill>
              <a:srgbClr val="00B0F0"/>
            </a:solidFill>
          </a:endParaRPr>
        </a:p>
      </dgm:t>
    </dgm:pt>
    <dgm:pt modelId="{2FFB5857-A6DE-4645-88B9-212CE3DAF1D6}" type="parTrans" cxnId="{185325BD-ADF6-4588-9F22-2043CCBCB093}">
      <dgm:prSet/>
      <dgm:spPr/>
      <dgm:t>
        <a:bodyPr/>
        <a:lstStyle/>
        <a:p>
          <a:endParaRPr lang="it-IT" sz="1100"/>
        </a:p>
      </dgm:t>
    </dgm:pt>
    <dgm:pt modelId="{75128BC2-0EA5-42FA-A7C8-A2142016EEBB}" type="sibTrans" cxnId="{185325BD-ADF6-4588-9F22-2043CCBCB093}">
      <dgm:prSet/>
      <dgm:spPr/>
      <dgm:t>
        <a:bodyPr/>
        <a:lstStyle/>
        <a:p>
          <a:endParaRPr lang="it-IT" sz="1100"/>
        </a:p>
      </dgm:t>
    </dgm:pt>
    <dgm:pt modelId="{0B801392-430D-4B63-B473-0D9122D643F1}">
      <dgm:prSet phldrT="[Testo]" custT="1"/>
      <dgm:spPr/>
      <dgm:t>
        <a:bodyPr/>
        <a:lstStyle/>
        <a:p>
          <a:r>
            <a:rPr lang="it-IT" sz="3200" b="1" dirty="0" smtClean="0">
              <a:solidFill>
                <a:srgbClr val="00B050"/>
              </a:solidFill>
            </a:rPr>
            <a:t>ricovero</a:t>
          </a:r>
          <a:endParaRPr lang="it-IT" sz="3200" b="1" dirty="0">
            <a:solidFill>
              <a:srgbClr val="00B050"/>
            </a:solidFill>
          </a:endParaRPr>
        </a:p>
      </dgm:t>
    </dgm:pt>
    <dgm:pt modelId="{4A294B42-7EE8-4C46-9E15-95F98FC7CDFA}" type="parTrans" cxnId="{B16F2417-A7FA-47E9-9D04-A2A4E0889F2B}">
      <dgm:prSet/>
      <dgm:spPr/>
      <dgm:t>
        <a:bodyPr/>
        <a:lstStyle/>
        <a:p>
          <a:endParaRPr lang="it-IT" sz="1100"/>
        </a:p>
      </dgm:t>
    </dgm:pt>
    <dgm:pt modelId="{FC7FC64B-AEC6-4080-9612-A33F3D6409F4}" type="sibTrans" cxnId="{B16F2417-A7FA-47E9-9D04-A2A4E0889F2B}">
      <dgm:prSet/>
      <dgm:spPr/>
      <dgm:t>
        <a:bodyPr/>
        <a:lstStyle/>
        <a:p>
          <a:endParaRPr lang="it-IT" sz="1100"/>
        </a:p>
      </dgm:t>
    </dgm:pt>
    <dgm:pt modelId="{408F3571-4D19-49FE-84E0-742E9A15FE21}">
      <dgm:prSet phldrT="[Testo]" custT="1"/>
      <dgm:spPr/>
      <dgm:t>
        <a:bodyPr/>
        <a:lstStyle/>
        <a:p>
          <a:r>
            <a:rPr lang="it-IT" sz="2800" b="1" dirty="0" smtClean="0">
              <a:solidFill>
                <a:srgbClr val="92D050"/>
              </a:solidFill>
            </a:rPr>
            <a:t>Alloggio temporaneo</a:t>
          </a:r>
          <a:endParaRPr lang="it-IT" sz="2800" b="1" dirty="0">
            <a:solidFill>
              <a:srgbClr val="92D050"/>
            </a:solidFill>
          </a:endParaRPr>
        </a:p>
      </dgm:t>
    </dgm:pt>
    <dgm:pt modelId="{AEF6E94D-CDCB-4B8C-AD17-B992FB20CCB5}" type="parTrans" cxnId="{BF7ED9C1-BFF6-4B43-A249-8D29064FAC2E}">
      <dgm:prSet/>
      <dgm:spPr/>
      <dgm:t>
        <a:bodyPr/>
        <a:lstStyle/>
        <a:p>
          <a:endParaRPr lang="it-IT" sz="1100"/>
        </a:p>
      </dgm:t>
    </dgm:pt>
    <dgm:pt modelId="{3C58D9D9-3B50-4F6F-85B1-48F34E2A16DC}" type="sibTrans" cxnId="{BF7ED9C1-BFF6-4B43-A249-8D29064FAC2E}">
      <dgm:prSet/>
      <dgm:spPr/>
      <dgm:t>
        <a:bodyPr/>
        <a:lstStyle/>
        <a:p>
          <a:endParaRPr lang="it-IT" sz="1100"/>
        </a:p>
      </dgm:t>
    </dgm:pt>
    <dgm:pt modelId="{41111296-3B84-49D5-B9A7-8D7A1F954741}">
      <dgm:prSet/>
      <dgm:spPr/>
      <dgm:t>
        <a:bodyPr/>
        <a:lstStyle/>
        <a:p>
          <a:endParaRPr lang="it-IT"/>
        </a:p>
      </dgm:t>
    </dgm:pt>
    <dgm:pt modelId="{1C222FA7-4229-4F46-A394-758BBA2B6FF5}" type="parTrans" cxnId="{685C5F62-9CD4-4AB4-81BD-B4BC24E6D32C}">
      <dgm:prSet/>
      <dgm:spPr/>
      <dgm:t>
        <a:bodyPr/>
        <a:lstStyle/>
        <a:p>
          <a:endParaRPr lang="it-IT"/>
        </a:p>
      </dgm:t>
    </dgm:pt>
    <dgm:pt modelId="{6FDBA4A6-72CF-4EEF-B250-34E66435ACE7}" type="sibTrans" cxnId="{685C5F62-9CD4-4AB4-81BD-B4BC24E6D32C}">
      <dgm:prSet/>
      <dgm:spPr/>
      <dgm:t>
        <a:bodyPr/>
        <a:lstStyle/>
        <a:p>
          <a:endParaRPr lang="it-IT"/>
        </a:p>
      </dgm:t>
    </dgm:pt>
    <dgm:pt modelId="{BFA6A7E2-5979-499D-9011-81CE3D34627F}" type="pres">
      <dgm:prSet presAssocID="{3D1D57DC-E89B-4CBE-948A-B656C998563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76D4DC10-D008-4819-91AD-4950E9A4B2E5}" type="pres">
      <dgm:prSet presAssocID="{BB4B6A72-257A-4FCC-82DF-CF3041B93150}" presName="composite" presStyleCnt="0"/>
      <dgm:spPr/>
    </dgm:pt>
    <dgm:pt modelId="{F2072B7D-20BD-40F1-B54E-15731F1214BC}" type="pres">
      <dgm:prSet presAssocID="{BB4B6A72-257A-4FCC-82DF-CF3041B93150}" presName="LShape" presStyleLbl="alignNode1" presStyleIdx="0" presStyleCnt="7" custScaleX="85620" custScaleY="153037" custLinFactNeighborX="3359" custLinFactNeighborY="79960"/>
      <dgm:spPr/>
    </dgm:pt>
    <dgm:pt modelId="{2EDB36AE-7D82-4777-9666-659AC5F3AEB3}" type="pres">
      <dgm:prSet presAssocID="{BB4B6A72-257A-4FCC-82DF-CF3041B93150}" presName="ParentText" presStyleLbl="revTx" presStyleIdx="0" presStyleCnt="4" custLinFactNeighborX="15799" custLinFactNeighborY="452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F5C923-1EBA-436D-A592-810108981EFF}" type="pres">
      <dgm:prSet presAssocID="{BB4B6A72-257A-4FCC-82DF-CF3041B93150}" presName="Triangle" presStyleLbl="alignNode1" presStyleIdx="1" presStyleCnt="7" custScaleX="164063" custLinFactX="-14133" custLinFactY="68800" custLinFactNeighborX="-100000" custLinFactNeighborY="100000"/>
      <dgm:spPr/>
    </dgm:pt>
    <dgm:pt modelId="{C1696954-09BF-48E9-BE54-DF3B41FF3B50}" type="pres">
      <dgm:prSet presAssocID="{75128BC2-0EA5-42FA-A7C8-A2142016EEBB}" presName="sibTrans" presStyleCnt="0"/>
      <dgm:spPr/>
    </dgm:pt>
    <dgm:pt modelId="{783905C6-C7CA-4218-A66B-32CB2384CEF3}" type="pres">
      <dgm:prSet presAssocID="{75128BC2-0EA5-42FA-A7C8-A2142016EEBB}" presName="space" presStyleCnt="0"/>
      <dgm:spPr/>
    </dgm:pt>
    <dgm:pt modelId="{506C4EAE-DC39-46E1-A5C6-16C90A65E676}" type="pres">
      <dgm:prSet presAssocID="{0B801392-430D-4B63-B473-0D9122D643F1}" presName="composite" presStyleCnt="0"/>
      <dgm:spPr/>
    </dgm:pt>
    <dgm:pt modelId="{3D3B25AE-6275-4CB7-B6DF-3A6A612E43CF}" type="pres">
      <dgm:prSet presAssocID="{0B801392-430D-4B63-B473-0D9122D643F1}" presName="LShape" presStyleLbl="alignNode1" presStyleIdx="2" presStyleCnt="7" custScaleX="97537" custScaleY="119813" custLinFactNeighborX="-13398" custLinFactNeighborY="63482"/>
      <dgm:spPr/>
    </dgm:pt>
    <dgm:pt modelId="{37FB6FC4-56EE-4B51-A49E-ED047BEED9FD}" type="pres">
      <dgm:prSet presAssocID="{0B801392-430D-4B63-B473-0D9122D643F1}" presName="ParentText" presStyleLbl="revTx" presStyleIdx="1" presStyleCnt="4" custLinFactNeighborX="-9362" custLinFactNeighborY="496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A1C95E-B6A7-4628-86DB-A80935C954C7}" type="pres">
      <dgm:prSet presAssocID="{0B801392-430D-4B63-B473-0D9122D643F1}" presName="Triangle" presStyleLbl="alignNode1" presStyleIdx="3" presStyleCnt="7" custScaleX="187553" custScaleY="115050" custLinFactX="-57571" custLinFactY="59646" custLinFactNeighborX="-100000" custLinFactNeighborY="100000"/>
      <dgm:spPr/>
    </dgm:pt>
    <dgm:pt modelId="{46557408-41B5-4C12-9314-08747C956A48}" type="pres">
      <dgm:prSet presAssocID="{FC7FC64B-AEC6-4080-9612-A33F3D6409F4}" presName="sibTrans" presStyleCnt="0"/>
      <dgm:spPr/>
    </dgm:pt>
    <dgm:pt modelId="{3CBAE226-6850-447D-943A-DEEAEB12C466}" type="pres">
      <dgm:prSet presAssocID="{FC7FC64B-AEC6-4080-9612-A33F3D6409F4}" presName="space" presStyleCnt="0"/>
      <dgm:spPr/>
    </dgm:pt>
    <dgm:pt modelId="{FEECBDD1-9AFC-47F5-8AFB-B620D442754B}" type="pres">
      <dgm:prSet presAssocID="{408F3571-4D19-49FE-84E0-742E9A15FE21}" presName="composite" presStyleCnt="0"/>
      <dgm:spPr/>
    </dgm:pt>
    <dgm:pt modelId="{9017903B-F97F-4243-9F8E-3D5BAAF655AD}" type="pres">
      <dgm:prSet presAssocID="{408F3571-4D19-49FE-84E0-742E9A15FE21}" presName="LShape" presStyleLbl="alignNode1" presStyleIdx="4" presStyleCnt="7" custScaleX="99644" custScaleY="117861" custLinFactNeighborX="-18278" custLinFactNeighborY="66327"/>
      <dgm:spPr/>
    </dgm:pt>
    <dgm:pt modelId="{BA202184-BA97-477A-B9F9-81EB9C664501}" type="pres">
      <dgm:prSet presAssocID="{408F3571-4D19-49FE-84E0-742E9A15FE21}" presName="ParentText" presStyleLbl="revTx" presStyleIdx="2" presStyleCnt="4" custScaleX="121580" custScaleY="102901" custLinFactNeighborX="-5425" custLinFactNeighborY="501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C0FE526-082D-43A1-9955-CA15477A27DF}" type="pres">
      <dgm:prSet presAssocID="{408F3571-4D19-49FE-84E0-742E9A15FE21}" presName="Triangle" presStyleLbl="alignNode1" presStyleIdx="5" presStyleCnt="7" custScaleX="200039" custScaleY="156119" custLinFactX="-12434" custLinFactY="97891" custLinFactNeighborX="-100000" custLinFactNeighborY="100000"/>
      <dgm:spPr/>
    </dgm:pt>
    <dgm:pt modelId="{6071504E-EFBF-4A1C-B8FA-F0563B385698}" type="pres">
      <dgm:prSet presAssocID="{3C58D9D9-3B50-4F6F-85B1-48F34E2A16DC}" presName="sibTrans" presStyleCnt="0"/>
      <dgm:spPr/>
    </dgm:pt>
    <dgm:pt modelId="{30D49976-2F37-4A05-8D74-C5F7419D1859}" type="pres">
      <dgm:prSet presAssocID="{3C58D9D9-3B50-4F6F-85B1-48F34E2A16DC}" presName="space" presStyleCnt="0"/>
      <dgm:spPr/>
    </dgm:pt>
    <dgm:pt modelId="{AD822543-8CB3-4B28-AC4C-A68683A55B2E}" type="pres">
      <dgm:prSet presAssocID="{41111296-3B84-49D5-B9A7-8D7A1F954741}" presName="composite" presStyleCnt="0"/>
      <dgm:spPr/>
    </dgm:pt>
    <dgm:pt modelId="{CE0181E7-FF22-44F5-8D2E-4E9B65FF2C62}" type="pres">
      <dgm:prSet presAssocID="{41111296-3B84-49D5-B9A7-8D7A1F954741}" presName="LShape" presStyleLbl="alignNode1" presStyleIdx="6" presStyleCnt="7" custScaleX="105699" custScaleY="119495" custLinFactNeighborX="-8260" custLinFactNeighborY="62897"/>
      <dgm:spPr/>
    </dgm:pt>
    <dgm:pt modelId="{42C6F33F-E07C-46CD-8806-F8342C104814}" type="pres">
      <dgm:prSet presAssocID="{41111296-3B84-49D5-B9A7-8D7A1F954741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85325BD-ADF6-4588-9F22-2043CCBCB093}" srcId="{3D1D57DC-E89B-4CBE-948A-B656C998563C}" destId="{BB4B6A72-257A-4FCC-82DF-CF3041B93150}" srcOrd="0" destOrd="0" parTransId="{2FFB5857-A6DE-4645-88B9-212CE3DAF1D6}" sibTransId="{75128BC2-0EA5-42FA-A7C8-A2142016EEBB}"/>
    <dgm:cxn modelId="{D9BFBA51-374E-479B-8002-D5B2C877E7A8}" type="presOf" srcId="{408F3571-4D19-49FE-84E0-742E9A15FE21}" destId="{BA202184-BA97-477A-B9F9-81EB9C664501}" srcOrd="0" destOrd="0" presId="urn:microsoft.com/office/officeart/2009/3/layout/StepUpProcess"/>
    <dgm:cxn modelId="{BF7ED9C1-BFF6-4B43-A249-8D29064FAC2E}" srcId="{3D1D57DC-E89B-4CBE-948A-B656C998563C}" destId="{408F3571-4D19-49FE-84E0-742E9A15FE21}" srcOrd="2" destOrd="0" parTransId="{AEF6E94D-CDCB-4B8C-AD17-B992FB20CCB5}" sibTransId="{3C58D9D9-3B50-4F6F-85B1-48F34E2A16DC}"/>
    <dgm:cxn modelId="{C50F32F2-909B-411B-AA43-718A1C376A43}" type="presOf" srcId="{BB4B6A72-257A-4FCC-82DF-CF3041B93150}" destId="{2EDB36AE-7D82-4777-9666-659AC5F3AEB3}" srcOrd="0" destOrd="0" presId="urn:microsoft.com/office/officeart/2009/3/layout/StepUpProcess"/>
    <dgm:cxn modelId="{B16F2417-A7FA-47E9-9D04-A2A4E0889F2B}" srcId="{3D1D57DC-E89B-4CBE-948A-B656C998563C}" destId="{0B801392-430D-4B63-B473-0D9122D643F1}" srcOrd="1" destOrd="0" parTransId="{4A294B42-7EE8-4C46-9E15-95F98FC7CDFA}" sibTransId="{FC7FC64B-AEC6-4080-9612-A33F3D6409F4}"/>
    <dgm:cxn modelId="{6618F021-02EA-4CFD-AA86-E44D0A0AF161}" type="presOf" srcId="{0B801392-430D-4B63-B473-0D9122D643F1}" destId="{37FB6FC4-56EE-4B51-A49E-ED047BEED9FD}" srcOrd="0" destOrd="0" presId="urn:microsoft.com/office/officeart/2009/3/layout/StepUpProcess"/>
    <dgm:cxn modelId="{0682E9D4-B74A-4B90-BDC7-24235504CD52}" type="presOf" srcId="{3D1D57DC-E89B-4CBE-948A-B656C998563C}" destId="{BFA6A7E2-5979-499D-9011-81CE3D34627F}" srcOrd="0" destOrd="0" presId="urn:microsoft.com/office/officeart/2009/3/layout/StepUpProcess"/>
    <dgm:cxn modelId="{BAA838CC-97DF-467A-88A1-3F7D9F7AAC7D}" type="presOf" srcId="{41111296-3B84-49D5-B9A7-8D7A1F954741}" destId="{42C6F33F-E07C-46CD-8806-F8342C104814}" srcOrd="0" destOrd="0" presId="urn:microsoft.com/office/officeart/2009/3/layout/StepUpProcess"/>
    <dgm:cxn modelId="{685C5F62-9CD4-4AB4-81BD-B4BC24E6D32C}" srcId="{3D1D57DC-E89B-4CBE-948A-B656C998563C}" destId="{41111296-3B84-49D5-B9A7-8D7A1F954741}" srcOrd="3" destOrd="0" parTransId="{1C222FA7-4229-4F46-A394-758BBA2B6FF5}" sibTransId="{6FDBA4A6-72CF-4EEF-B250-34E66435ACE7}"/>
    <dgm:cxn modelId="{5A0D897F-3DEE-4511-AA2C-2EE996D528FD}" type="presParOf" srcId="{BFA6A7E2-5979-499D-9011-81CE3D34627F}" destId="{76D4DC10-D008-4819-91AD-4950E9A4B2E5}" srcOrd="0" destOrd="0" presId="urn:microsoft.com/office/officeart/2009/3/layout/StepUpProcess"/>
    <dgm:cxn modelId="{23BE00A1-F4D6-4E65-95D0-BA6BFC21C6D5}" type="presParOf" srcId="{76D4DC10-D008-4819-91AD-4950E9A4B2E5}" destId="{F2072B7D-20BD-40F1-B54E-15731F1214BC}" srcOrd="0" destOrd="0" presId="urn:microsoft.com/office/officeart/2009/3/layout/StepUpProcess"/>
    <dgm:cxn modelId="{0E474FE1-5341-466E-9E92-6372DA11A668}" type="presParOf" srcId="{76D4DC10-D008-4819-91AD-4950E9A4B2E5}" destId="{2EDB36AE-7D82-4777-9666-659AC5F3AEB3}" srcOrd="1" destOrd="0" presId="urn:microsoft.com/office/officeart/2009/3/layout/StepUpProcess"/>
    <dgm:cxn modelId="{A82442E4-105C-427F-9078-DAEB32645915}" type="presParOf" srcId="{76D4DC10-D008-4819-91AD-4950E9A4B2E5}" destId="{B3F5C923-1EBA-436D-A592-810108981EFF}" srcOrd="2" destOrd="0" presId="urn:microsoft.com/office/officeart/2009/3/layout/StepUpProcess"/>
    <dgm:cxn modelId="{109F6898-F91E-4ED3-B154-822DC4FD669C}" type="presParOf" srcId="{BFA6A7E2-5979-499D-9011-81CE3D34627F}" destId="{C1696954-09BF-48E9-BE54-DF3B41FF3B50}" srcOrd="1" destOrd="0" presId="urn:microsoft.com/office/officeart/2009/3/layout/StepUpProcess"/>
    <dgm:cxn modelId="{92EAAB04-067E-44A2-BDAC-53D4F8D23BC0}" type="presParOf" srcId="{C1696954-09BF-48E9-BE54-DF3B41FF3B50}" destId="{783905C6-C7CA-4218-A66B-32CB2384CEF3}" srcOrd="0" destOrd="0" presId="urn:microsoft.com/office/officeart/2009/3/layout/StepUpProcess"/>
    <dgm:cxn modelId="{EDEB6C27-D402-4716-AC07-3D6E66725EC0}" type="presParOf" srcId="{BFA6A7E2-5979-499D-9011-81CE3D34627F}" destId="{506C4EAE-DC39-46E1-A5C6-16C90A65E676}" srcOrd="2" destOrd="0" presId="urn:microsoft.com/office/officeart/2009/3/layout/StepUpProcess"/>
    <dgm:cxn modelId="{EE2307D3-36D9-46DE-AB94-622292DB1171}" type="presParOf" srcId="{506C4EAE-DC39-46E1-A5C6-16C90A65E676}" destId="{3D3B25AE-6275-4CB7-B6DF-3A6A612E43CF}" srcOrd="0" destOrd="0" presId="urn:microsoft.com/office/officeart/2009/3/layout/StepUpProcess"/>
    <dgm:cxn modelId="{C84F2273-4EE7-4050-9921-4E71B3663F72}" type="presParOf" srcId="{506C4EAE-DC39-46E1-A5C6-16C90A65E676}" destId="{37FB6FC4-56EE-4B51-A49E-ED047BEED9FD}" srcOrd="1" destOrd="0" presId="urn:microsoft.com/office/officeart/2009/3/layout/StepUpProcess"/>
    <dgm:cxn modelId="{150D27CE-3405-42FC-92E6-C6935D04B9E1}" type="presParOf" srcId="{506C4EAE-DC39-46E1-A5C6-16C90A65E676}" destId="{94A1C95E-B6A7-4628-86DB-A80935C954C7}" srcOrd="2" destOrd="0" presId="urn:microsoft.com/office/officeart/2009/3/layout/StepUpProcess"/>
    <dgm:cxn modelId="{59E65CC5-FC3C-48C4-82DF-AD6FB4B20547}" type="presParOf" srcId="{BFA6A7E2-5979-499D-9011-81CE3D34627F}" destId="{46557408-41B5-4C12-9314-08747C956A48}" srcOrd="3" destOrd="0" presId="urn:microsoft.com/office/officeart/2009/3/layout/StepUpProcess"/>
    <dgm:cxn modelId="{A6EAC4C0-0465-4E07-81AE-4AF86F415093}" type="presParOf" srcId="{46557408-41B5-4C12-9314-08747C956A48}" destId="{3CBAE226-6850-447D-943A-DEEAEB12C466}" srcOrd="0" destOrd="0" presId="urn:microsoft.com/office/officeart/2009/3/layout/StepUpProcess"/>
    <dgm:cxn modelId="{DE80AD8F-021D-4709-8E70-B80A76ABD4C0}" type="presParOf" srcId="{BFA6A7E2-5979-499D-9011-81CE3D34627F}" destId="{FEECBDD1-9AFC-47F5-8AFB-B620D442754B}" srcOrd="4" destOrd="0" presId="urn:microsoft.com/office/officeart/2009/3/layout/StepUpProcess"/>
    <dgm:cxn modelId="{A35C0391-C8DF-41D1-B17D-EEC3CB86A73F}" type="presParOf" srcId="{FEECBDD1-9AFC-47F5-8AFB-B620D442754B}" destId="{9017903B-F97F-4243-9F8E-3D5BAAF655AD}" srcOrd="0" destOrd="0" presId="urn:microsoft.com/office/officeart/2009/3/layout/StepUpProcess"/>
    <dgm:cxn modelId="{D57106A3-24CA-4759-8A59-C66A635D2D55}" type="presParOf" srcId="{FEECBDD1-9AFC-47F5-8AFB-B620D442754B}" destId="{BA202184-BA97-477A-B9F9-81EB9C664501}" srcOrd="1" destOrd="0" presId="urn:microsoft.com/office/officeart/2009/3/layout/StepUpProcess"/>
    <dgm:cxn modelId="{452C018C-47D6-4D05-AF28-5BB6F3FE1707}" type="presParOf" srcId="{FEECBDD1-9AFC-47F5-8AFB-B620D442754B}" destId="{0C0FE526-082D-43A1-9955-CA15477A27DF}" srcOrd="2" destOrd="0" presId="urn:microsoft.com/office/officeart/2009/3/layout/StepUpProcess"/>
    <dgm:cxn modelId="{0424B697-2126-48D1-BE02-39A7BE589D72}" type="presParOf" srcId="{BFA6A7E2-5979-499D-9011-81CE3D34627F}" destId="{6071504E-EFBF-4A1C-B8FA-F0563B385698}" srcOrd="5" destOrd="0" presId="urn:microsoft.com/office/officeart/2009/3/layout/StepUpProcess"/>
    <dgm:cxn modelId="{814B0B8A-759C-44E3-A9C5-0199A0C97A27}" type="presParOf" srcId="{6071504E-EFBF-4A1C-B8FA-F0563B385698}" destId="{30D49976-2F37-4A05-8D74-C5F7419D1859}" srcOrd="0" destOrd="0" presId="urn:microsoft.com/office/officeart/2009/3/layout/StepUpProcess"/>
    <dgm:cxn modelId="{9125CC4F-70D7-4AA7-8D7A-95270A98257C}" type="presParOf" srcId="{BFA6A7E2-5979-499D-9011-81CE3D34627F}" destId="{AD822543-8CB3-4B28-AC4C-A68683A55B2E}" srcOrd="6" destOrd="0" presId="urn:microsoft.com/office/officeart/2009/3/layout/StepUpProcess"/>
    <dgm:cxn modelId="{7B0317FE-6DFD-4DFB-A011-30E37EA895ED}" type="presParOf" srcId="{AD822543-8CB3-4B28-AC4C-A68683A55B2E}" destId="{CE0181E7-FF22-44F5-8D2E-4E9B65FF2C62}" srcOrd="0" destOrd="0" presId="urn:microsoft.com/office/officeart/2009/3/layout/StepUpProcess"/>
    <dgm:cxn modelId="{2E5EFA25-5CC8-4179-A034-327450C464B2}" type="presParOf" srcId="{AD822543-8CB3-4B28-AC4C-A68683A55B2E}" destId="{42C6F33F-E07C-46CD-8806-F8342C10481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B7E183-9F48-4ED4-BB5E-B260C677D4D8}" type="doc">
      <dgm:prSet loTypeId="urn:microsoft.com/office/officeart/2005/8/layout/equation1" loCatId="process" qsTypeId="urn:microsoft.com/office/officeart/2005/8/quickstyle/simple1" qsCatId="simple" csTypeId="urn:microsoft.com/office/officeart/2005/8/colors/colorful5" csCatId="colorful" phldr="1"/>
      <dgm:spPr/>
    </dgm:pt>
    <dgm:pt modelId="{F6D055F7-25BC-4BB6-8F26-D91A35DB2F83}">
      <dgm:prSet phldrT="[Testo]" custT="1"/>
      <dgm:spPr/>
      <dgm:t>
        <a:bodyPr/>
        <a:lstStyle/>
        <a:p>
          <a:r>
            <a:rPr lang="it-IT" sz="1800" b="1" dirty="0" smtClean="0">
              <a:solidFill>
                <a:schemeClr val="bg1"/>
              </a:solidFill>
            </a:rPr>
            <a:t>Lungo disagio</a:t>
          </a:r>
          <a:endParaRPr lang="it-IT" sz="1800" b="1" dirty="0">
            <a:solidFill>
              <a:schemeClr val="bg1"/>
            </a:solidFill>
          </a:endParaRPr>
        </a:p>
      </dgm:t>
    </dgm:pt>
    <dgm:pt modelId="{EC9C32EE-CAEC-4123-BA67-6DC9B5E558B2}" type="parTrans" cxnId="{61A19B87-4F67-4EAC-863A-538652836AF6}">
      <dgm:prSet/>
      <dgm:spPr/>
      <dgm:t>
        <a:bodyPr/>
        <a:lstStyle/>
        <a:p>
          <a:endParaRPr lang="it-IT"/>
        </a:p>
      </dgm:t>
    </dgm:pt>
    <dgm:pt modelId="{42802A08-44E5-43CF-9BEA-E17B867B6C50}" type="sibTrans" cxnId="{61A19B87-4F67-4EAC-863A-538652836AF6}">
      <dgm:prSet/>
      <dgm:spPr/>
      <dgm:t>
        <a:bodyPr/>
        <a:lstStyle/>
        <a:p>
          <a:endParaRPr lang="it-IT"/>
        </a:p>
      </dgm:t>
    </dgm:pt>
    <dgm:pt modelId="{4A0E1457-40CE-4275-9FBC-E919D402BB9B}">
      <dgm:prSet phldrT="[Testo]" custT="1"/>
      <dgm:spPr/>
      <dgm:t>
        <a:bodyPr/>
        <a:lstStyle/>
        <a:p>
          <a:r>
            <a:rPr lang="it-IT" sz="1400" b="1" dirty="0" smtClean="0"/>
            <a:t>Abitazione stabile, sicura,</a:t>
          </a:r>
        </a:p>
        <a:p>
          <a:r>
            <a:rPr lang="it-IT" sz="1400" b="1" dirty="0" smtClean="0"/>
            <a:t>confortevole</a:t>
          </a:r>
          <a:endParaRPr lang="it-IT" sz="1400" b="1" dirty="0"/>
        </a:p>
      </dgm:t>
    </dgm:pt>
    <dgm:pt modelId="{8EEDA316-5057-42E0-ACA1-41DAF038E47E}" type="parTrans" cxnId="{2F37D0E7-B53B-48F7-92FF-2C220AAACF95}">
      <dgm:prSet/>
      <dgm:spPr/>
      <dgm:t>
        <a:bodyPr/>
        <a:lstStyle/>
        <a:p>
          <a:endParaRPr lang="it-IT"/>
        </a:p>
      </dgm:t>
    </dgm:pt>
    <dgm:pt modelId="{33CE616C-4407-476D-BF6E-8E28DF05FC7D}" type="sibTrans" cxnId="{2F37D0E7-B53B-48F7-92FF-2C220AAACF95}">
      <dgm:prSet/>
      <dgm:spPr/>
      <dgm:t>
        <a:bodyPr/>
        <a:lstStyle/>
        <a:p>
          <a:endParaRPr lang="it-IT"/>
        </a:p>
      </dgm:t>
    </dgm:pt>
    <dgm:pt modelId="{ECFFF7F8-B03C-4A0E-A2A4-7CE147550F94}">
      <dgm:prSet phldrT="[Testo]" custT="1"/>
      <dgm:spPr/>
      <dgm:t>
        <a:bodyPr/>
        <a:lstStyle/>
        <a:p>
          <a:r>
            <a:rPr lang="it-IT" sz="1600" b="1" dirty="0" smtClean="0"/>
            <a:t>Benessere </a:t>
          </a:r>
        </a:p>
        <a:p>
          <a:r>
            <a:rPr lang="it-IT" sz="1600" b="1" dirty="0" smtClean="0"/>
            <a:t>Qualità vita</a:t>
          </a:r>
          <a:endParaRPr lang="it-IT" sz="1600" b="1" dirty="0"/>
        </a:p>
      </dgm:t>
    </dgm:pt>
    <dgm:pt modelId="{DBB2693B-D9B1-41E5-ACBA-2E6BFE956CF7}" type="parTrans" cxnId="{855E8BD3-07A7-406F-BC69-BBFEE2248125}">
      <dgm:prSet/>
      <dgm:spPr/>
      <dgm:t>
        <a:bodyPr/>
        <a:lstStyle/>
        <a:p>
          <a:endParaRPr lang="it-IT"/>
        </a:p>
      </dgm:t>
    </dgm:pt>
    <dgm:pt modelId="{E26F99CC-3E2B-4900-B401-20701729C066}" type="sibTrans" cxnId="{855E8BD3-07A7-406F-BC69-BBFEE2248125}">
      <dgm:prSet/>
      <dgm:spPr/>
      <dgm:t>
        <a:bodyPr/>
        <a:lstStyle/>
        <a:p>
          <a:endParaRPr lang="it-IT"/>
        </a:p>
      </dgm:t>
    </dgm:pt>
    <dgm:pt modelId="{2C1D22ED-0735-4138-94EB-C19AEE174165}">
      <dgm:prSet custT="1"/>
      <dgm:spPr/>
      <dgm:t>
        <a:bodyPr/>
        <a:lstStyle/>
        <a:p>
          <a:r>
            <a:rPr lang="it-IT" sz="1600" b="1" dirty="0" smtClean="0">
              <a:solidFill>
                <a:schemeClr val="bg1"/>
              </a:solidFill>
            </a:rPr>
            <a:t>Miglior stato salute</a:t>
          </a:r>
          <a:endParaRPr lang="it-IT" sz="1600" b="1" dirty="0">
            <a:solidFill>
              <a:schemeClr val="bg1"/>
            </a:solidFill>
          </a:endParaRPr>
        </a:p>
      </dgm:t>
    </dgm:pt>
    <dgm:pt modelId="{8F761AE6-3C50-44C7-8275-21FF8CCAA3D1}" type="parTrans" cxnId="{6FE7CF32-D05F-4198-B497-AD6945876BA2}">
      <dgm:prSet/>
      <dgm:spPr/>
      <dgm:t>
        <a:bodyPr/>
        <a:lstStyle/>
        <a:p>
          <a:endParaRPr lang="it-IT"/>
        </a:p>
      </dgm:t>
    </dgm:pt>
    <dgm:pt modelId="{8F2974BB-E832-4B06-B6E4-C6267D67F690}" type="sibTrans" cxnId="{6FE7CF32-D05F-4198-B497-AD6945876BA2}">
      <dgm:prSet/>
      <dgm:spPr/>
      <dgm:t>
        <a:bodyPr/>
        <a:lstStyle/>
        <a:p>
          <a:endParaRPr lang="it-IT"/>
        </a:p>
      </dgm:t>
    </dgm:pt>
    <dgm:pt modelId="{5DD54BC9-46B2-4382-AB15-0D218EF8ED6A}">
      <dgm:prSet custT="1"/>
      <dgm:spPr/>
      <dgm:t>
        <a:bodyPr/>
        <a:lstStyle/>
        <a:p>
          <a:r>
            <a:rPr lang="it-IT" sz="1600" b="1" dirty="0" smtClean="0"/>
            <a:t>Salute mentale</a:t>
          </a:r>
          <a:endParaRPr lang="it-IT" sz="1600" b="1" dirty="0"/>
        </a:p>
      </dgm:t>
    </dgm:pt>
    <dgm:pt modelId="{A6649567-3B6B-4069-8B73-DC8AA1CC28E6}" type="parTrans" cxnId="{7496459B-7AB7-4527-99EA-DAF3B96563A5}">
      <dgm:prSet/>
      <dgm:spPr/>
      <dgm:t>
        <a:bodyPr/>
        <a:lstStyle/>
        <a:p>
          <a:endParaRPr lang="it-IT"/>
        </a:p>
      </dgm:t>
    </dgm:pt>
    <dgm:pt modelId="{748A7655-F3BC-46D4-89A3-3DBAF2C5368C}" type="sibTrans" cxnId="{7496459B-7AB7-4527-99EA-DAF3B96563A5}">
      <dgm:prSet/>
      <dgm:spPr/>
      <dgm:t>
        <a:bodyPr/>
        <a:lstStyle/>
        <a:p>
          <a:endParaRPr lang="it-IT"/>
        </a:p>
      </dgm:t>
    </dgm:pt>
    <dgm:pt modelId="{48A6C426-A626-40A0-B653-63BADA4449C1}">
      <dgm:prSet custT="1"/>
      <dgm:spPr>
        <a:solidFill>
          <a:srgbClr val="C8C812"/>
        </a:solidFill>
      </dgm:spPr>
      <dgm:t>
        <a:bodyPr/>
        <a:lstStyle/>
        <a:p>
          <a:r>
            <a:rPr lang="it-IT" sz="1600" b="1" dirty="0" smtClean="0">
              <a:solidFill>
                <a:schemeClr val="bg1"/>
              </a:solidFill>
            </a:rPr>
            <a:t>Sostegno psicologico</a:t>
          </a:r>
          <a:endParaRPr lang="it-IT" sz="1600" b="1" dirty="0">
            <a:solidFill>
              <a:schemeClr val="bg1"/>
            </a:solidFill>
          </a:endParaRPr>
        </a:p>
      </dgm:t>
    </dgm:pt>
    <dgm:pt modelId="{EDDF6944-3073-44B2-9E2D-23EA1B5C2908}" type="parTrans" cxnId="{FC00FC40-BBCC-42AC-BF77-F36CE350A9C1}">
      <dgm:prSet/>
      <dgm:spPr/>
      <dgm:t>
        <a:bodyPr/>
        <a:lstStyle/>
        <a:p>
          <a:endParaRPr lang="it-IT"/>
        </a:p>
      </dgm:t>
    </dgm:pt>
    <dgm:pt modelId="{BCA9DF24-D46E-409B-BC70-CAC3C8C75430}" type="sibTrans" cxnId="{FC00FC40-BBCC-42AC-BF77-F36CE350A9C1}">
      <dgm:prSet/>
      <dgm:spPr/>
      <dgm:t>
        <a:bodyPr/>
        <a:lstStyle/>
        <a:p>
          <a:endParaRPr lang="it-IT"/>
        </a:p>
      </dgm:t>
    </dgm:pt>
    <dgm:pt modelId="{E462B3D4-E22A-44C1-914E-5053BB643A18}" type="pres">
      <dgm:prSet presAssocID="{8CB7E183-9F48-4ED4-BB5E-B260C677D4D8}" presName="linearFlow" presStyleCnt="0">
        <dgm:presLayoutVars>
          <dgm:dir/>
          <dgm:resizeHandles val="exact"/>
        </dgm:presLayoutVars>
      </dgm:prSet>
      <dgm:spPr/>
    </dgm:pt>
    <dgm:pt modelId="{C77DA46C-800B-4ABF-BEAD-F02877EA8CA5}" type="pres">
      <dgm:prSet presAssocID="{F6D055F7-25BC-4BB6-8F26-D91A35DB2F83}" presName="node" presStyleLbl="node1" presStyleIdx="0" presStyleCnt="6" custScaleX="733355" custScaleY="751040" custLinFactX="214500" custLinFactY="-100000" custLinFactNeighborX="300000" custLinFactNeighborY="-10034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0A0714B-B2F5-41F9-85F6-21AE4B696B94}" type="pres">
      <dgm:prSet presAssocID="{42802A08-44E5-43CF-9BEA-E17B867B6C50}" presName="spacerL" presStyleCnt="0"/>
      <dgm:spPr/>
    </dgm:pt>
    <dgm:pt modelId="{EAFB2383-559D-47BE-BBE2-9D20A2EFC39D}" type="pres">
      <dgm:prSet presAssocID="{42802A08-44E5-43CF-9BEA-E17B867B6C50}" presName="sibTrans" presStyleLbl="sibTrans2D1" presStyleIdx="0" presStyleCnt="5" custScaleX="298347" custScaleY="267353" custLinFactX="406264" custLinFactY="-200000" custLinFactNeighborX="500000" custLinFactNeighborY="-216991"/>
      <dgm:spPr/>
      <dgm:t>
        <a:bodyPr/>
        <a:lstStyle/>
        <a:p>
          <a:endParaRPr lang="it-IT"/>
        </a:p>
      </dgm:t>
    </dgm:pt>
    <dgm:pt modelId="{CCD187BE-4A22-4B77-BF48-13B5FD67AB77}" type="pres">
      <dgm:prSet presAssocID="{42802A08-44E5-43CF-9BEA-E17B867B6C50}" presName="spacerR" presStyleCnt="0"/>
      <dgm:spPr/>
    </dgm:pt>
    <dgm:pt modelId="{72FA9E43-6793-4AAB-B7B5-C1BE20809342}" type="pres">
      <dgm:prSet presAssocID="{4A0E1457-40CE-4275-9FBC-E919D402BB9B}" presName="node" presStyleLbl="node1" presStyleIdx="1" presStyleCnt="6" custScaleX="974789" custScaleY="813816" custLinFactX="300000" custLinFactY="-96327" custLinFactNeighborX="316258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2689507-3F8F-487B-9A7A-8320D692D754}" type="pres">
      <dgm:prSet presAssocID="{33CE616C-4407-476D-BF6E-8E28DF05FC7D}" presName="spacerL" presStyleCnt="0"/>
      <dgm:spPr/>
    </dgm:pt>
    <dgm:pt modelId="{08BE5363-1DC1-4327-BB03-9A45C542DFBB}" type="pres">
      <dgm:prSet presAssocID="{33CE616C-4407-476D-BF6E-8E28DF05FC7D}" presName="sibTrans" presStyleLbl="sibTrans2D1" presStyleIdx="1" presStyleCnt="5" custScaleX="279998" custScaleY="364863" custLinFactX="550396" custLinFactY="-200000" custLinFactNeighborX="600000" custLinFactNeighborY="-213289"/>
      <dgm:spPr/>
      <dgm:t>
        <a:bodyPr/>
        <a:lstStyle/>
        <a:p>
          <a:endParaRPr lang="it-IT"/>
        </a:p>
      </dgm:t>
    </dgm:pt>
    <dgm:pt modelId="{6281238B-BC90-4859-B448-82295C0EC710}" type="pres">
      <dgm:prSet presAssocID="{33CE616C-4407-476D-BF6E-8E28DF05FC7D}" presName="spacerR" presStyleCnt="0"/>
      <dgm:spPr/>
    </dgm:pt>
    <dgm:pt modelId="{6B62B944-F3E5-4EB5-A50D-9B121548F27E}" type="pres">
      <dgm:prSet presAssocID="{2C1D22ED-0735-4138-94EB-C19AEE174165}" presName="node" presStyleLbl="node1" presStyleIdx="2" presStyleCnt="6" custScaleX="714905" custScaleY="724289" custLinFactX="357937" custLinFactY="-100000" custLinFactNeighborX="400000" custLinFactNeighborY="-10386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A4C753-BD45-4D35-A6E0-3E68A5280E67}" type="pres">
      <dgm:prSet presAssocID="{8F2974BB-E832-4B06-B6E4-C6267D67F690}" presName="spacerL" presStyleCnt="0"/>
      <dgm:spPr/>
    </dgm:pt>
    <dgm:pt modelId="{EEAE77A0-C30B-445F-83D0-79CF94FEA5E9}" type="pres">
      <dgm:prSet presAssocID="{8F2974BB-E832-4B06-B6E4-C6267D67F690}" presName="sibTrans" presStyleLbl="sibTrans2D1" presStyleIdx="2" presStyleCnt="5" custScaleX="250838" custScaleY="418262" custLinFactX="579515" custLinFactY="-200000" custLinFactNeighborX="600000" custLinFactNeighborY="-227767"/>
      <dgm:spPr/>
      <dgm:t>
        <a:bodyPr/>
        <a:lstStyle/>
        <a:p>
          <a:endParaRPr lang="it-IT"/>
        </a:p>
      </dgm:t>
    </dgm:pt>
    <dgm:pt modelId="{AE78DB28-ABC7-43F6-A303-C97D55FA2A5C}" type="pres">
      <dgm:prSet presAssocID="{8F2974BB-E832-4B06-B6E4-C6267D67F690}" presName="spacerR" presStyleCnt="0"/>
      <dgm:spPr/>
    </dgm:pt>
    <dgm:pt modelId="{5973C497-DBB7-4917-9940-75C1E434F5D7}" type="pres">
      <dgm:prSet presAssocID="{5DD54BC9-46B2-4382-AB15-0D218EF8ED6A}" presName="node" presStyleLbl="node1" presStyleIdx="3" presStyleCnt="6" custScaleX="766298" custScaleY="745466" custLinFactX="377902" custLinFactY="-100000" custLinFactNeighborX="400000" custLinFactNeighborY="-11417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32115D-1257-4DC7-A9F2-17308AE61543}" type="pres">
      <dgm:prSet presAssocID="{748A7655-F3BC-46D4-89A3-3DBAF2C5368C}" presName="spacerL" presStyleCnt="0"/>
      <dgm:spPr/>
    </dgm:pt>
    <dgm:pt modelId="{6121989E-ED7B-49B8-A718-E815EE1BD556}" type="pres">
      <dgm:prSet presAssocID="{748A7655-F3BC-46D4-89A3-3DBAF2C5368C}" presName="sibTrans" presStyleLbl="sibTrans2D1" presStyleIdx="3" presStyleCnt="5" custScaleX="373724" custScaleY="326090" custLinFactX="589564" custLinFactY="-200000" custLinFactNeighborX="600000" custLinFactNeighborY="-212077"/>
      <dgm:spPr/>
      <dgm:t>
        <a:bodyPr/>
        <a:lstStyle/>
        <a:p>
          <a:endParaRPr lang="it-IT"/>
        </a:p>
      </dgm:t>
    </dgm:pt>
    <dgm:pt modelId="{E6416AF2-8F9B-4C6C-87B4-EE98CB86F074}" type="pres">
      <dgm:prSet presAssocID="{748A7655-F3BC-46D4-89A3-3DBAF2C5368C}" presName="spacerR" presStyleCnt="0"/>
      <dgm:spPr/>
    </dgm:pt>
    <dgm:pt modelId="{15019491-A504-425A-8DCB-4954AEE1A752}" type="pres">
      <dgm:prSet presAssocID="{48A6C426-A626-40A0-B653-63BADA4449C1}" presName="node" presStyleLbl="node1" presStyleIdx="4" presStyleCnt="6" custScaleX="944663" custScaleY="769464" custLinFactX="342547" custLinFactY="-100000" custLinFactNeighborX="400000" custLinFactNeighborY="-12906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65FEB64-4388-4ADD-9C44-CACC8E99806A}" type="pres">
      <dgm:prSet presAssocID="{BCA9DF24-D46E-409B-BC70-CAC3C8C75430}" presName="spacerL" presStyleCnt="0"/>
      <dgm:spPr/>
    </dgm:pt>
    <dgm:pt modelId="{0C39F0AD-0E27-42D8-A8AC-90C8E869D089}" type="pres">
      <dgm:prSet presAssocID="{BCA9DF24-D46E-409B-BC70-CAC3C8C75430}" presName="sibTrans" presStyleLbl="sibTrans2D1" presStyleIdx="4" presStyleCnt="5" custScaleX="434701" custScaleY="471657" custLinFactX="711504" custLinFactY="-200000" custLinFactNeighborX="800000" custLinFactNeighborY="-245873"/>
      <dgm:spPr/>
      <dgm:t>
        <a:bodyPr/>
        <a:lstStyle/>
        <a:p>
          <a:endParaRPr lang="it-IT"/>
        </a:p>
      </dgm:t>
    </dgm:pt>
    <dgm:pt modelId="{4A05CA98-619C-4532-AC7C-B08545F31147}" type="pres">
      <dgm:prSet presAssocID="{BCA9DF24-D46E-409B-BC70-CAC3C8C75430}" presName="spacerR" presStyleCnt="0"/>
      <dgm:spPr/>
    </dgm:pt>
    <dgm:pt modelId="{4C297EEF-16A8-4CB4-9359-32DE3643FCE2}" type="pres">
      <dgm:prSet presAssocID="{ECFFF7F8-B03C-4A0E-A2A4-7CE147550F94}" presName="node" presStyleLbl="node1" presStyleIdx="5" presStyleCnt="6" custScaleX="1048999" custScaleY="953696" custLinFactX="-2510888" custLinFactY="353922" custLinFactNeighborX="-2600000" custLinFactNeighborY="4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F37D0E7-B53B-48F7-92FF-2C220AAACF95}" srcId="{8CB7E183-9F48-4ED4-BB5E-B260C677D4D8}" destId="{4A0E1457-40CE-4275-9FBC-E919D402BB9B}" srcOrd="1" destOrd="0" parTransId="{8EEDA316-5057-42E0-ACA1-41DAF038E47E}" sibTransId="{33CE616C-4407-476D-BF6E-8E28DF05FC7D}"/>
    <dgm:cxn modelId="{0FA665E0-7573-42D4-ACC2-C1DC9CC072A0}" type="presOf" srcId="{748A7655-F3BC-46D4-89A3-3DBAF2C5368C}" destId="{6121989E-ED7B-49B8-A718-E815EE1BD556}" srcOrd="0" destOrd="0" presId="urn:microsoft.com/office/officeart/2005/8/layout/equation1"/>
    <dgm:cxn modelId="{A2005AED-B20D-4586-B9DC-62B323B15814}" type="presOf" srcId="{BCA9DF24-D46E-409B-BC70-CAC3C8C75430}" destId="{0C39F0AD-0E27-42D8-A8AC-90C8E869D089}" srcOrd="0" destOrd="0" presId="urn:microsoft.com/office/officeart/2005/8/layout/equation1"/>
    <dgm:cxn modelId="{5E88420A-D1B4-4138-B5AB-8533FE288346}" type="presOf" srcId="{8CB7E183-9F48-4ED4-BB5E-B260C677D4D8}" destId="{E462B3D4-E22A-44C1-914E-5053BB643A18}" srcOrd="0" destOrd="0" presId="urn:microsoft.com/office/officeart/2005/8/layout/equation1"/>
    <dgm:cxn modelId="{7FD6132A-9BFF-4C17-A114-10047EF8CC69}" type="presOf" srcId="{48A6C426-A626-40A0-B653-63BADA4449C1}" destId="{15019491-A504-425A-8DCB-4954AEE1A752}" srcOrd="0" destOrd="0" presId="urn:microsoft.com/office/officeart/2005/8/layout/equation1"/>
    <dgm:cxn modelId="{6FE7CF32-D05F-4198-B497-AD6945876BA2}" srcId="{8CB7E183-9F48-4ED4-BB5E-B260C677D4D8}" destId="{2C1D22ED-0735-4138-94EB-C19AEE174165}" srcOrd="2" destOrd="0" parTransId="{8F761AE6-3C50-44C7-8275-21FF8CCAA3D1}" sibTransId="{8F2974BB-E832-4B06-B6E4-C6267D67F690}"/>
    <dgm:cxn modelId="{CBE2EB59-608F-4AAC-AA7C-DF9B7E5EFE2D}" type="presOf" srcId="{2C1D22ED-0735-4138-94EB-C19AEE174165}" destId="{6B62B944-F3E5-4EB5-A50D-9B121548F27E}" srcOrd="0" destOrd="0" presId="urn:microsoft.com/office/officeart/2005/8/layout/equation1"/>
    <dgm:cxn modelId="{855E8BD3-07A7-406F-BC69-BBFEE2248125}" srcId="{8CB7E183-9F48-4ED4-BB5E-B260C677D4D8}" destId="{ECFFF7F8-B03C-4A0E-A2A4-7CE147550F94}" srcOrd="5" destOrd="0" parTransId="{DBB2693B-D9B1-41E5-ACBA-2E6BFE956CF7}" sibTransId="{E26F99CC-3E2B-4900-B401-20701729C066}"/>
    <dgm:cxn modelId="{67199A97-533D-4FDE-8E37-118C8866B51A}" type="presOf" srcId="{8F2974BB-E832-4B06-B6E4-C6267D67F690}" destId="{EEAE77A0-C30B-445F-83D0-79CF94FEA5E9}" srcOrd="0" destOrd="0" presId="urn:microsoft.com/office/officeart/2005/8/layout/equation1"/>
    <dgm:cxn modelId="{685B222B-343C-4496-8E49-9771093A4CDB}" type="presOf" srcId="{33CE616C-4407-476D-BF6E-8E28DF05FC7D}" destId="{08BE5363-1DC1-4327-BB03-9A45C542DFBB}" srcOrd="0" destOrd="0" presId="urn:microsoft.com/office/officeart/2005/8/layout/equation1"/>
    <dgm:cxn modelId="{D96697F2-718F-4349-BAE5-BC60831133CB}" type="presOf" srcId="{F6D055F7-25BC-4BB6-8F26-D91A35DB2F83}" destId="{C77DA46C-800B-4ABF-BEAD-F02877EA8CA5}" srcOrd="0" destOrd="0" presId="urn:microsoft.com/office/officeart/2005/8/layout/equation1"/>
    <dgm:cxn modelId="{7496459B-7AB7-4527-99EA-DAF3B96563A5}" srcId="{8CB7E183-9F48-4ED4-BB5E-B260C677D4D8}" destId="{5DD54BC9-46B2-4382-AB15-0D218EF8ED6A}" srcOrd="3" destOrd="0" parTransId="{A6649567-3B6B-4069-8B73-DC8AA1CC28E6}" sibTransId="{748A7655-F3BC-46D4-89A3-3DBAF2C5368C}"/>
    <dgm:cxn modelId="{30471A63-307D-4B55-82E1-EC8305510F8E}" type="presOf" srcId="{5DD54BC9-46B2-4382-AB15-0D218EF8ED6A}" destId="{5973C497-DBB7-4917-9940-75C1E434F5D7}" srcOrd="0" destOrd="0" presId="urn:microsoft.com/office/officeart/2005/8/layout/equation1"/>
    <dgm:cxn modelId="{CCEC5272-A4B8-4389-A53B-AF6985B89DF8}" type="presOf" srcId="{4A0E1457-40CE-4275-9FBC-E919D402BB9B}" destId="{72FA9E43-6793-4AAB-B7B5-C1BE20809342}" srcOrd="0" destOrd="0" presId="urn:microsoft.com/office/officeart/2005/8/layout/equation1"/>
    <dgm:cxn modelId="{264AB569-BA10-4129-B268-86585597BE40}" type="presOf" srcId="{ECFFF7F8-B03C-4A0E-A2A4-7CE147550F94}" destId="{4C297EEF-16A8-4CB4-9359-32DE3643FCE2}" srcOrd="0" destOrd="0" presId="urn:microsoft.com/office/officeart/2005/8/layout/equation1"/>
    <dgm:cxn modelId="{61A19B87-4F67-4EAC-863A-538652836AF6}" srcId="{8CB7E183-9F48-4ED4-BB5E-B260C677D4D8}" destId="{F6D055F7-25BC-4BB6-8F26-D91A35DB2F83}" srcOrd="0" destOrd="0" parTransId="{EC9C32EE-CAEC-4123-BA67-6DC9B5E558B2}" sibTransId="{42802A08-44E5-43CF-9BEA-E17B867B6C50}"/>
    <dgm:cxn modelId="{8FE065E6-16C8-4C72-BA83-89198A95A52F}" type="presOf" srcId="{42802A08-44E5-43CF-9BEA-E17B867B6C50}" destId="{EAFB2383-559D-47BE-BBE2-9D20A2EFC39D}" srcOrd="0" destOrd="0" presId="urn:microsoft.com/office/officeart/2005/8/layout/equation1"/>
    <dgm:cxn modelId="{FC00FC40-BBCC-42AC-BF77-F36CE350A9C1}" srcId="{8CB7E183-9F48-4ED4-BB5E-B260C677D4D8}" destId="{48A6C426-A626-40A0-B653-63BADA4449C1}" srcOrd="4" destOrd="0" parTransId="{EDDF6944-3073-44B2-9E2D-23EA1B5C2908}" sibTransId="{BCA9DF24-D46E-409B-BC70-CAC3C8C75430}"/>
    <dgm:cxn modelId="{9DC45F17-D2FF-4853-AF39-45889444E465}" type="presParOf" srcId="{E462B3D4-E22A-44C1-914E-5053BB643A18}" destId="{C77DA46C-800B-4ABF-BEAD-F02877EA8CA5}" srcOrd="0" destOrd="0" presId="urn:microsoft.com/office/officeart/2005/8/layout/equation1"/>
    <dgm:cxn modelId="{08F8928E-E374-4469-A912-B937E1D10CA4}" type="presParOf" srcId="{E462B3D4-E22A-44C1-914E-5053BB643A18}" destId="{20A0714B-B2F5-41F9-85F6-21AE4B696B94}" srcOrd="1" destOrd="0" presId="urn:microsoft.com/office/officeart/2005/8/layout/equation1"/>
    <dgm:cxn modelId="{A771D9A6-95C2-4384-A3EE-6B3D79487B48}" type="presParOf" srcId="{E462B3D4-E22A-44C1-914E-5053BB643A18}" destId="{EAFB2383-559D-47BE-BBE2-9D20A2EFC39D}" srcOrd="2" destOrd="0" presId="urn:microsoft.com/office/officeart/2005/8/layout/equation1"/>
    <dgm:cxn modelId="{E2072F4F-E073-4E5C-8429-3A0938007F86}" type="presParOf" srcId="{E462B3D4-E22A-44C1-914E-5053BB643A18}" destId="{CCD187BE-4A22-4B77-BF48-13B5FD67AB77}" srcOrd="3" destOrd="0" presId="urn:microsoft.com/office/officeart/2005/8/layout/equation1"/>
    <dgm:cxn modelId="{D593465C-5157-495B-936B-EC2A528B64D0}" type="presParOf" srcId="{E462B3D4-E22A-44C1-914E-5053BB643A18}" destId="{72FA9E43-6793-4AAB-B7B5-C1BE20809342}" srcOrd="4" destOrd="0" presId="urn:microsoft.com/office/officeart/2005/8/layout/equation1"/>
    <dgm:cxn modelId="{E120C1AF-ED74-4AA4-A112-8F67B777AE74}" type="presParOf" srcId="{E462B3D4-E22A-44C1-914E-5053BB643A18}" destId="{B2689507-3F8F-487B-9A7A-8320D692D754}" srcOrd="5" destOrd="0" presId="urn:microsoft.com/office/officeart/2005/8/layout/equation1"/>
    <dgm:cxn modelId="{5952EEBF-A36B-4807-A6AF-F5DD5729FE18}" type="presParOf" srcId="{E462B3D4-E22A-44C1-914E-5053BB643A18}" destId="{08BE5363-1DC1-4327-BB03-9A45C542DFBB}" srcOrd="6" destOrd="0" presId="urn:microsoft.com/office/officeart/2005/8/layout/equation1"/>
    <dgm:cxn modelId="{3472DAB1-6DE9-4636-B385-3699F39F2A32}" type="presParOf" srcId="{E462B3D4-E22A-44C1-914E-5053BB643A18}" destId="{6281238B-BC90-4859-B448-82295C0EC710}" srcOrd="7" destOrd="0" presId="urn:microsoft.com/office/officeart/2005/8/layout/equation1"/>
    <dgm:cxn modelId="{7EE1143C-4670-4E47-ABA0-98024822BE5A}" type="presParOf" srcId="{E462B3D4-E22A-44C1-914E-5053BB643A18}" destId="{6B62B944-F3E5-4EB5-A50D-9B121548F27E}" srcOrd="8" destOrd="0" presId="urn:microsoft.com/office/officeart/2005/8/layout/equation1"/>
    <dgm:cxn modelId="{5101D196-F18C-4491-89F2-A130D26A1BBD}" type="presParOf" srcId="{E462B3D4-E22A-44C1-914E-5053BB643A18}" destId="{7BA4C753-BD45-4D35-A6E0-3E68A5280E67}" srcOrd="9" destOrd="0" presId="urn:microsoft.com/office/officeart/2005/8/layout/equation1"/>
    <dgm:cxn modelId="{C4F15CF8-067C-4B3F-97C5-3A3B8971807E}" type="presParOf" srcId="{E462B3D4-E22A-44C1-914E-5053BB643A18}" destId="{EEAE77A0-C30B-445F-83D0-79CF94FEA5E9}" srcOrd="10" destOrd="0" presId="urn:microsoft.com/office/officeart/2005/8/layout/equation1"/>
    <dgm:cxn modelId="{1FA861B7-7A3E-49E8-9607-3BE415433C0F}" type="presParOf" srcId="{E462B3D4-E22A-44C1-914E-5053BB643A18}" destId="{AE78DB28-ABC7-43F6-A303-C97D55FA2A5C}" srcOrd="11" destOrd="0" presId="urn:microsoft.com/office/officeart/2005/8/layout/equation1"/>
    <dgm:cxn modelId="{27C639B4-AF55-4C7C-8F18-E9297BBADDB6}" type="presParOf" srcId="{E462B3D4-E22A-44C1-914E-5053BB643A18}" destId="{5973C497-DBB7-4917-9940-75C1E434F5D7}" srcOrd="12" destOrd="0" presId="urn:microsoft.com/office/officeart/2005/8/layout/equation1"/>
    <dgm:cxn modelId="{593820B2-070C-405C-B9E5-42FB0B68CF3D}" type="presParOf" srcId="{E462B3D4-E22A-44C1-914E-5053BB643A18}" destId="{9432115D-1257-4DC7-A9F2-17308AE61543}" srcOrd="13" destOrd="0" presId="urn:microsoft.com/office/officeart/2005/8/layout/equation1"/>
    <dgm:cxn modelId="{89630E95-B6AA-44F5-8F3A-FB68CFCA11D4}" type="presParOf" srcId="{E462B3D4-E22A-44C1-914E-5053BB643A18}" destId="{6121989E-ED7B-49B8-A718-E815EE1BD556}" srcOrd="14" destOrd="0" presId="urn:microsoft.com/office/officeart/2005/8/layout/equation1"/>
    <dgm:cxn modelId="{1218F837-9DD6-4005-ABBF-C87FA0CFA740}" type="presParOf" srcId="{E462B3D4-E22A-44C1-914E-5053BB643A18}" destId="{E6416AF2-8F9B-4C6C-87B4-EE98CB86F074}" srcOrd="15" destOrd="0" presId="urn:microsoft.com/office/officeart/2005/8/layout/equation1"/>
    <dgm:cxn modelId="{8B6F82F0-8FF5-4C48-9849-D57C2D43CD4B}" type="presParOf" srcId="{E462B3D4-E22A-44C1-914E-5053BB643A18}" destId="{15019491-A504-425A-8DCB-4954AEE1A752}" srcOrd="16" destOrd="0" presId="urn:microsoft.com/office/officeart/2005/8/layout/equation1"/>
    <dgm:cxn modelId="{BB18045B-7E01-4A39-BDC3-2D1879466159}" type="presParOf" srcId="{E462B3D4-E22A-44C1-914E-5053BB643A18}" destId="{165FEB64-4388-4ADD-9C44-CACC8E99806A}" srcOrd="17" destOrd="0" presId="urn:microsoft.com/office/officeart/2005/8/layout/equation1"/>
    <dgm:cxn modelId="{94CB87CB-7EFF-40EF-A61C-536FC3CE7D65}" type="presParOf" srcId="{E462B3D4-E22A-44C1-914E-5053BB643A18}" destId="{0C39F0AD-0E27-42D8-A8AC-90C8E869D089}" srcOrd="18" destOrd="0" presId="urn:microsoft.com/office/officeart/2005/8/layout/equation1"/>
    <dgm:cxn modelId="{4B2BD85E-85F9-45A0-AEE4-2603623805E4}" type="presParOf" srcId="{E462B3D4-E22A-44C1-914E-5053BB643A18}" destId="{4A05CA98-619C-4532-AC7C-B08545F31147}" srcOrd="19" destOrd="0" presId="urn:microsoft.com/office/officeart/2005/8/layout/equation1"/>
    <dgm:cxn modelId="{F390EE6F-F1D6-4A8C-9BC3-D2AD76F8A73B}" type="presParOf" srcId="{E462B3D4-E22A-44C1-914E-5053BB643A18}" destId="{4C297EEF-16A8-4CB4-9359-32DE3643FCE2}" srcOrd="2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72B7D-20BD-40F1-B54E-15731F1214BC}">
      <dsp:nvSpPr>
        <dsp:cNvPr id="0" name=""/>
        <dsp:cNvSpPr/>
      </dsp:nvSpPr>
      <dsp:spPr>
        <a:xfrm rot="5400000">
          <a:off x="8466" y="4204108"/>
          <a:ext cx="1914019" cy="1781856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B36AE-7D82-4777-9666-659AC5F3AEB3}">
      <dsp:nvSpPr>
        <dsp:cNvPr id="0" name=""/>
        <dsp:cNvSpPr/>
      </dsp:nvSpPr>
      <dsp:spPr>
        <a:xfrm>
          <a:off x="358294" y="4421775"/>
          <a:ext cx="1878848" cy="1646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dirty="0" smtClean="0">
              <a:solidFill>
                <a:srgbClr val="00B0F0"/>
              </a:solidFill>
            </a:rPr>
            <a:t>Senza tetto</a:t>
          </a:r>
          <a:endParaRPr lang="it-IT" sz="3200" b="1" kern="1200" dirty="0">
            <a:solidFill>
              <a:srgbClr val="00B0F0"/>
            </a:solidFill>
          </a:endParaRPr>
        </a:p>
      </dsp:txBody>
      <dsp:txXfrm>
        <a:off x="358294" y="4421775"/>
        <a:ext cx="1878848" cy="1646920"/>
      </dsp:txXfrm>
    </dsp:sp>
    <dsp:sp modelId="{B3F5C923-1EBA-436D-A592-810108981EFF}">
      <dsp:nvSpPr>
        <dsp:cNvPr id="0" name=""/>
        <dsp:cNvSpPr/>
      </dsp:nvSpPr>
      <dsp:spPr>
        <a:xfrm>
          <a:off x="1067650" y="3499604"/>
          <a:ext cx="581602" cy="354499"/>
        </a:xfrm>
        <a:prstGeom prst="triangle">
          <a:avLst>
            <a:gd name="adj" fmla="val 100000"/>
          </a:avLst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accent5">
              <a:hueOff val="-1655646"/>
              <a:satOff val="6635"/>
              <a:lumOff val="14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B25AE-6275-4CB7-B6DF-3A6A612E43CF}">
      <dsp:nvSpPr>
        <dsp:cNvPr id="0" name=""/>
        <dsp:cNvSpPr/>
      </dsp:nvSpPr>
      <dsp:spPr>
        <a:xfrm rot="5400000">
          <a:off x="2255497" y="3304860"/>
          <a:ext cx="1498490" cy="202986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FB6FC4-56EE-4B51-A49E-ED047BEED9FD}">
      <dsp:nvSpPr>
        <dsp:cNvPr id="0" name=""/>
        <dsp:cNvSpPr/>
      </dsp:nvSpPr>
      <dsp:spPr>
        <a:xfrm>
          <a:off x="2273556" y="3925215"/>
          <a:ext cx="1878848" cy="1646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dirty="0" smtClean="0">
              <a:solidFill>
                <a:srgbClr val="00B050"/>
              </a:solidFill>
            </a:rPr>
            <a:t>ricovero</a:t>
          </a:r>
          <a:endParaRPr lang="it-IT" sz="3200" b="1" kern="1200" dirty="0">
            <a:solidFill>
              <a:srgbClr val="00B050"/>
            </a:solidFill>
          </a:endParaRPr>
        </a:p>
      </dsp:txBody>
      <dsp:txXfrm>
        <a:off x="2273556" y="3925215"/>
        <a:ext cx="1878848" cy="1646920"/>
      </dsp:txXfrm>
    </dsp:sp>
    <dsp:sp modelId="{94A1C95E-B6A7-4628-86DB-A80935C954C7}">
      <dsp:nvSpPr>
        <dsp:cNvPr id="0" name=""/>
        <dsp:cNvSpPr/>
      </dsp:nvSpPr>
      <dsp:spPr>
        <a:xfrm>
          <a:off x="3260026" y="2871321"/>
          <a:ext cx="664874" cy="407851"/>
        </a:xfrm>
        <a:prstGeom prst="triangle">
          <a:avLst>
            <a:gd name="adj" fmla="val 10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17903B-F97F-4243-9F8E-3D5BAAF655AD}">
      <dsp:nvSpPr>
        <dsp:cNvPr id="0" name=""/>
        <dsp:cNvSpPr/>
      </dsp:nvSpPr>
      <dsp:spPr>
        <a:xfrm rot="5400000">
          <a:off x="4452066" y="2698796"/>
          <a:ext cx="1474076" cy="2073712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02184-BA97-477A-B9F9-81EB9C664501}">
      <dsp:nvSpPr>
        <dsp:cNvPr id="0" name=""/>
        <dsp:cNvSpPr/>
      </dsp:nvSpPr>
      <dsp:spPr>
        <a:xfrm>
          <a:off x="4430720" y="3289016"/>
          <a:ext cx="2284303" cy="1694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>
              <a:solidFill>
                <a:srgbClr val="92D050"/>
              </a:solidFill>
            </a:rPr>
            <a:t>Alloggio temporaneo</a:t>
          </a:r>
          <a:endParaRPr lang="it-IT" sz="2800" b="1" kern="1200" dirty="0">
            <a:solidFill>
              <a:srgbClr val="92D050"/>
            </a:solidFill>
          </a:endParaRPr>
        </a:p>
      </dsp:txBody>
      <dsp:txXfrm>
        <a:off x="4430720" y="3289016"/>
        <a:ext cx="2284303" cy="1694697"/>
      </dsp:txXfrm>
    </dsp:sp>
    <dsp:sp modelId="{0C0FE526-082D-43A1-9955-CA15477A27DF}">
      <dsp:nvSpPr>
        <dsp:cNvPr id="0" name=""/>
        <dsp:cNvSpPr/>
      </dsp:nvSpPr>
      <dsp:spPr>
        <a:xfrm>
          <a:off x="5683826" y="2314384"/>
          <a:ext cx="709137" cy="553441"/>
        </a:xfrm>
        <a:prstGeom prst="triangle">
          <a:avLst>
            <a:gd name="adj" fmla="val 100000"/>
          </a:avLst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 cap="flat" cmpd="sng" algn="ctr">
          <a:solidFill>
            <a:schemeClr val="accent5">
              <a:hueOff val="-8278230"/>
              <a:satOff val="33176"/>
              <a:lumOff val="71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181E7-FF22-44F5-8D2E-4E9B65FF2C62}">
      <dsp:nvSpPr>
        <dsp:cNvPr id="0" name=""/>
        <dsp:cNvSpPr/>
      </dsp:nvSpPr>
      <dsp:spPr>
        <a:xfrm rot="5400000">
          <a:off x="6977336" y="1924264"/>
          <a:ext cx="1494512" cy="2199724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6F33F-E07C-46CD-8806-F8342C104814}">
      <dsp:nvSpPr>
        <dsp:cNvPr id="0" name=""/>
        <dsp:cNvSpPr/>
      </dsp:nvSpPr>
      <dsp:spPr>
        <a:xfrm>
          <a:off x="7062377" y="1818726"/>
          <a:ext cx="1878848" cy="1646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500" kern="1200"/>
        </a:p>
      </dsp:txBody>
      <dsp:txXfrm>
        <a:off x="7062377" y="1818726"/>
        <a:ext cx="1878848" cy="1646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DA46C-800B-4ABF-BEAD-F02877EA8CA5}">
      <dsp:nvSpPr>
        <dsp:cNvPr id="0" name=""/>
        <dsp:cNvSpPr/>
      </dsp:nvSpPr>
      <dsp:spPr>
        <a:xfrm>
          <a:off x="352700" y="1410980"/>
          <a:ext cx="1074291" cy="110019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chemeClr val="bg1"/>
              </a:solidFill>
            </a:rPr>
            <a:t>Lungo disagio</a:t>
          </a:r>
          <a:endParaRPr lang="it-IT" sz="1800" b="1" kern="1200" dirty="0">
            <a:solidFill>
              <a:schemeClr val="bg1"/>
            </a:solidFill>
          </a:endParaRPr>
        </a:p>
      </dsp:txBody>
      <dsp:txXfrm>
        <a:off x="510026" y="1572100"/>
        <a:ext cx="759639" cy="777957"/>
      </dsp:txXfrm>
    </dsp:sp>
    <dsp:sp modelId="{EAFB2383-559D-47BE-BBE2-9D20A2EFC39D}">
      <dsp:nvSpPr>
        <dsp:cNvPr id="0" name=""/>
        <dsp:cNvSpPr/>
      </dsp:nvSpPr>
      <dsp:spPr>
        <a:xfrm>
          <a:off x="1493634" y="1786690"/>
          <a:ext cx="253487" cy="227154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527234" y="1873554"/>
        <a:ext cx="186287" cy="53426"/>
      </dsp:txXfrm>
    </dsp:sp>
    <dsp:sp modelId="{72FA9E43-6793-4AAB-B7B5-C1BE20809342}">
      <dsp:nvSpPr>
        <dsp:cNvPr id="0" name=""/>
        <dsp:cNvSpPr/>
      </dsp:nvSpPr>
      <dsp:spPr>
        <a:xfrm>
          <a:off x="1831452" y="1370881"/>
          <a:ext cx="1427967" cy="1192158"/>
        </a:xfrm>
        <a:prstGeom prst="ellipse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Abitazione stabile, sicura,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confortevole</a:t>
          </a:r>
          <a:endParaRPr lang="it-IT" sz="1400" b="1" kern="1200" dirty="0"/>
        </a:p>
      </dsp:txBody>
      <dsp:txXfrm>
        <a:off x="2040573" y="1545468"/>
        <a:ext cx="1009725" cy="842984"/>
      </dsp:txXfrm>
    </dsp:sp>
    <dsp:sp modelId="{08BE5363-1DC1-4327-BB03-9A45C542DFBB}">
      <dsp:nvSpPr>
        <dsp:cNvPr id="0" name=""/>
        <dsp:cNvSpPr/>
      </dsp:nvSpPr>
      <dsp:spPr>
        <a:xfrm>
          <a:off x="3333235" y="1748411"/>
          <a:ext cx="237897" cy="310002"/>
        </a:xfrm>
        <a:prstGeom prst="mathPlus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364768" y="1875435"/>
        <a:ext cx="174831" cy="55954"/>
      </dsp:txXfrm>
    </dsp:sp>
    <dsp:sp modelId="{6B62B944-F3E5-4EB5-A50D-9B121548F27E}">
      <dsp:nvSpPr>
        <dsp:cNvPr id="0" name=""/>
        <dsp:cNvSpPr/>
      </dsp:nvSpPr>
      <dsp:spPr>
        <a:xfrm>
          <a:off x="3615940" y="1425411"/>
          <a:ext cx="1047263" cy="1061010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bg1"/>
              </a:solidFill>
            </a:rPr>
            <a:t>Miglior stato salute</a:t>
          </a:r>
          <a:endParaRPr lang="it-IT" sz="1600" b="1" kern="1200" dirty="0">
            <a:solidFill>
              <a:schemeClr val="bg1"/>
            </a:solidFill>
          </a:endParaRPr>
        </a:p>
      </dsp:txBody>
      <dsp:txXfrm>
        <a:off x="3769308" y="1580792"/>
        <a:ext cx="740527" cy="750248"/>
      </dsp:txXfrm>
    </dsp:sp>
    <dsp:sp modelId="{EEAE77A0-C30B-445F-83D0-79CF94FEA5E9}">
      <dsp:nvSpPr>
        <dsp:cNvPr id="0" name=""/>
        <dsp:cNvSpPr/>
      </dsp:nvSpPr>
      <dsp:spPr>
        <a:xfrm>
          <a:off x="4666927" y="1713425"/>
          <a:ext cx="213122" cy="355372"/>
        </a:xfrm>
        <a:prstGeom prst="mathPlus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695176" y="1866048"/>
        <a:ext cx="156624" cy="50126"/>
      </dsp:txXfrm>
    </dsp:sp>
    <dsp:sp modelId="{5973C497-DBB7-4917-9940-75C1E434F5D7}">
      <dsp:nvSpPr>
        <dsp:cNvPr id="0" name=""/>
        <dsp:cNvSpPr/>
      </dsp:nvSpPr>
      <dsp:spPr>
        <a:xfrm>
          <a:off x="4929363" y="1394803"/>
          <a:ext cx="1122549" cy="1092032"/>
        </a:xfrm>
        <a:prstGeom prst="ellipse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Salute mentale</a:t>
          </a:r>
          <a:endParaRPr lang="it-IT" sz="1600" b="1" kern="1200" dirty="0"/>
        </a:p>
      </dsp:txBody>
      <dsp:txXfrm>
        <a:off x="5093756" y="1554727"/>
        <a:ext cx="793763" cy="772184"/>
      </dsp:txXfrm>
    </dsp:sp>
    <dsp:sp modelId="{6121989E-ED7B-49B8-A718-E815EE1BD556}">
      <dsp:nvSpPr>
        <dsp:cNvPr id="0" name=""/>
        <dsp:cNvSpPr/>
      </dsp:nvSpPr>
      <dsp:spPr>
        <a:xfrm>
          <a:off x="6034927" y="1765912"/>
          <a:ext cx="317531" cy="277059"/>
        </a:xfrm>
        <a:prstGeom prst="mathPlus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077016" y="1871859"/>
        <a:ext cx="233353" cy="65165"/>
      </dsp:txXfrm>
    </dsp:sp>
    <dsp:sp modelId="{15019491-A504-425A-8DCB-4954AEE1A752}">
      <dsp:nvSpPr>
        <dsp:cNvPr id="0" name=""/>
        <dsp:cNvSpPr/>
      </dsp:nvSpPr>
      <dsp:spPr>
        <a:xfrm>
          <a:off x="6341442" y="1355403"/>
          <a:ext cx="1383836" cy="1127187"/>
        </a:xfrm>
        <a:prstGeom prst="ellipse">
          <a:avLst/>
        </a:prstGeom>
        <a:solidFill>
          <a:srgbClr val="C8C81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bg1"/>
              </a:solidFill>
            </a:rPr>
            <a:t>Sostegno psicologico</a:t>
          </a:r>
          <a:endParaRPr lang="it-IT" sz="1600" b="1" kern="1200" dirty="0">
            <a:solidFill>
              <a:schemeClr val="bg1"/>
            </a:solidFill>
          </a:endParaRPr>
        </a:p>
      </dsp:txBody>
      <dsp:txXfrm>
        <a:off x="6544100" y="1520476"/>
        <a:ext cx="978520" cy="797041"/>
      </dsp:txXfrm>
    </dsp:sp>
    <dsp:sp modelId="{0C39F0AD-0E27-42D8-A8AC-90C8E869D089}">
      <dsp:nvSpPr>
        <dsp:cNvPr id="0" name=""/>
        <dsp:cNvSpPr/>
      </dsp:nvSpPr>
      <dsp:spPr>
        <a:xfrm>
          <a:off x="7887480" y="1675358"/>
          <a:ext cx="369340" cy="400739"/>
        </a:xfrm>
        <a:prstGeom prst="mathEqual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936436" y="1757910"/>
        <a:ext cx="271428" cy="235635"/>
      </dsp:txXfrm>
    </dsp:sp>
    <dsp:sp modelId="{4C297EEF-16A8-4CB4-9359-32DE3643FCE2}">
      <dsp:nvSpPr>
        <dsp:cNvPr id="0" name=""/>
        <dsp:cNvSpPr/>
      </dsp:nvSpPr>
      <dsp:spPr>
        <a:xfrm>
          <a:off x="3581564" y="2660445"/>
          <a:ext cx="1536677" cy="1397068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Benessere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Qualità vita</a:t>
          </a:r>
          <a:endParaRPr lang="it-IT" sz="1600" b="1" kern="1200" dirty="0"/>
        </a:p>
      </dsp:txBody>
      <dsp:txXfrm>
        <a:off x="3806605" y="2865041"/>
        <a:ext cx="1086595" cy="987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04602-2C39-405F-8CB5-D709EF4CCF76}" type="datetimeFigureOut">
              <a:rPr lang="it-IT" smtClean="0"/>
              <a:pPr/>
              <a:t>27/02/2020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7413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/>
              <a:t> </a:t>
            </a:r>
            <a:endParaRPr lang="it-IT" sz="2000" dirty="0" smtClean="0"/>
          </a:p>
          <a:p>
            <a:pPr marL="0" indent="0" algn="ctr">
              <a:buNone/>
            </a:pP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CURA, POVERTA’ ED </a:t>
            </a:r>
          </a:p>
          <a:p>
            <a:pPr marL="0" indent="0" algn="ctr">
              <a:buNone/>
            </a:pP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EMARGINAZIONE SOCIALE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342611"/>
            <a:ext cx="7098474" cy="391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220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060511"/>
              </p:ext>
            </p:extLst>
          </p:nvPr>
        </p:nvGraphicFramePr>
        <p:xfrm>
          <a:off x="6674" y="-171400"/>
          <a:ext cx="8785796" cy="7200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6974"/>
                <a:gridCol w="2995924"/>
                <a:gridCol w="2196449"/>
                <a:gridCol w="2196449"/>
              </a:tblGrid>
              <a:tr h="14973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201050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6.Persone in attesa di essere dimesse da istituzioni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Istituzioni penali (carceri)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Comunità</a:t>
                      </a:r>
                      <a:r>
                        <a:rPr lang="it-IT" sz="1400" baseline="0" dirty="0" smtClean="0"/>
                        <a:t> terapeutiche, ospedali e istituti di cura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baseline="0" dirty="0" smtClean="0"/>
                        <a:t>Istituti, case famiglia e comunità per minori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Non sono disponibili</a:t>
                      </a:r>
                      <a:r>
                        <a:rPr lang="it-IT" sz="1400" baseline="0" dirty="0" smtClean="0"/>
                        <a:t> soluzioni abitative prima del rilascio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Soggiorno più</a:t>
                      </a:r>
                      <a:r>
                        <a:rPr lang="it-IT" sz="1400" baseline="0" dirty="0" smtClean="0"/>
                        <a:t> lungo per mancanza di soluzioni abitative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aseline="0" dirty="0" smtClean="0"/>
                        <a:t>Mancanza di soluzione abitativa autonoma (es. minorenni).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7. Persone che ricevono interventi di sostegno di lunga durata</a:t>
                      </a:r>
                      <a:r>
                        <a:rPr lang="it-IT" sz="1600" baseline="0" dirty="0" smtClean="0"/>
                        <a:t> perché senza dimora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Strutture residenziali</a:t>
                      </a:r>
                      <a:r>
                        <a:rPr lang="it-IT" sz="1400" baseline="0" dirty="0" smtClean="0"/>
                        <a:t> assistite per anziani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aseline="0" dirty="0" smtClean="0"/>
                        <a:t>Alloggi o sistemazioni transitorie con accompagnamento sociale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Sistemazioni di lunga durata con cure per persone precedentemente senza dimora (da più di un anno)</a:t>
                      </a:r>
                      <a:endParaRPr lang="it-IT" sz="1400" dirty="0"/>
                    </a:p>
                  </a:txBody>
                  <a:tcPr/>
                </a:tc>
              </a:tr>
              <a:tr h="3451760">
                <a:tc>
                  <a:txBody>
                    <a:bodyPr/>
                    <a:lstStyle/>
                    <a:p>
                      <a:r>
                        <a:rPr lang="it-IT" dirty="0" smtClean="0"/>
                        <a:t>Sistemazioni</a:t>
                      </a:r>
                      <a:r>
                        <a:rPr lang="it-IT" baseline="0" dirty="0" smtClean="0"/>
                        <a:t> insicure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8. Persone viventi in sistemazioni non garantite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Coabitazione temporanea con famiglia o amici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Mancanza</a:t>
                      </a:r>
                      <a:r>
                        <a:rPr lang="it-IT" sz="1400" baseline="0" dirty="0" smtClean="0"/>
                        <a:t> di un contratto d’affitto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aseline="0" dirty="0" smtClean="0"/>
                        <a:t>Occupazione illegale di alloggio o edificio  o terreno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Utilizza un alloggio diverso per indisponibilità</a:t>
                      </a:r>
                      <a:r>
                        <a:rPr lang="it-IT" sz="1400" baseline="0" dirty="0" smtClean="0"/>
                        <a:t> dell’alloggio abituale o di adeguate abitazioni del Comune di residenza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aseline="0" dirty="0" smtClean="0"/>
                        <a:t>Occupazione abusiva</a:t>
                      </a:r>
                      <a:endParaRPr lang="it-IT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619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444457"/>
              </p:ext>
            </p:extLst>
          </p:nvPr>
        </p:nvGraphicFramePr>
        <p:xfrm>
          <a:off x="971600" y="188640"/>
          <a:ext cx="6192688" cy="52565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32397"/>
                <a:gridCol w="2090991"/>
                <a:gridCol w="1769300"/>
              </a:tblGrid>
              <a:tr h="44259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73221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Sistemazioni</a:t>
                      </a:r>
                      <a:r>
                        <a:rPr lang="it-IT" sz="1600" baseline="0" dirty="0" smtClean="0"/>
                        <a:t> insicure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 smtClean="0"/>
                        <a:t>9. Persone a rischio di perdita</a:t>
                      </a:r>
                      <a:r>
                        <a:rPr lang="it-IT" sz="1400" baseline="0" dirty="0" smtClean="0"/>
                        <a:t> alloggio</a:t>
                      </a:r>
                    </a:p>
                    <a:p>
                      <a:pPr algn="just"/>
                      <a:r>
                        <a:rPr lang="it-IT" sz="1400" baseline="0" dirty="0" smtClean="0"/>
                        <a:t>10. Persone a rischio violenza domestica 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 smtClean="0"/>
                        <a:t>Sfratto esecutivo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 smtClean="0"/>
                        <a:t>Rapporti di polizia </a:t>
                      </a:r>
                      <a:endParaRPr lang="it-IT" sz="1600" dirty="0"/>
                    </a:p>
                  </a:txBody>
                  <a:tcPr/>
                </a:tc>
              </a:tr>
              <a:tr h="2655575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Sistemazioni inadeguate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11.Persone che vivono in strutture</a:t>
                      </a:r>
                      <a:r>
                        <a:rPr lang="it-IT" sz="1400" baseline="0" dirty="0" smtClean="0"/>
                        <a:t> temporanee/non rispondenti agli standard</a:t>
                      </a:r>
                      <a:endParaRPr lang="it-IT" sz="1400" dirty="0" smtClean="0"/>
                    </a:p>
                    <a:p>
                      <a:r>
                        <a:rPr lang="it-IT" sz="1400" dirty="0" smtClean="0"/>
                        <a:t>12.Persone che vivono in alloggi impropri</a:t>
                      </a:r>
                    </a:p>
                    <a:p>
                      <a:r>
                        <a:rPr lang="it-IT" sz="1400" dirty="0" smtClean="0"/>
                        <a:t>13.Persone in situazioni</a:t>
                      </a:r>
                      <a:r>
                        <a:rPr lang="it-IT" sz="1400" baseline="0" dirty="0" smtClean="0"/>
                        <a:t> estremo affollamento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Roulotte </a:t>
                      </a:r>
                      <a:endParaRPr lang="it-IT" sz="1600" dirty="0"/>
                    </a:p>
                  </a:txBody>
                  <a:tcPr/>
                </a:tc>
              </a:tr>
              <a:tr h="44259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259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198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76672"/>
            <a:ext cx="8856984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Classifichiamo i </a:t>
            </a:r>
            <a:r>
              <a:rPr lang="it-IT" sz="2400" b="1" dirty="0" smtClean="0"/>
              <a:t>Servizi </a:t>
            </a:r>
            <a:r>
              <a:rPr lang="it-IT" sz="2400" b="1" dirty="0"/>
              <a:t>erogati </a:t>
            </a:r>
            <a:r>
              <a:rPr lang="it-IT" sz="2400" b="1" dirty="0" smtClean="0"/>
              <a:t>nell’area emarginazione </a:t>
            </a:r>
            <a:r>
              <a:rPr lang="it-IT" sz="2400" dirty="0" smtClean="0"/>
              <a:t>ed </a:t>
            </a:r>
            <a:r>
              <a:rPr lang="it-IT" sz="2400" b="1" dirty="0" smtClean="0"/>
              <a:t>emergenza abitativa</a:t>
            </a:r>
            <a:r>
              <a:rPr lang="it-IT" sz="2000" dirty="0" smtClean="0"/>
              <a:t>:</a:t>
            </a:r>
            <a:endParaRPr lang="it-IT" sz="2000" dirty="0"/>
          </a:p>
          <a:p>
            <a:pPr algn="just"/>
            <a:endParaRPr lang="it-IT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it-IT" sz="2400" b="1" dirty="0" smtClean="0">
                <a:solidFill>
                  <a:schemeClr val="accent6">
                    <a:lumMod val="75000"/>
                  </a:schemeClr>
                </a:solidFill>
              </a:rPr>
              <a:t>Servizi </a:t>
            </a:r>
            <a:r>
              <a:rPr lang="it-IT" sz="2400" b="1" dirty="0">
                <a:solidFill>
                  <a:schemeClr val="accent6">
                    <a:lumMod val="75000"/>
                  </a:schemeClr>
                </a:solidFill>
              </a:rPr>
              <a:t>di supporto in risposta ai bisogni primari</a:t>
            </a:r>
            <a:r>
              <a:rPr lang="it-IT" sz="2400" dirty="0"/>
              <a:t>: (distribuzione viveri, indumenti, farmaci; docce e igiene; mense; contributi economici)</a:t>
            </a:r>
          </a:p>
          <a:p>
            <a:pPr algn="just"/>
            <a:r>
              <a:rPr lang="it-IT" sz="2400" b="1" dirty="0">
                <a:solidFill>
                  <a:schemeClr val="accent6">
                    <a:lumMod val="75000"/>
                  </a:schemeClr>
                </a:solidFill>
              </a:rPr>
              <a:t>Servizi di accoglienza notturna</a:t>
            </a:r>
            <a:r>
              <a:rPr lang="it-IT" sz="2400" dirty="0"/>
              <a:t>: (dormitori, comunità residenziali o semi-residenziali; alloggi protetti; alloggi autogestiti)</a:t>
            </a:r>
          </a:p>
          <a:p>
            <a:pPr algn="just"/>
            <a:r>
              <a:rPr lang="it-IT" sz="2400" b="1" dirty="0">
                <a:solidFill>
                  <a:schemeClr val="accent6">
                    <a:lumMod val="75000"/>
                  </a:schemeClr>
                </a:solidFill>
              </a:rPr>
              <a:t>Servizi di accoglienza diurna</a:t>
            </a:r>
            <a:r>
              <a:rPr lang="it-IT" sz="2400" dirty="0"/>
              <a:t>: (centri diurni; comunità residenziali; circoli ricreativi; laboratori)</a:t>
            </a:r>
          </a:p>
          <a:p>
            <a:pPr algn="just"/>
            <a:r>
              <a:rPr lang="it-IT" sz="2400" b="1" dirty="0">
                <a:solidFill>
                  <a:schemeClr val="accent6">
                    <a:lumMod val="75000"/>
                  </a:schemeClr>
                </a:solidFill>
              </a:rPr>
              <a:t>Servizi di segretariato sociale</a:t>
            </a:r>
            <a:r>
              <a:rPr lang="it-IT" sz="2400" dirty="0"/>
              <a:t>: (residenza anagrafica fittizia; servizi informativi e di orientamento; accompagnamento ai servizi del territorio)</a:t>
            </a:r>
          </a:p>
          <a:p>
            <a:pPr algn="just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469920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669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 smtClean="0"/>
              <a:t>HOMELESS: DIRITTI NEGATI O DIRITTI INESIGIBILI?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Le </a:t>
            </a:r>
            <a:r>
              <a:rPr lang="it-IT" sz="2000" dirty="0"/>
              <a:t>persone senza dimora hanno i medesimi diritti, doveri e potestà di ogni altro </a:t>
            </a:r>
            <a:r>
              <a:rPr lang="it-IT" sz="2000" dirty="0" smtClean="0"/>
              <a:t>cittadino.</a:t>
            </a:r>
          </a:p>
          <a:p>
            <a:pPr marL="0" indent="0" algn="just">
              <a:buNone/>
            </a:pPr>
            <a:r>
              <a:rPr lang="it-IT" sz="2000" dirty="0" smtClean="0"/>
              <a:t>Non sono titolari di diritti speciali/specifici, per evitare discriminazioni.</a:t>
            </a:r>
          </a:p>
          <a:p>
            <a:pPr marL="0" indent="0" algn="just">
              <a:buNone/>
            </a:pPr>
            <a:r>
              <a:rPr lang="it-IT" sz="2000" dirty="0" smtClean="0"/>
              <a:t>Hanno però esigenze e bisogni specifici e differenti rispetto ad altri cittadini, perciò richiedono misure specifiche di protezione all’emarginazione. 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1400" dirty="0" smtClean="0"/>
          </a:p>
          <a:p>
            <a:pPr marL="0" indent="0" algn="just">
              <a:buNone/>
            </a:pPr>
            <a:endParaRPr lang="it-IT" sz="1400" dirty="0"/>
          </a:p>
          <a:p>
            <a:pPr marL="0" indent="0" algn="just">
              <a:buNone/>
            </a:pPr>
            <a:endParaRPr lang="it-IT" sz="1600" dirty="0"/>
          </a:p>
        </p:txBody>
      </p:sp>
      <p:sp>
        <p:nvSpPr>
          <p:cNvPr id="2" name="Ovale 1"/>
          <p:cNvSpPr/>
          <p:nvPr/>
        </p:nvSpPr>
        <p:spPr>
          <a:xfrm>
            <a:off x="1115616" y="2780928"/>
            <a:ext cx="2448272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EGUAGLIANZA FORMALE</a:t>
            </a:r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80927"/>
            <a:ext cx="2475701" cy="2155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5359219" y="3535694"/>
            <a:ext cx="1621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EGUAGLIANZA </a:t>
            </a:r>
          </a:p>
          <a:p>
            <a:r>
              <a:rPr lang="it-IT" b="1" dirty="0" smtClean="0">
                <a:solidFill>
                  <a:schemeClr val="bg1"/>
                </a:solidFill>
              </a:rPr>
              <a:t>SOSTANZIALE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5" name="Freccia bidirezionale orizzontale 4"/>
          <p:cNvSpPr/>
          <p:nvPr/>
        </p:nvSpPr>
        <p:spPr>
          <a:xfrm>
            <a:off x="3779912" y="3570827"/>
            <a:ext cx="1008112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circolare a destra 5"/>
          <p:cNvSpPr/>
          <p:nvPr/>
        </p:nvSpPr>
        <p:spPr>
          <a:xfrm>
            <a:off x="2483768" y="4995174"/>
            <a:ext cx="1512168" cy="86409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Freccia circolare a sinistra 6"/>
          <p:cNvSpPr/>
          <p:nvPr/>
        </p:nvSpPr>
        <p:spPr>
          <a:xfrm>
            <a:off x="4639139" y="4977172"/>
            <a:ext cx="1440160" cy="9001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483768" y="5934730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DIRITTI ESIGIBILI?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229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algn="just"/>
            <a:r>
              <a:rPr lang="it-IT" sz="2000" dirty="0" smtClean="0"/>
              <a:t>Se l’art. 3, comma 2, </a:t>
            </a:r>
            <a:r>
              <a:rPr lang="it-IT" sz="2000" dirty="0" err="1" smtClean="0"/>
              <a:t>Cost</a:t>
            </a:r>
            <a:r>
              <a:rPr lang="it-IT" sz="2000" dirty="0" smtClean="0"/>
              <a:t>. (eguaglianza sostanziale) </a:t>
            </a:r>
            <a:r>
              <a:rPr lang="it-IT" sz="2000" dirty="0"/>
              <a:t>afferma che : «</a:t>
            </a:r>
            <a:r>
              <a:rPr lang="it-IT" sz="2000" i="1" dirty="0"/>
              <a:t>E` compito della Repubblica </a:t>
            </a:r>
            <a:r>
              <a:rPr lang="it-IT" sz="2000" b="1" i="1" dirty="0"/>
              <a:t>rimuovere gli ostacoli di ordine economico e sociale</a:t>
            </a:r>
            <a:r>
              <a:rPr lang="it-IT" sz="2000" i="1" dirty="0"/>
              <a:t>, che, limitando di fatto la libertà e l'eguaglianza dei cittadini, impediscono il pieno sviluppo della persona umana e l'effettiva partecipazione di tutti i lavoratori all'organizzazione politica, economica e sociale del </a:t>
            </a:r>
            <a:r>
              <a:rPr lang="it-IT" sz="2000" i="1" dirty="0" smtClean="0"/>
              <a:t>Paese</a:t>
            </a:r>
            <a:r>
              <a:rPr lang="it-IT" sz="2000" dirty="0" smtClean="0"/>
              <a:t>»…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algn="just"/>
            <a:r>
              <a:rPr lang="it-IT" sz="2000" dirty="0" smtClean="0"/>
              <a:t>Occorre intervenire per rimuovere le 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barriere specifiche</a:t>
            </a:r>
            <a:r>
              <a:rPr lang="it-IT" sz="2000" dirty="0" smtClean="0"/>
              <a:t>, quali </a:t>
            </a:r>
            <a:r>
              <a:rPr lang="it-IT" sz="2000" b="1" dirty="0" smtClean="0"/>
              <a:t>emarginazione</a:t>
            </a:r>
            <a:r>
              <a:rPr lang="it-IT" sz="2000" dirty="0" smtClean="0"/>
              <a:t> </a:t>
            </a:r>
            <a:r>
              <a:rPr lang="it-IT" sz="2000" b="1" dirty="0" smtClean="0"/>
              <a:t>sociale</a:t>
            </a:r>
            <a:r>
              <a:rPr lang="it-IT" sz="2000" dirty="0" smtClean="0"/>
              <a:t> e </a:t>
            </a:r>
            <a:r>
              <a:rPr lang="it-IT" sz="2000" b="1" dirty="0" smtClean="0"/>
              <a:t>condizioni abitative critiche</a:t>
            </a:r>
            <a:r>
              <a:rPr lang="it-IT" sz="2000" dirty="0" smtClean="0"/>
              <a:t>, che di fatto rendono inesigibili e non effettivi i diritti garantiti dal nostro ordinamento a tutti i cittadini. </a:t>
            </a:r>
          </a:p>
          <a:p>
            <a:pPr marL="0" indent="0">
              <a:buNone/>
            </a:pPr>
            <a:endParaRPr lang="it-IT" sz="1600" dirty="0"/>
          </a:p>
          <a:p>
            <a:pPr marL="0" indent="0" algn="just">
              <a:buNone/>
            </a:pPr>
            <a:endParaRPr lang="it-IT" sz="18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213810"/>
            <a:ext cx="4275475" cy="2783672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236772"/>
            <a:ext cx="3716345" cy="278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748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QUALI DIRITTI?</a:t>
            </a:r>
          </a:p>
          <a:p>
            <a:pPr marL="0" indent="0" algn="just">
              <a:buNone/>
            </a:pP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it-IT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reccia tridirezionale 6"/>
          <p:cNvSpPr/>
          <p:nvPr/>
        </p:nvSpPr>
        <p:spPr>
          <a:xfrm flipV="1">
            <a:off x="2411760" y="836712"/>
            <a:ext cx="4032448" cy="108012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230425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Diritto alla Residenza</a:t>
            </a:r>
          </a:p>
          <a:p>
            <a:r>
              <a:rPr lang="it-IT" dirty="0" smtClean="0"/>
              <a:t>La </a:t>
            </a:r>
            <a:r>
              <a:rPr lang="it-IT" dirty="0"/>
              <a:t>disponibilità di una residenza, </a:t>
            </a:r>
            <a:r>
              <a:rPr lang="it-IT" dirty="0" smtClean="0"/>
              <a:t>implica </a:t>
            </a:r>
            <a:r>
              <a:rPr lang="it-IT" b="1" dirty="0" smtClean="0"/>
              <a:t>l’iscrizione </a:t>
            </a:r>
            <a:r>
              <a:rPr lang="it-IT" b="1" dirty="0"/>
              <a:t>anagrafica </a:t>
            </a:r>
            <a:r>
              <a:rPr lang="it-IT" dirty="0"/>
              <a:t>in un Comune italiano, </a:t>
            </a:r>
            <a:endParaRPr lang="it-IT" dirty="0" smtClean="0"/>
          </a:p>
          <a:p>
            <a:r>
              <a:rPr lang="it-IT" dirty="0" smtClean="0"/>
              <a:t>Che a sua volta è condizione di accesso imprescindibile </a:t>
            </a:r>
            <a:r>
              <a:rPr lang="it-IT" dirty="0"/>
              <a:t>per poter accedere ad ogni altro diritto, </a:t>
            </a:r>
            <a:endParaRPr lang="it-IT" dirty="0" smtClean="0"/>
          </a:p>
          <a:p>
            <a:r>
              <a:rPr lang="it-IT" dirty="0" smtClean="0"/>
              <a:t>servizio </a:t>
            </a:r>
            <a:r>
              <a:rPr lang="it-IT" dirty="0"/>
              <a:t>e prestazione pubblica sul territorio nazionale</a:t>
            </a:r>
            <a:r>
              <a:rPr lang="it-IT" sz="2000" dirty="0"/>
              <a:t>.</a:t>
            </a:r>
          </a:p>
          <a:p>
            <a:pPr algn="just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699793" y="1916832"/>
            <a:ext cx="331236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Diritto all’alloggio</a:t>
            </a:r>
          </a:p>
          <a:p>
            <a:r>
              <a:rPr lang="it-IT" dirty="0" smtClean="0"/>
              <a:t>E’ collegato ad altri diritti in</a:t>
            </a:r>
          </a:p>
          <a:p>
            <a:r>
              <a:rPr lang="it-IT" dirty="0" smtClean="0"/>
              <a:t>generale a scarsa esigibilità fra</a:t>
            </a:r>
          </a:p>
          <a:p>
            <a:r>
              <a:rPr lang="it-IT" dirty="0" smtClean="0"/>
              <a:t>le  persone senza dimora, come il </a:t>
            </a:r>
            <a:r>
              <a:rPr lang="it-IT" b="1" dirty="0" smtClean="0"/>
              <a:t>diritto alla salute; </a:t>
            </a:r>
            <a:r>
              <a:rPr lang="it-IT" dirty="0" smtClean="0"/>
              <a:t>è complesso, se non impossibile in alcuni casi, affrontare percorsi di cura più o meno semplici se non si dispone di un alloggio o si vive in condizioni abitative precarie.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516216" y="836712"/>
            <a:ext cx="24482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Diritto alla vita</a:t>
            </a:r>
          </a:p>
          <a:p>
            <a:r>
              <a:rPr lang="it-IT" sz="1600" dirty="0" smtClean="0"/>
              <a:t>Art. 3 Dichiarazione ONU diritti umani riconosce come diritto fondamentale e </a:t>
            </a:r>
            <a:r>
              <a:rPr lang="it-IT" sz="1600" dirty="0" err="1" smtClean="0"/>
              <a:t>fondativo</a:t>
            </a:r>
            <a:r>
              <a:rPr lang="it-IT" sz="1600" dirty="0" smtClean="0"/>
              <a:t> di tutti gli altri diritti, il </a:t>
            </a:r>
            <a:r>
              <a:rPr lang="it-IT" sz="1600" dirty="0"/>
              <a:t>diritto alla </a:t>
            </a:r>
            <a:r>
              <a:rPr lang="it-IT" sz="1600" b="1" dirty="0"/>
              <a:t>vita, alla sopravvivenza </a:t>
            </a:r>
            <a:endParaRPr lang="it-IT" sz="1600" b="1" dirty="0" smtClean="0"/>
          </a:p>
          <a:p>
            <a:r>
              <a:rPr lang="it-IT" sz="1600" b="1" dirty="0" smtClean="0"/>
              <a:t>e </a:t>
            </a:r>
            <a:r>
              <a:rPr lang="it-IT" sz="1600" b="1" dirty="0"/>
              <a:t>all’integrità </a:t>
            </a:r>
            <a:r>
              <a:rPr lang="it-IT" sz="1600" b="1" dirty="0" smtClean="0"/>
              <a:t>fisica</a:t>
            </a:r>
            <a:r>
              <a:rPr lang="it-IT" sz="1200" dirty="0" smtClean="0"/>
              <a:t>. </a:t>
            </a:r>
          </a:p>
          <a:p>
            <a:r>
              <a:rPr lang="it-IT" sz="1600" dirty="0" smtClean="0"/>
              <a:t>Proprio per prevenire eventi certamente lesivi di tale diritto (condizioni esterne di pericolo come grande freddo, calamità naturali …) è importante garantire i </a:t>
            </a:r>
            <a:r>
              <a:rPr lang="it-IT" sz="1600" b="1" dirty="0" smtClean="0"/>
              <a:t>servizi sociali di base </a:t>
            </a:r>
            <a:r>
              <a:rPr lang="it-IT" sz="1600" dirty="0" smtClean="0"/>
              <a:t>(riparo, assistenza alimentare, farmacologico-sanitaria), che costituiscono il primo fondamento per la sopravvivenza e la dignità dell’uomo.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589093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6632"/>
            <a:ext cx="9036496" cy="66967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 smtClean="0"/>
              <a:t>APPROCCIO GESTIONE HOMELESSNESS</a:t>
            </a:r>
          </a:p>
          <a:p>
            <a:pPr marL="0" indent="0" algn="just">
              <a:buNone/>
            </a:pPr>
            <a:r>
              <a:rPr lang="it-IT" sz="2000" b="1" dirty="0"/>
              <a:t> </a:t>
            </a:r>
          </a:p>
          <a:p>
            <a:pPr marL="0" indent="0" algn="just">
              <a:buNone/>
            </a:pPr>
            <a:r>
              <a:rPr lang="it-IT" sz="1800" b="1" dirty="0" smtClean="0"/>
              <a:t>1.NON STRUTTURATO (RESIDUALE O EMERGENZIALE)</a:t>
            </a:r>
          </a:p>
          <a:p>
            <a:pPr algn="just"/>
            <a:r>
              <a:rPr lang="it-IT" sz="1800" dirty="0" smtClean="0"/>
              <a:t>non </a:t>
            </a:r>
            <a:r>
              <a:rPr lang="it-IT" sz="1800" dirty="0"/>
              <a:t>si programmano e gestiscono dispositivi di servizio specificamente dedicati alle persone senza dimora; </a:t>
            </a:r>
            <a:endParaRPr lang="it-IT" sz="1800" dirty="0" smtClean="0"/>
          </a:p>
          <a:p>
            <a:pPr algn="just"/>
            <a:r>
              <a:rPr lang="it-IT" sz="1800" dirty="0" smtClean="0"/>
              <a:t>i </a:t>
            </a:r>
            <a:r>
              <a:rPr lang="it-IT" sz="1800" dirty="0"/>
              <a:t>servizi esistenti sono tendenzialmente solo quelli offerti liberamente e spontaneamente dai corpi sociali intermedi </a:t>
            </a:r>
            <a:r>
              <a:rPr lang="it-IT" sz="1800" dirty="0" smtClean="0"/>
              <a:t>o </a:t>
            </a:r>
            <a:r>
              <a:rPr lang="it-IT" sz="1800" dirty="0"/>
              <a:t>quelli tradizionalmente offerti alle povertà dalle </a:t>
            </a:r>
            <a:r>
              <a:rPr lang="it-IT" sz="1800" dirty="0" smtClean="0"/>
              <a:t>istituzioni (grandi </a:t>
            </a:r>
            <a:r>
              <a:rPr lang="it-IT" sz="1800" dirty="0"/>
              <a:t>mense e </a:t>
            </a:r>
            <a:r>
              <a:rPr lang="it-IT" sz="1800" dirty="0" smtClean="0"/>
              <a:t>dormitori, servizi </a:t>
            </a:r>
            <a:r>
              <a:rPr lang="it-IT" sz="1800" dirty="0"/>
              <a:t>di </a:t>
            </a:r>
            <a:r>
              <a:rPr lang="it-IT" sz="1800" dirty="0" smtClean="0"/>
              <a:t>emergenza).</a:t>
            </a:r>
            <a:endParaRPr lang="it-IT" sz="1800" dirty="0"/>
          </a:p>
          <a:p>
            <a:pPr algn="just"/>
            <a:r>
              <a:rPr lang="it-IT" sz="1800" dirty="0"/>
              <a:t>l</a:t>
            </a:r>
            <a:r>
              <a:rPr lang="it-IT" sz="1800" dirty="0" smtClean="0"/>
              <a:t>’intervento emergenziale ha </a:t>
            </a:r>
            <a:r>
              <a:rPr lang="it-IT" sz="1800" dirty="0"/>
              <a:t>luogo mediante il dispiegamento straordinario di risorse temporanee per la soddisfazione dei </a:t>
            </a:r>
            <a:r>
              <a:rPr lang="it-IT" sz="1800" b="1" dirty="0"/>
              <a:t>bisogni primari fondamentali, urgenti ed indifferibili </a:t>
            </a:r>
            <a:r>
              <a:rPr lang="it-IT" sz="1800" dirty="0"/>
              <a:t>delle persone senza dimora, quando particolari condizioni esterne mettano a rischio la sopravvivenza </a:t>
            </a:r>
            <a:r>
              <a:rPr lang="it-IT" sz="1800" dirty="0" smtClean="0"/>
              <a:t>fisica (grande freddo…)</a:t>
            </a:r>
            <a:endParaRPr lang="it-IT" sz="1800" b="1" dirty="0" smtClean="0"/>
          </a:p>
          <a:p>
            <a:pPr marL="0" indent="0" algn="just">
              <a:buNone/>
            </a:pPr>
            <a:endParaRPr lang="it-IT" sz="2000" b="1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860880"/>
            <a:ext cx="4350969" cy="2895372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298" y="3902062"/>
            <a:ext cx="4278358" cy="285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702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967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/>
              <a:t>2</a:t>
            </a:r>
            <a:r>
              <a:rPr lang="it-IT" sz="2000" b="1" dirty="0" smtClean="0"/>
              <a:t>. APPROCCIO A GRADINI</a:t>
            </a:r>
          </a:p>
          <a:p>
            <a:pPr algn="just"/>
            <a:r>
              <a:rPr lang="it-IT" sz="1800" dirty="0" smtClean="0"/>
              <a:t>Interventi propedeutici in successione (processo di intervento, non intervento isolato!)</a:t>
            </a:r>
          </a:p>
          <a:p>
            <a:pPr algn="just"/>
            <a:r>
              <a:rPr lang="it-IT" sz="1800" dirty="0" smtClean="0"/>
              <a:t>Prima accoglienza, </a:t>
            </a:r>
            <a:r>
              <a:rPr lang="it-IT" sz="1800" i="1" dirty="0" err="1" smtClean="0"/>
              <a:t>empowerment</a:t>
            </a:r>
            <a:r>
              <a:rPr lang="it-IT" sz="1800" dirty="0" smtClean="0"/>
              <a:t>, autonomia, reinserimento sociale</a:t>
            </a:r>
          </a:p>
          <a:p>
            <a:pPr algn="just"/>
            <a:r>
              <a:rPr lang="it-IT" sz="1800" dirty="0" smtClean="0"/>
              <a:t>definizione </a:t>
            </a:r>
            <a:r>
              <a:rPr lang="it-IT" sz="1800" dirty="0"/>
              <a:t>preventiva </a:t>
            </a:r>
            <a:r>
              <a:rPr lang="it-IT" sz="1800" dirty="0" smtClean="0"/>
              <a:t>dei </a:t>
            </a:r>
            <a:r>
              <a:rPr lang="it-IT" sz="1800" dirty="0"/>
              <a:t>requisiti </a:t>
            </a:r>
            <a:r>
              <a:rPr lang="it-IT" sz="1800" dirty="0" smtClean="0"/>
              <a:t>necessari a progredire verso lo </a:t>
            </a:r>
            <a:r>
              <a:rPr lang="it-IT" sz="1800" dirty="0" err="1" smtClean="0"/>
              <a:t>step</a:t>
            </a:r>
            <a:r>
              <a:rPr lang="it-IT" sz="1800" dirty="0" smtClean="0"/>
              <a:t> successivo di assistenza, secondo </a:t>
            </a:r>
            <a:r>
              <a:rPr lang="it-IT" sz="1800" dirty="0"/>
              <a:t>una ”logica </a:t>
            </a:r>
            <a:r>
              <a:rPr lang="it-IT" sz="1800" dirty="0" smtClean="0"/>
              <a:t>educativa</a:t>
            </a:r>
            <a:r>
              <a:rPr lang="it-IT" sz="1800" dirty="0"/>
              <a:t>” </a:t>
            </a:r>
            <a:r>
              <a:rPr lang="it-IT" sz="1800" dirty="0" smtClean="0"/>
              <a:t>(conseguire le abilità necessarie </a:t>
            </a:r>
            <a:r>
              <a:rPr lang="it-IT" sz="1800" dirty="0"/>
              <a:t>per </a:t>
            </a:r>
            <a:r>
              <a:rPr lang="it-IT" sz="1800" dirty="0" smtClean="0"/>
              <a:t>una vita autonoma)</a:t>
            </a:r>
          </a:p>
          <a:p>
            <a:pPr algn="just"/>
            <a:r>
              <a:rPr lang="it-IT" sz="1800" dirty="0" smtClean="0"/>
              <a:t>Complessa sostenibilità, in funzione della disponibilità di risorse, strutture </a:t>
            </a:r>
            <a:r>
              <a:rPr lang="it-IT" sz="1800" dirty="0"/>
              <a:t>e servizi</a:t>
            </a:r>
          </a:p>
          <a:p>
            <a:pPr marL="0" indent="0" algn="just">
              <a:buNone/>
            </a:pPr>
            <a:r>
              <a:rPr lang="it-IT" sz="2000" dirty="0" smtClean="0"/>
              <a:t> </a:t>
            </a:r>
          </a:p>
          <a:p>
            <a:pPr marL="0" indent="0" algn="just">
              <a:buNone/>
            </a:pPr>
            <a:r>
              <a:rPr lang="it-IT" sz="2000" b="1" u="sng" dirty="0" smtClean="0"/>
              <a:t>Origini</a:t>
            </a:r>
          </a:p>
          <a:p>
            <a:pPr marL="0" indent="0" algn="just">
              <a:buNone/>
            </a:pPr>
            <a:r>
              <a:rPr lang="it-IT" sz="1600" dirty="0"/>
              <a:t>Lo "</a:t>
            </a:r>
            <a:r>
              <a:rPr lang="it-IT" sz="1600" i="1" dirty="0" err="1"/>
              <a:t>staircase</a:t>
            </a:r>
            <a:r>
              <a:rPr lang="it-IT" sz="1600" i="1" dirty="0"/>
              <a:t> </a:t>
            </a:r>
            <a:r>
              <a:rPr lang="it-IT" sz="1600" i="1" dirty="0" err="1"/>
              <a:t>approach</a:t>
            </a:r>
            <a:r>
              <a:rPr lang="it-IT" sz="1600" dirty="0"/>
              <a:t>" nasce in relazione ai processi di deistituzionalizzazione psichiatrica avviati a partire dalla fine degli anni '50 e gli inizi degli anni '60 negli </a:t>
            </a:r>
            <a:r>
              <a:rPr lang="it-IT" sz="1600" dirty="0" smtClean="0"/>
              <a:t>USA, per  il reinserimento </a:t>
            </a:r>
            <a:r>
              <a:rPr lang="it-IT" sz="1600" dirty="0"/>
              <a:t>dei pazienti psichiatrici in percorsi di uscita accompagnata dall'ospedale verso forme di abitazione differenziate e sempre più simili all'abitare ordinario, fino al raggiungimento dell'indipendenza. Anche in Italia, la nascita dell'approccio </a:t>
            </a:r>
            <a:r>
              <a:rPr lang="it-IT" sz="1600" dirty="0" smtClean="0"/>
              <a:t>può </a:t>
            </a:r>
            <a:r>
              <a:rPr lang="it-IT" sz="1600" dirty="0"/>
              <a:t>essere ricondotta al processo di deistituzionalizzazione psichiatrica avviato a seguito dell'esperienza </a:t>
            </a:r>
            <a:r>
              <a:rPr lang="it-IT" sz="1600" dirty="0" err="1"/>
              <a:t>basagliana</a:t>
            </a:r>
            <a:r>
              <a:rPr lang="it-IT" sz="1600" dirty="0"/>
              <a:t> e della promulgazione della Legge 180/1978</a:t>
            </a:r>
            <a:r>
              <a:rPr lang="it-IT" sz="1600" dirty="0" smtClean="0"/>
              <a:t>.</a:t>
            </a:r>
          </a:p>
          <a:p>
            <a:pPr marL="0" indent="0" algn="just">
              <a:buNone/>
            </a:pPr>
            <a:endParaRPr lang="it-IT" sz="1600" dirty="0"/>
          </a:p>
          <a:p>
            <a:pPr marL="0" indent="0" algn="just">
              <a:buNone/>
            </a:pPr>
            <a:r>
              <a:rPr lang="it-IT" sz="1600" b="1" u="sng" dirty="0"/>
              <a:t>P</a:t>
            </a:r>
            <a:r>
              <a:rPr lang="it-IT" sz="1600" b="1" u="sng" dirty="0" smtClean="0"/>
              <a:t>eculiarità</a:t>
            </a:r>
          </a:p>
          <a:p>
            <a:pPr marL="0" indent="0" algn="just">
              <a:buNone/>
            </a:pPr>
            <a:r>
              <a:rPr lang="it-IT" sz="1600" dirty="0" smtClean="0"/>
              <a:t>Nella </a:t>
            </a:r>
            <a:r>
              <a:rPr lang="it-IT" sz="1600" dirty="0"/>
              <a:t>letteratura specialistica e nella documentazione di </a:t>
            </a:r>
            <a:r>
              <a:rPr lang="it-IT" sz="1600" dirty="0" smtClean="0"/>
              <a:t>settore è difficile </a:t>
            </a:r>
            <a:r>
              <a:rPr lang="it-IT" sz="1600" dirty="0"/>
              <a:t>individuare una definizione specifica, </a:t>
            </a:r>
            <a:r>
              <a:rPr lang="it-IT" sz="1600" dirty="0" smtClean="0"/>
              <a:t>univoca ed approfondita </a:t>
            </a:r>
            <a:r>
              <a:rPr lang="it-IT" sz="1600" dirty="0"/>
              <a:t>dell'approccio a </a:t>
            </a:r>
            <a:r>
              <a:rPr lang="it-IT" sz="1600" dirty="0" smtClean="0"/>
              <a:t>gradini, in quanto spesso esso è  connotato </a:t>
            </a:r>
            <a:r>
              <a:rPr lang="it-IT" sz="1600" dirty="0"/>
              <a:t>da fatica, lentezza, esito </a:t>
            </a:r>
            <a:r>
              <a:rPr lang="it-IT" sz="1600" dirty="0" smtClean="0"/>
              <a:t>incerto</a:t>
            </a:r>
            <a:r>
              <a:rPr lang="it-IT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4487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/>
              <a:t>Possiamo individuare due tipologie generali di approccio a gradini, a seconda del focus dell’intervento:  </a:t>
            </a:r>
          </a:p>
          <a:p>
            <a:pPr algn="just"/>
            <a:r>
              <a:rPr lang="it-IT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place</a:t>
            </a:r>
            <a:r>
              <a:rPr lang="it-IT" sz="2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2000" b="1" i="1" dirty="0" err="1">
                <a:solidFill>
                  <a:schemeClr val="accent6">
                    <a:lumMod val="75000"/>
                  </a:schemeClr>
                </a:solidFill>
              </a:rPr>
              <a:t>centred</a:t>
            </a:r>
            <a:r>
              <a:rPr lang="it-IT" sz="20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approach</a:t>
            </a:r>
            <a:r>
              <a:rPr lang="it-IT" sz="20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2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2000" i="1" dirty="0" smtClean="0"/>
              <a:t>(</a:t>
            </a:r>
            <a:r>
              <a:rPr lang="it-IT" sz="2000" dirty="0" smtClean="0"/>
              <a:t>incentrato sul </a:t>
            </a:r>
            <a:r>
              <a:rPr lang="it-IT" sz="2000" b="1" dirty="0" smtClean="0"/>
              <a:t>luogo/strutture</a:t>
            </a:r>
            <a:r>
              <a:rPr lang="it-IT" sz="2000" dirty="0" smtClean="0"/>
              <a:t> in cui avviene l’intervento</a:t>
            </a:r>
            <a:r>
              <a:rPr lang="it-IT" sz="2000" i="1" dirty="0" smtClean="0"/>
              <a:t>). </a:t>
            </a:r>
            <a:r>
              <a:rPr lang="it-IT" sz="2000" dirty="0" smtClean="0"/>
              <a:t>I luoghi di cura e gli spazi di ricovero condizionano molto le </a:t>
            </a:r>
            <a:r>
              <a:rPr lang="it-IT" sz="2000" b="1" dirty="0" smtClean="0"/>
              <a:t>modalità</a:t>
            </a:r>
            <a:r>
              <a:rPr lang="it-IT" sz="2000" dirty="0" smtClean="0"/>
              <a:t> di intervento e trattamento, e ne dettano le </a:t>
            </a:r>
            <a:r>
              <a:rPr lang="it-IT" sz="2000" b="1" dirty="0" smtClean="0"/>
              <a:t>fasi</a:t>
            </a:r>
            <a:r>
              <a:rPr lang="it-IT" sz="2000" dirty="0" smtClean="0"/>
              <a:t>,  anche in relazione ai </a:t>
            </a:r>
            <a:r>
              <a:rPr lang="it-IT" sz="2000" b="1" dirty="0" smtClean="0"/>
              <a:t>confini fisici e normativi </a:t>
            </a:r>
            <a:r>
              <a:rPr lang="it-IT" sz="2000" dirty="0" smtClean="0"/>
              <a:t>degli spazi stessi. La persona si adegua ai criteri predefiniti del servizio residenziale in cui è ospite e, a sua volta, sarà ospitata solo quando avrà maturato i </a:t>
            </a:r>
            <a:r>
              <a:rPr lang="it-IT" sz="2000" b="1" dirty="0" smtClean="0"/>
              <a:t>requisiti</a:t>
            </a:r>
            <a:r>
              <a:rPr lang="it-IT" sz="2000" dirty="0" smtClean="0"/>
              <a:t> richiesti per l’accoglienza in quel luogo.</a:t>
            </a:r>
          </a:p>
          <a:p>
            <a:pPr algn="just"/>
            <a:endParaRPr lang="it-IT" sz="2000" i="1" dirty="0"/>
          </a:p>
          <a:p>
            <a:pPr marL="0" indent="0" algn="just">
              <a:buNone/>
            </a:pPr>
            <a:endParaRPr lang="it-IT" sz="2000" i="1" dirty="0" smtClean="0"/>
          </a:p>
          <a:p>
            <a:pPr algn="just"/>
            <a:r>
              <a:rPr lang="it-IT" sz="2000" b="1" i="1" dirty="0" err="1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it-IT" sz="20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2000" b="1" i="1" dirty="0" err="1">
                <a:solidFill>
                  <a:schemeClr val="accent6">
                    <a:lumMod val="75000"/>
                  </a:schemeClr>
                </a:solidFill>
              </a:rPr>
              <a:t>centred</a:t>
            </a:r>
            <a:r>
              <a:rPr lang="it-IT" sz="20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approach</a:t>
            </a:r>
            <a:r>
              <a:rPr lang="it-IT" sz="2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2000" i="1" dirty="0" smtClean="0"/>
              <a:t>(</a:t>
            </a:r>
            <a:r>
              <a:rPr lang="it-IT" sz="2000" dirty="0" smtClean="0"/>
              <a:t>percorso </a:t>
            </a:r>
            <a:r>
              <a:rPr lang="it-IT" sz="2000" dirty="0"/>
              <a:t>di </a:t>
            </a:r>
            <a:r>
              <a:rPr lang="it-IT" sz="2000" dirty="0" smtClean="0"/>
              <a:t>sostegno, incentrato attorno alla </a:t>
            </a:r>
            <a:r>
              <a:rPr lang="it-IT" sz="2000" b="1" dirty="0"/>
              <a:t>persona</a:t>
            </a:r>
            <a:r>
              <a:rPr lang="it-IT" sz="2000" dirty="0"/>
              <a:t> coinvolta nel </a:t>
            </a:r>
            <a:r>
              <a:rPr lang="it-IT" sz="2000" dirty="0" smtClean="0"/>
              <a:t>percorso). I livelli di intervento saranno meno standardizzati, non prefissati, ma al contrario fortemente </a:t>
            </a:r>
            <a:r>
              <a:rPr lang="it-IT" sz="2000" b="1" dirty="0" smtClean="0"/>
              <a:t>personalizzati, diversificati e integrati</a:t>
            </a:r>
            <a:r>
              <a:rPr lang="it-IT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082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408712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0" y="620688"/>
            <a:ext cx="9111785" cy="507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86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In Italia</a:t>
            </a:r>
            <a:endParaRPr lang="it-IT" sz="2400" dirty="0"/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 smtClean="0"/>
              <a:t> 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 smtClean="0"/>
          </a:p>
        </p:txBody>
      </p:sp>
      <p:sp>
        <p:nvSpPr>
          <p:cNvPr id="5" name="Freccia a destra 4"/>
          <p:cNvSpPr/>
          <p:nvPr/>
        </p:nvSpPr>
        <p:spPr>
          <a:xfrm>
            <a:off x="1619672" y="274779"/>
            <a:ext cx="720080" cy="398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674759" y="321992"/>
            <a:ext cx="62177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stime </a:t>
            </a:r>
            <a:r>
              <a:rPr lang="it-IT" sz="2400" dirty="0" smtClean="0"/>
              <a:t>europee 18 milioni famiglie sono </a:t>
            </a:r>
            <a:r>
              <a:rPr lang="it-IT" sz="2400" dirty="0"/>
              <a:t>a    </a:t>
            </a:r>
            <a:r>
              <a:rPr lang="it-IT" sz="2400" b="1" dirty="0"/>
              <a:t>rischio </a:t>
            </a:r>
            <a:r>
              <a:rPr lang="it-IT" sz="2400" b="1" dirty="0" smtClean="0"/>
              <a:t>povertà assoluta</a:t>
            </a:r>
            <a:r>
              <a:rPr lang="it-IT" sz="2400" dirty="0" smtClean="0"/>
              <a:t>, per un incidenza del 7% e circa 5 milioni di individui. Il 10% delle famiglie in povertà assoluta risiede nel Mezzogiorno.</a:t>
            </a:r>
          </a:p>
          <a:p>
            <a:pPr algn="just"/>
            <a:r>
              <a:rPr lang="it-IT" sz="2400" dirty="0"/>
              <a:t>Le famiglie in condizioni di </a:t>
            </a:r>
            <a:r>
              <a:rPr lang="it-IT" sz="2400" b="1" dirty="0"/>
              <a:t>povertà relativa </a:t>
            </a:r>
            <a:r>
              <a:rPr lang="it-IT" sz="2400" dirty="0"/>
              <a:t>nel 2018 sono poco più di 3 </a:t>
            </a:r>
            <a:r>
              <a:rPr lang="it-IT" sz="2400" dirty="0" smtClean="0"/>
              <a:t>milioni (</a:t>
            </a:r>
            <a:r>
              <a:rPr lang="it-IT" sz="2400" dirty="0"/>
              <a:t>11,8%), quasi 9 milioni di persone (15,0% del totale)</a:t>
            </a:r>
            <a:endParaRPr lang="it-IT" sz="2400" dirty="0" smtClean="0"/>
          </a:p>
          <a:p>
            <a:pPr algn="just"/>
            <a:r>
              <a:rPr lang="it-IT" sz="2400" dirty="0" smtClean="0"/>
              <a:t>Per l’ISTAT un italiano su dodici è assolutamente povero e le stime sono in progressivo aumento, per via di due fattori concomitanti: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La crisi economica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un sistema assistenziale per certi aspetti ancora insufficiente</a:t>
            </a:r>
          </a:p>
        </p:txBody>
      </p:sp>
    </p:spTree>
    <p:extLst>
      <p:ext uri="{BB962C8B-B14F-4D97-AF65-F5344CB8AC3E}">
        <p14:creationId xmlns:p14="http://schemas.microsoft.com/office/powerpoint/2010/main" val="1000599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360959"/>
              </p:ext>
            </p:extLst>
          </p:nvPr>
        </p:nvGraphicFramePr>
        <p:xfrm>
          <a:off x="35496" y="0"/>
          <a:ext cx="9001000" cy="6813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948264" y="2627728"/>
            <a:ext cx="20204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Abitazione </a:t>
            </a:r>
          </a:p>
          <a:p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permanente</a:t>
            </a:r>
            <a:endParaRPr lang="it-IT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Freccia a destra con strisce 4"/>
          <p:cNvSpPr/>
          <p:nvPr/>
        </p:nvSpPr>
        <p:spPr>
          <a:xfrm>
            <a:off x="1331640" y="499530"/>
            <a:ext cx="6480720" cy="265174"/>
          </a:xfrm>
          <a:prstGeom prst="stripedRightArrow">
            <a:avLst/>
          </a:prstGeom>
          <a:gradFill flip="none" rotWithShape="1">
            <a:gsLst>
              <a:gs pos="13000">
                <a:srgbClr val="FFFFCC"/>
              </a:gs>
              <a:gs pos="39000">
                <a:schemeClr val="accent6">
                  <a:lumMod val="60000"/>
                  <a:lumOff val="40000"/>
                </a:schemeClr>
              </a:gs>
              <a:gs pos="90000">
                <a:srgbClr val="C00000"/>
              </a:gs>
            </a:gsLst>
            <a:lin ang="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32117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AUTONOMIA</a:t>
            </a:r>
            <a:endParaRPr lang="it-IT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070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1600" dirty="0" smtClean="0"/>
          </a:p>
          <a:p>
            <a:pPr marL="0" indent="0" algn="just">
              <a:buNone/>
            </a:pPr>
            <a:r>
              <a:rPr lang="it-IT" sz="2000" b="1" dirty="0" smtClean="0"/>
              <a:t>Quale tipo di intervento?</a:t>
            </a:r>
          </a:p>
          <a:p>
            <a:pPr marL="0" indent="0" algn="just">
              <a:buNone/>
            </a:pPr>
            <a:endParaRPr lang="it-IT" sz="1600" dirty="0"/>
          </a:p>
          <a:p>
            <a:pPr marL="0" indent="0" algn="just">
              <a:buNone/>
            </a:pPr>
            <a:r>
              <a:rPr lang="it-IT" sz="2000" dirty="0" smtClean="0"/>
              <a:t>L’approccio </a:t>
            </a:r>
            <a:r>
              <a:rPr lang="it-IT" sz="2000" dirty="0"/>
              <a:t>a gradini </a:t>
            </a:r>
            <a:r>
              <a:rPr lang="it-IT" sz="2000" dirty="0" smtClean="0"/>
              <a:t>si fonda su un intervento sociale ti tipo: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0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b="1" dirty="0" smtClean="0"/>
              <a:t>Educativo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b="1" dirty="0" smtClean="0"/>
              <a:t>Non sostitutivo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b="1" dirty="0" smtClean="0"/>
              <a:t>Capacitante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0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it-IT" sz="2000" b="1" dirty="0" smtClean="0"/>
          </a:p>
        </p:txBody>
      </p:sp>
      <p:sp>
        <p:nvSpPr>
          <p:cNvPr id="5" name="Gallone 4"/>
          <p:cNvSpPr/>
          <p:nvPr/>
        </p:nvSpPr>
        <p:spPr>
          <a:xfrm>
            <a:off x="2555776" y="1988840"/>
            <a:ext cx="792088" cy="12241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491880" y="1978947"/>
            <a:ext cx="51125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/>
              <a:t>Accompagnamento</a:t>
            </a:r>
            <a:r>
              <a:rPr lang="it-IT" sz="2000" dirty="0" smtClean="0"/>
              <a:t> da uno stato di marginalità </a:t>
            </a:r>
          </a:p>
          <a:p>
            <a:pPr algn="just"/>
            <a:r>
              <a:rPr lang="it-IT" sz="2000" dirty="0" smtClean="0"/>
              <a:t>assoluta ad una </a:t>
            </a:r>
            <a:r>
              <a:rPr lang="it-IT" sz="2000" b="1" dirty="0" smtClean="0"/>
              <a:t>riappropriazione</a:t>
            </a:r>
            <a:r>
              <a:rPr lang="it-IT" sz="2000" dirty="0" smtClean="0"/>
              <a:t> della propria </a:t>
            </a:r>
          </a:p>
          <a:p>
            <a:pPr algn="just"/>
            <a:r>
              <a:rPr lang="it-IT" sz="2000" b="1" dirty="0"/>
              <a:t>s</a:t>
            </a:r>
            <a:r>
              <a:rPr lang="it-IT" sz="2000" b="1" dirty="0" smtClean="0"/>
              <a:t>ocialità</a:t>
            </a:r>
            <a:r>
              <a:rPr lang="it-IT" sz="2000" dirty="0" smtClean="0"/>
              <a:t> e riacquisizione delle </a:t>
            </a:r>
            <a:r>
              <a:rPr lang="it-IT" sz="2000" b="1" dirty="0" smtClean="0"/>
              <a:t>abilità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000" dirty="0" smtClean="0"/>
              <a:t>Nel percorso di sostegno le strutture cambiano</a:t>
            </a:r>
          </a:p>
          <a:p>
            <a:pPr algn="just"/>
            <a:r>
              <a:rPr lang="it-IT" sz="2000" b="1" dirty="0"/>
              <a:t>a</a:t>
            </a:r>
            <a:r>
              <a:rPr lang="it-IT" sz="2000" b="1" dirty="0" smtClean="0"/>
              <a:t>deguandosi al crescere dell’autonomia</a:t>
            </a:r>
            <a:r>
              <a:rPr lang="it-IT" sz="2000" dirty="0" smtClean="0"/>
              <a:t>, quando diminuisce progressivamente anche l’intervento professionale. </a:t>
            </a:r>
          </a:p>
        </p:txBody>
      </p:sp>
    </p:spTree>
    <p:extLst>
      <p:ext uri="{BB962C8B-B14F-4D97-AF65-F5344CB8AC3E}">
        <p14:creationId xmlns:p14="http://schemas.microsoft.com/office/powerpoint/2010/main" val="3569693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PUNTI DI FORZA</a:t>
            </a:r>
          </a:p>
          <a:p>
            <a:pPr algn="just"/>
            <a:r>
              <a:rPr lang="it-IT" sz="2000" dirty="0" smtClean="0"/>
              <a:t>Superamento visione </a:t>
            </a:r>
            <a:r>
              <a:rPr lang="it-IT" sz="2000" b="1" dirty="0" smtClean="0"/>
              <a:t>assistenzialista/paternalista</a:t>
            </a:r>
          </a:p>
          <a:p>
            <a:pPr algn="just"/>
            <a:r>
              <a:rPr lang="it-IT" sz="2000" dirty="0" smtClean="0"/>
              <a:t>Ancorare l’intervento alla logica dei diritti di cittadinanza</a:t>
            </a:r>
          </a:p>
          <a:p>
            <a:pPr algn="just"/>
            <a:r>
              <a:rPr lang="it-IT" sz="2000" dirty="0" smtClean="0"/>
              <a:t>Modello </a:t>
            </a:r>
            <a:r>
              <a:rPr lang="it-IT" sz="2000" b="1" dirty="0" smtClean="0"/>
              <a:t>responsabilizzante</a:t>
            </a:r>
            <a:r>
              <a:rPr lang="it-IT" sz="2000" dirty="0" smtClean="0"/>
              <a:t>, favorisce autonomia</a:t>
            </a:r>
          </a:p>
          <a:p>
            <a:pPr algn="just"/>
            <a:r>
              <a:rPr lang="it-IT" sz="2000" dirty="0" smtClean="0"/>
              <a:t>Ampia applicazione a </a:t>
            </a:r>
            <a:r>
              <a:rPr lang="it-IT" sz="2000" b="1" dirty="0" smtClean="0"/>
              <a:t>varie tipologie di </a:t>
            </a:r>
            <a:r>
              <a:rPr lang="it-IT" sz="2000" i="1" dirty="0" smtClean="0"/>
              <a:t>persone</a:t>
            </a:r>
            <a:r>
              <a:rPr lang="it-IT" sz="2000" dirty="0" smtClean="0"/>
              <a:t> (homeless con lunga storia di emarginazione, devianza o dipendenza, ma anche senza dimora a causa di eventi occasionali/drammatici della vita (disoccupazione, crisi familiare-economica).</a:t>
            </a:r>
          </a:p>
          <a:p>
            <a:pPr algn="just"/>
            <a:r>
              <a:rPr lang="it-IT" sz="2000" dirty="0" smtClean="0"/>
              <a:t>Riproposizione in micro del </a:t>
            </a:r>
            <a:r>
              <a:rPr lang="it-IT" sz="2000" b="1" dirty="0" smtClean="0"/>
              <a:t>patto sociale </a:t>
            </a:r>
            <a:r>
              <a:rPr lang="it-IT" sz="2000" dirty="0" smtClean="0"/>
              <a:t>che a livello macro fonda il welfare state: patto personalizzato sui bisogni della persona, verso obiettivi concordati e comuni. </a:t>
            </a:r>
          </a:p>
          <a:p>
            <a:pPr marL="0" indent="0" algn="just">
              <a:buNone/>
            </a:pPr>
            <a:endParaRPr lang="it-IT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it-IT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endParaRPr lang="it-IT" sz="1100" dirty="0"/>
          </a:p>
          <a:p>
            <a:pPr marL="0" indent="0" algn="just">
              <a:buNone/>
            </a:pP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14351384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6632"/>
            <a:ext cx="8892480" cy="65527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</a:rPr>
              <a:t>ASPETTI CRITICI</a:t>
            </a:r>
          </a:p>
          <a:p>
            <a:pPr algn="just"/>
            <a:r>
              <a:rPr lang="it-IT" sz="2000" dirty="0"/>
              <a:t>funziona se effettivamente affiancato e garantito il percorso di acquisizione dei diritti di cittadinanza: si tratta di garantire alla persona che ha perso (o non ha) una propria dimora la possibilità ad </a:t>
            </a:r>
            <a:r>
              <a:rPr lang="it-IT" sz="2000" dirty="0" err="1"/>
              <a:t>ri</a:t>
            </a:r>
            <a:r>
              <a:rPr lang="it-IT" sz="2000" dirty="0"/>
              <a:t>-accedere all'insieme di servizi, beni e prestazioni welfare, cui accede tutta la cittadinanza. Quando non esistono le condizioni perché ciò avvenga diventa sempre più difficile avviare il processo e la persona senza dimora resta bloccata in tale condizione.</a:t>
            </a:r>
          </a:p>
          <a:p>
            <a:pPr algn="just"/>
            <a:r>
              <a:rPr lang="it-IT" sz="2000" dirty="0" smtClean="0"/>
              <a:t>Modello premiale, ma tendente </a:t>
            </a:r>
            <a:r>
              <a:rPr lang="it-IT" sz="2000" b="1" dirty="0" smtClean="0"/>
              <a:t>all’individualistico</a:t>
            </a:r>
            <a:r>
              <a:rPr lang="it-IT" sz="2000" dirty="0" smtClean="0"/>
              <a:t>, rischia di trascurare la prospettiva socio-affettiva e comunitaria del soggetto. </a:t>
            </a:r>
          </a:p>
          <a:p>
            <a:pPr algn="just"/>
            <a:r>
              <a:rPr lang="it-IT" sz="2000" dirty="0" smtClean="0"/>
              <a:t>il </a:t>
            </a:r>
            <a:r>
              <a:rPr lang="it-IT" sz="2000" dirty="0"/>
              <a:t>superamento di ogni </a:t>
            </a:r>
            <a:r>
              <a:rPr lang="it-IT" sz="2000" dirty="0" err="1"/>
              <a:t>step</a:t>
            </a:r>
            <a:r>
              <a:rPr lang="it-IT" sz="2000" dirty="0"/>
              <a:t> è legato al raggiungimento di </a:t>
            </a:r>
            <a:r>
              <a:rPr lang="it-IT" sz="2000" b="1" dirty="0"/>
              <a:t>obiettivi individualizzati</a:t>
            </a:r>
            <a:r>
              <a:rPr lang="it-IT" sz="2000" dirty="0"/>
              <a:t>, molto spesso predeterminati dagli operatori che hanno come obiettivo finale l'ottenimento di casa e </a:t>
            </a:r>
            <a:r>
              <a:rPr lang="it-IT" sz="2000" dirty="0" smtClean="0"/>
              <a:t>reddito. </a:t>
            </a:r>
          </a:p>
          <a:p>
            <a:pPr algn="just"/>
            <a:r>
              <a:rPr lang="it-IT" sz="2000" dirty="0" smtClean="0"/>
              <a:t>Rischio </a:t>
            </a:r>
            <a:r>
              <a:rPr lang="it-IT" sz="2000" b="1" dirty="0" smtClean="0"/>
              <a:t>decontestualizzazione</a:t>
            </a:r>
            <a:r>
              <a:rPr lang="it-IT" sz="2000" dirty="0" smtClean="0"/>
              <a:t> della lotta </a:t>
            </a:r>
            <a:r>
              <a:rPr lang="it-IT" sz="2000" dirty="0"/>
              <a:t>all'emarginazione, </a:t>
            </a:r>
            <a:r>
              <a:rPr lang="it-IT" sz="2000" dirty="0" smtClean="0"/>
              <a:t>vista solo in prospettiva un individuo-istituzione sociale, tralasciando l’aspetto, pur molto importante, delle </a:t>
            </a:r>
            <a:r>
              <a:rPr lang="it-IT" sz="2000" b="1" dirty="0" smtClean="0"/>
              <a:t>relazioni significative</a:t>
            </a:r>
            <a:r>
              <a:rPr lang="it-IT" sz="2000" dirty="0" smtClean="0"/>
              <a:t>, idonee a non far ricadere il soggetto nella solitudine e a non farlo rientrare nel circuito emarginante</a:t>
            </a:r>
            <a:r>
              <a:rPr lang="it-IT" sz="1800" dirty="0" smtClean="0"/>
              <a:t>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41775092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6247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800" b="1" dirty="0" smtClean="0"/>
              <a:t>3. APPROCCIO MULTIDIMENSIONALE</a:t>
            </a:r>
          </a:p>
          <a:p>
            <a:pPr marL="0" indent="0" algn="just">
              <a:buNone/>
            </a:pPr>
            <a:endParaRPr lang="it-IT" sz="1800" dirty="0"/>
          </a:p>
          <a:p>
            <a:pPr algn="just"/>
            <a:r>
              <a:rPr lang="it-IT" sz="2000" b="1" dirty="0" smtClean="0"/>
              <a:t>pluralità ed eterogeneità di strutture</a:t>
            </a:r>
            <a:r>
              <a:rPr lang="it-IT" sz="2000" dirty="0" smtClean="0"/>
              <a:t>, volte a coprire i bisogni di differenti fasce e categorie di senza dimora</a:t>
            </a:r>
          </a:p>
          <a:p>
            <a:pPr algn="just"/>
            <a:r>
              <a:rPr lang="it-IT" sz="2000" dirty="0" smtClean="0"/>
              <a:t>il </a:t>
            </a:r>
            <a:r>
              <a:rPr lang="it-IT" sz="2000" dirty="0"/>
              <a:t>percorso che ciascuna persona compie </a:t>
            </a:r>
            <a:r>
              <a:rPr lang="it-IT" sz="2000" dirty="0" smtClean="0"/>
              <a:t>è </a:t>
            </a:r>
            <a:r>
              <a:rPr lang="it-IT" sz="2000" b="1" dirty="0" smtClean="0"/>
              <a:t>individualizzato</a:t>
            </a:r>
            <a:r>
              <a:rPr lang="it-IT" sz="2000" dirty="0" smtClean="0"/>
              <a:t> (</a:t>
            </a:r>
            <a:r>
              <a:rPr lang="it-IT" sz="2000" i="1" dirty="0" err="1" smtClean="0"/>
              <a:t>person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centred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approach</a:t>
            </a:r>
            <a:r>
              <a:rPr lang="it-IT" sz="2000" dirty="0" smtClean="0"/>
              <a:t>) e coinvolge un operatore </a:t>
            </a:r>
            <a:r>
              <a:rPr lang="it-IT" sz="2000" dirty="0"/>
              <a:t>sociale deputato a condividere con la persona un progetto di </a:t>
            </a:r>
            <a:r>
              <a:rPr lang="it-IT" sz="2000" dirty="0" smtClean="0"/>
              <a:t>re-inclusione a </a:t>
            </a:r>
            <a:r>
              <a:rPr lang="it-IT" sz="2000" dirty="0"/>
              <a:t>seconda delle </a:t>
            </a:r>
            <a:r>
              <a:rPr lang="it-IT" sz="2000" b="1" dirty="0"/>
              <a:t>necessità</a:t>
            </a:r>
            <a:r>
              <a:rPr lang="it-IT" sz="2000" dirty="0"/>
              <a:t> </a:t>
            </a:r>
            <a:r>
              <a:rPr lang="it-IT" sz="2000" dirty="0" smtClean="0"/>
              <a:t>specifiche e delle </a:t>
            </a:r>
            <a:r>
              <a:rPr lang="it-IT" sz="2000" b="1" dirty="0" smtClean="0"/>
              <a:t>risorse</a:t>
            </a:r>
            <a:r>
              <a:rPr lang="it-IT" sz="2000" dirty="0" smtClean="0"/>
              <a:t> disponibili. </a:t>
            </a:r>
            <a:r>
              <a:rPr lang="it-IT" sz="2000" dirty="0"/>
              <a:t>Anche in questo caso cruciale è la disponibilità di tali risorse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La “</a:t>
            </a:r>
            <a:r>
              <a:rPr lang="it-IT" sz="2000" b="1" dirty="0" smtClean="0"/>
              <a:t>casa</a:t>
            </a:r>
            <a:r>
              <a:rPr lang="it-IT" sz="2000" b="1" dirty="0"/>
              <a:t>” come diritto </a:t>
            </a:r>
            <a:r>
              <a:rPr lang="it-IT" sz="2000" dirty="0"/>
              <a:t>e come </a:t>
            </a:r>
            <a:r>
              <a:rPr lang="it-IT" sz="2000" b="1" dirty="0"/>
              <a:t>punto di partenza </a:t>
            </a:r>
            <a:r>
              <a:rPr lang="it-IT" sz="2000" dirty="0"/>
              <a:t>dal quale la persona senza dimora deve ripartire per avviare un percorso di inclusione sociale. </a:t>
            </a:r>
          </a:p>
          <a:p>
            <a:pPr marL="0" indent="0" algn="just">
              <a:buNone/>
            </a:pPr>
            <a:endParaRPr lang="it-IT" sz="2000" dirty="0"/>
          </a:p>
        </p:txBody>
      </p:sp>
      <p:sp>
        <p:nvSpPr>
          <p:cNvPr id="7" name="Freccia tridirezionale 6"/>
          <p:cNvSpPr/>
          <p:nvPr/>
        </p:nvSpPr>
        <p:spPr>
          <a:xfrm>
            <a:off x="3635896" y="2949436"/>
            <a:ext cx="2088232" cy="936104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072208" y="3093452"/>
            <a:ext cx="223224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 smtClean="0">
                <a:solidFill>
                  <a:schemeClr val="bg1"/>
                </a:solidFill>
              </a:rPr>
              <a:t>Housing</a:t>
            </a:r>
            <a:r>
              <a:rPr lang="it-IT" sz="2800" b="1" dirty="0" smtClean="0">
                <a:solidFill>
                  <a:schemeClr val="bg1"/>
                </a:solidFill>
              </a:rPr>
              <a:t> led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012160" y="3093452"/>
            <a:ext cx="23042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 smtClean="0">
                <a:solidFill>
                  <a:schemeClr val="bg1"/>
                </a:solidFill>
              </a:rPr>
              <a:t>Housing</a:t>
            </a:r>
            <a:r>
              <a:rPr lang="it-IT" sz="2800" b="1" dirty="0" smtClean="0">
                <a:solidFill>
                  <a:schemeClr val="bg1"/>
                </a:solidFill>
              </a:rPr>
              <a:t> first</a:t>
            </a:r>
            <a:endParaRPr lang="it-IT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278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HOUSING FIRST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Insieme di tutti quei </a:t>
            </a:r>
            <a:r>
              <a:rPr lang="it-IT" sz="2000" dirty="0"/>
              <a:t>servizi basati su due principi fondamentali: </a:t>
            </a:r>
            <a:endParaRPr lang="it-IT" sz="2000" dirty="0" smtClean="0"/>
          </a:p>
          <a:p>
            <a:pPr algn="just"/>
            <a:r>
              <a:rPr lang="it-IT" sz="2000" b="1" i="1" dirty="0" err="1" smtClean="0"/>
              <a:t>rapid</a:t>
            </a:r>
            <a:r>
              <a:rPr lang="it-IT" sz="2000" b="1" i="1" dirty="0" smtClean="0"/>
              <a:t> re-</a:t>
            </a:r>
            <a:r>
              <a:rPr lang="it-IT" sz="2000" b="1" i="1" dirty="0" err="1" smtClean="0"/>
              <a:t>housing</a:t>
            </a:r>
            <a:r>
              <a:rPr lang="it-IT" sz="2000" i="1" dirty="0" smtClean="0"/>
              <a:t>, </a:t>
            </a:r>
            <a:r>
              <a:rPr lang="it-IT" sz="2000" dirty="0" smtClean="0"/>
              <a:t>garantire</a:t>
            </a:r>
            <a:r>
              <a:rPr lang="it-IT" sz="2000" i="1" dirty="0" smtClean="0"/>
              <a:t> </a:t>
            </a:r>
            <a:r>
              <a:rPr lang="it-IT" sz="2000" dirty="0" smtClean="0"/>
              <a:t>la casa, </a:t>
            </a:r>
            <a:r>
              <a:rPr lang="it-IT" sz="2000" dirty="0"/>
              <a:t>prima di </a:t>
            </a:r>
            <a:r>
              <a:rPr lang="it-IT" sz="2000" dirty="0" smtClean="0"/>
              <a:t>tutto, </a:t>
            </a:r>
            <a:r>
              <a:rPr lang="it-IT" sz="2000" dirty="0"/>
              <a:t>come diritto umano </a:t>
            </a:r>
            <a:r>
              <a:rPr lang="it-IT" sz="2000" dirty="0" smtClean="0"/>
              <a:t>fondamentale</a:t>
            </a:r>
          </a:p>
          <a:p>
            <a:pPr algn="just"/>
            <a:r>
              <a:rPr lang="it-IT" sz="2000" b="1" i="1" dirty="0" smtClean="0"/>
              <a:t>case management, </a:t>
            </a:r>
            <a:r>
              <a:rPr lang="it-IT" sz="2000" dirty="0" smtClean="0"/>
              <a:t>la </a:t>
            </a:r>
            <a:r>
              <a:rPr lang="it-IT" sz="2000" b="1" dirty="0"/>
              <a:t>presa in carico </a:t>
            </a:r>
            <a:r>
              <a:rPr lang="it-IT" sz="2000" dirty="0"/>
              <a:t>della persona e </a:t>
            </a:r>
            <a:r>
              <a:rPr lang="it-IT" sz="2000" b="1" dirty="0"/>
              <a:t>l’accompagnamento</a:t>
            </a:r>
            <a:r>
              <a:rPr lang="it-IT" sz="2000" dirty="0"/>
              <a:t> ai servizi </a:t>
            </a:r>
            <a:r>
              <a:rPr lang="it-IT" sz="2000" dirty="0" smtClean="0"/>
              <a:t>socio-sanitari, </a:t>
            </a:r>
            <a:r>
              <a:rPr lang="it-IT" sz="2000" dirty="0"/>
              <a:t>verso un percorso di </a:t>
            </a: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</a:rPr>
              <a:t>integrazione sociale e 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benessere</a:t>
            </a:r>
            <a:r>
              <a:rPr lang="it-IT" sz="2000" dirty="0" smtClean="0"/>
              <a:t>. </a:t>
            </a:r>
          </a:p>
          <a:p>
            <a:pPr algn="just"/>
            <a:endParaRPr lang="it-IT" sz="2000" dirty="0" smtClean="0"/>
          </a:p>
          <a:p>
            <a:pPr algn="just"/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</p:txBody>
      </p:sp>
      <p:sp>
        <p:nvSpPr>
          <p:cNvPr id="4" name="Freccia in giù 3"/>
          <p:cNvSpPr/>
          <p:nvPr/>
        </p:nvSpPr>
        <p:spPr>
          <a:xfrm>
            <a:off x="899592" y="620688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970827"/>
            <a:ext cx="7848872" cy="373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310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401016" cy="2292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766364356"/>
              </p:ext>
            </p:extLst>
          </p:nvPr>
        </p:nvGraphicFramePr>
        <p:xfrm>
          <a:off x="35496" y="2348880"/>
          <a:ext cx="9108504" cy="45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0714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44624"/>
            <a:ext cx="8784976" cy="66247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b="1" dirty="0" smtClean="0">
                <a:solidFill>
                  <a:srgbClr val="FFC000"/>
                </a:solidFill>
              </a:rPr>
              <a:t>HOUNSING LED</a:t>
            </a:r>
          </a:p>
          <a:p>
            <a:pPr marL="0" indent="0" algn="just">
              <a:buNone/>
            </a:pPr>
            <a:endParaRPr lang="it-IT" sz="2800" b="1" dirty="0" smtClean="0">
              <a:solidFill>
                <a:srgbClr val="FFC000"/>
              </a:solidFill>
            </a:endParaRPr>
          </a:p>
          <a:p>
            <a:pPr algn="just"/>
            <a:r>
              <a:rPr lang="it-IT" sz="2400" dirty="0" smtClean="0"/>
              <a:t>servizi finalizzati </a:t>
            </a:r>
            <a:r>
              <a:rPr lang="it-IT" sz="2400" dirty="0"/>
              <a:t>sempre all’inserimento </a:t>
            </a:r>
            <a:r>
              <a:rPr lang="it-IT" sz="2400" dirty="0" smtClean="0"/>
              <a:t>abitativo di </a:t>
            </a:r>
            <a:r>
              <a:rPr lang="it-IT" sz="2400" b="1" dirty="0"/>
              <a:t>più bassa intensità, durata e destinati a persone non croniche. </a:t>
            </a:r>
            <a:endParaRPr lang="it-IT" sz="2400" b="1" dirty="0" smtClean="0"/>
          </a:p>
          <a:p>
            <a:pPr algn="just"/>
            <a:r>
              <a:rPr lang="it-IT" sz="2400" dirty="0" smtClean="0"/>
              <a:t>diritto </a:t>
            </a:r>
            <a:r>
              <a:rPr lang="it-IT" sz="2400" dirty="0"/>
              <a:t>alla casa e </a:t>
            </a:r>
            <a:r>
              <a:rPr lang="it-IT" sz="2400" b="1" dirty="0" smtClean="0"/>
              <a:t>accesso</a:t>
            </a:r>
            <a:r>
              <a:rPr lang="it-IT" sz="2400" dirty="0" smtClean="0"/>
              <a:t> </a:t>
            </a:r>
            <a:r>
              <a:rPr lang="it-IT" sz="2400" b="1" dirty="0"/>
              <a:t>rapido</a:t>
            </a:r>
            <a:r>
              <a:rPr lang="it-IT" sz="2400" dirty="0"/>
              <a:t> ad un’abitazione. </a:t>
            </a:r>
            <a:endParaRPr lang="it-IT" sz="2400" dirty="0" smtClean="0"/>
          </a:p>
          <a:p>
            <a:pPr algn="just"/>
            <a:r>
              <a:rPr lang="it-IT" sz="2400" dirty="0" smtClean="0"/>
              <a:t>Obiettivo incremento del </a:t>
            </a:r>
            <a:r>
              <a:rPr lang="it-IT" sz="2400" b="1" dirty="0"/>
              <a:t>reddito</a:t>
            </a:r>
            <a:r>
              <a:rPr lang="it-IT" sz="2400" dirty="0"/>
              <a:t> attraverso percorsi di </a:t>
            </a:r>
            <a:r>
              <a:rPr lang="it-IT" sz="2400" b="1" dirty="0"/>
              <a:t>formazione/reinserimento</a:t>
            </a:r>
            <a:r>
              <a:rPr lang="it-IT" sz="2400" dirty="0"/>
              <a:t> nel mondo del </a:t>
            </a:r>
            <a:r>
              <a:rPr lang="it-IT" sz="2400" dirty="0" smtClean="0"/>
              <a:t>lavoro, così da potersi reperire l’alloggio in autonomia</a:t>
            </a:r>
            <a:r>
              <a:rPr lang="it-IT" sz="1800" dirty="0" smtClean="0"/>
              <a:t>.</a:t>
            </a:r>
            <a:endParaRPr lang="it-IT" sz="1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190" y="3501008"/>
            <a:ext cx="5904656" cy="318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985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68760"/>
            <a:ext cx="7191193" cy="3150428"/>
          </a:xfrm>
        </p:spPr>
      </p:pic>
    </p:spTree>
    <p:extLst>
      <p:ext uri="{BB962C8B-B14F-4D97-AF65-F5344CB8AC3E}">
        <p14:creationId xmlns:p14="http://schemas.microsoft.com/office/powerpoint/2010/main" val="3124706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7281499" cy="3312368"/>
          </a:xfrm>
        </p:spPr>
      </p:pic>
    </p:spTree>
    <p:extLst>
      <p:ext uri="{BB962C8B-B14F-4D97-AF65-F5344CB8AC3E}">
        <p14:creationId xmlns:p14="http://schemas.microsoft.com/office/powerpoint/2010/main" val="1972784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59" y="1556793"/>
            <a:ext cx="7262228" cy="3797052"/>
          </a:xfrm>
        </p:spPr>
      </p:pic>
    </p:spTree>
    <p:extLst>
      <p:ext uri="{BB962C8B-B14F-4D97-AF65-F5344CB8AC3E}">
        <p14:creationId xmlns:p14="http://schemas.microsoft.com/office/powerpoint/2010/main" val="2530335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408712"/>
          </a:xfrm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chemeClr val="accent6">
                    <a:lumMod val="75000"/>
                  </a:schemeClr>
                </a:solidFill>
              </a:rPr>
              <a:t>POVERTA’ ASSOLUTA </a:t>
            </a:r>
            <a:r>
              <a:rPr lang="it-IT" sz="2000" dirty="0"/>
              <a:t>= l'incapacità di acquisire i beni e i servizi, necessari a raggiungere uno standard ossia </a:t>
            </a:r>
            <a:r>
              <a:rPr lang="it-IT" sz="2000" b="1" dirty="0"/>
              <a:t>un livello di vita minimo accettabile nel contesto di appartenenza, cioè nell'ambiente di appartenenza. </a:t>
            </a:r>
            <a:r>
              <a:rPr lang="it-IT" sz="2000" b="1" dirty="0" smtClean="0"/>
              <a:t>E’ </a:t>
            </a:r>
            <a:r>
              <a:rPr lang="it-IT" sz="2000" dirty="0" smtClean="0"/>
              <a:t>quindi una 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SITUAZIONE ESTREMA  </a:t>
            </a:r>
          </a:p>
          <a:p>
            <a:endParaRPr lang="it-IT" sz="2000" dirty="0"/>
          </a:p>
          <a:p>
            <a:endParaRPr lang="it-IT" sz="2000" dirty="0" smtClean="0"/>
          </a:p>
          <a:p>
            <a:endParaRPr lang="it-IT" sz="2000" dirty="0"/>
          </a:p>
          <a:p>
            <a:pPr algn="just"/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POVERTA</a:t>
            </a:r>
            <a:r>
              <a:rPr lang="it-IT" sz="2000" b="1" dirty="0">
                <a:solidFill>
                  <a:schemeClr val="accent6">
                    <a:lumMod val="75000"/>
                  </a:schemeClr>
                </a:solidFill>
              </a:rPr>
              <a:t>’ RELATIVA </a:t>
            </a:r>
            <a:r>
              <a:rPr lang="it-IT" sz="2000" dirty="0"/>
              <a:t>= La povertà relativa è un parametro che esprime la </a:t>
            </a:r>
            <a:r>
              <a:rPr lang="it-IT" sz="2000" b="1" dirty="0"/>
              <a:t>difficoltà nel reperire i beni e servizi</a:t>
            </a:r>
            <a:r>
              <a:rPr lang="it-IT" sz="2000" dirty="0"/>
              <a:t>, riferita a persone o ad aree geografiche, in rapporto al livello economico medio di vita dell'ambiente o della nazione. Questo livello è calcolato attraverso il </a:t>
            </a:r>
            <a:r>
              <a:rPr lang="it-IT" sz="2000" b="1" dirty="0"/>
              <a:t>consumo pro-capite o il reddito medio</a:t>
            </a:r>
            <a:r>
              <a:rPr lang="it-IT" sz="2000" dirty="0"/>
              <a:t>, cioè il valore medio del reddito per abitante, quindi, la quantità di denaro di cui ogni cittadino può disporre in media ogni anno e fa riferimento a una soglia convenzionale adottata </a:t>
            </a:r>
            <a:r>
              <a:rPr lang="it-IT" sz="2000" dirty="0" smtClean="0"/>
              <a:t>internazionalmente, </a:t>
            </a:r>
            <a:r>
              <a:rPr lang="it-IT" sz="2000" dirty="0"/>
              <a:t>che considera povera una famiglia di due persone adulte con un </a:t>
            </a:r>
            <a:r>
              <a:rPr lang="it-IT" sz="2000" b="1" dirty="0"/>
              <a:t>consumo inferiore </a:t>
            </a:r>
            <a:r>
              <a:rPr lang="it-IT" sz="2000" dirty="0"/>
              <a:t>a quello medio pro-capite nazionale</a:t>
            </a:r>
          </a:p>
        </p:txBody>
      </p:sp>
    </p:spTree>
    <p:extLst>
      <p:ext uri="{BB962C8B-B14F-4D97-AF65-F5344CB8AC3E}">
        <p14:creationId xmlns:p14="http://schemas.microsoft.com/office/powerpoint/2010/main" val="3023475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1206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/>
              <a:t>Il punto di riferimento in Europa, per la classificazione delle tipologie di senzatetto e soggetti in emergenza per esclusione abitativa è il cd. sistema 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ETHOS</a:t>
            </a:r>
            <a:r>
              <a:rPr lang="it-IT" sz="2000" dirty="0" smtClean="0"/>
              <a:t> (2005), elaborato </a:t>
            </a:r>
            <a:r>
              <a:rPr lang="it-IT" sz="2000" dirty="0"/>
              <a:t>da </a:t>
            </a:r>
            <a:r>
              <a:rPr lang="it-IT" sz="2000" dirty="0" smtClean="0"/>
              <a:t>FEANTSA </a:t>
            </a:r>
            <a:r>
              <a:rPr lang="it-IT" sz="2000" dirty="0"/>
              <a:t>(Federazione Europea delle organizzazioni che lavorano con persone senza </a:t>
            </a:r>
            <a:r>
              <a:rPr lang="it-IT" sz="2000" dirty="0" smtClean="0"/>
              <a:t>dimora).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/>
              <a:t>Il sistema di classificazione ETHOS ha lo scopo di: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/>
              <a:t>Agevolare il 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monitoraggio</a:t>
            </a:r>
            <a:r>
              <a:rPr lang="it-IT" sz="2000" dirty="0" smtClean="0"/>
              <a:t>, la comprensione e la misurazione dei dati relativi all’emergenza abitativa sul territorio europeo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/>
              <a:t>Favorire la 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circolazione di modelli e linguaggio comune </a:t>
            </a:r>
            <a:r>
              <a:rPr lang="it-IT" sz="2000" dirty="0" smtClean="0"/>
              <a:t>per le osservazioni e le linee guida transnazionali sul punto.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/>
              <a:t>Rendere più 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coordinata</a:t>
            </a:r>
            <a:r>
              <a:rPr lang="it-IT" sz="2000" dirty="0" smtClean="0"/>
              <a:t>, dunque efficace, la gestione delle emergenze abitative, in un contesto di </a:t>
            </a:r>
            <a:r>
              <a:rPr lang="it-IT" sz="2000" b="1" dirty="0" smtClean="0">
                <a:solidFill>
                  <a:schemeClr val="accent6">
                    <a:lumMod val="75000"/>
                  </a:schemeClr>
                </a:solidFill>
              </a:rPr>
              <a:t>confronto, cooperazione </a:t>
            </a:r>
            <a:r>
              <a:rPr lang="it-IT" sz="2000" dirty="0" smtClean="0"/>
              <a:t>e dialogo fra paesi membri.</a:t>
            </a:r>
          </a:p>
        </p:txBody>
      </p:sp>
    </p:spTree>
    <p:extLst>
      <p:ext uri="{BB962C8B-B14F-4D97-AF65-F5344CB8AC3E}">
        <p14:creationId xmlns:p14="http://schemas.microsoft.com/office/powerpoint/2010/main" val="1062540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000" dirty="0" smtClean="0"/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ETHOS</a:t>
            </a:r>
          </a:p>
          <a:p>
            <a:pPr marL="0" indent="0" algn="just">
              <a:buNone/>
            </a:pPr>
            <a:endParaRPr lang="en-US" sz="2000" dirty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400" b="1" dirty="0" err="1" smtClean="0"/>
              <a:t>Vantaggi</a:t>
            </a:r>
            <a:r>
              <a:rPr lang="en-US" sz="2400" b="1" dirty="0"/>
              <a:t>:</a:t>
            </a:r>
            <a:r>
              <a:rPr lang="en-US" sz="2400" dirty="0" smtClean="0"/>
              <a:t> è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classificazione</a:t>
            </a:r>
            <a:r>
              <a:rPr lang="en-US" sz="2400" dirty="0" smtClean="0"/>
              <a:t> </a:t>
            </a:r>
            <a:r>
              <a:rPr lang="en-US" sz="2400" b="1" dirty="0" err="1" smtClean="0"/>
              <a:t>obiettiva</a:t>
            </a:r>
            <a:r>
              <a:rPr lang="en-US" sz="2400" dirty="0" smtClean="0"/>
              <a:t> e </a:t>
            </a:r>
            <a:r>
              <a:rPr lang="en-US" sz="2400" b="1" dirty="0" err="1" smtClean="0"/>
              <a:t>graduale</a:t>
            </a:r>
            <a:r>
              <a:rPr lang="en-US" sz="2400" b="1" dirty="0" smtClean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 fa </a:t>
            </a:r>
            <a:r>
              <a:rPr lang="en-US" sz="2400" dirty="0" err="1" smtClean="0"/>
              <a:t>rientrare</a:t>
            </a:r>
            <a:r>
              <a:rPr lang="en-US" sz="2400" dirty="0" smtClean="0"/>
              <a:t> </a:t>
            </a:r>
            <a:r>
              <a:rPr lang="en-US" sz="2400" dirty="0" err="1" smtClean="0"/>
              <a:t>nella</a:t>
            </a:r>
            <a:r>
              <a:rPr lang="en-US" sz="2400" dirty="0" smtClean="0"/>
              <a:t> </a:t>
            </a:r>
            <a:r>
              <a:rPr lang="en-US" sz="2400" i="1" dirty="0" smtClean="0"/>
              <a:t>homelessness</a:t>
            </a:r>
            <a:r>
              <a:rPr lang="en-US" sz="2400" dirty="0" smtClean="0"/>
              <a:t> </a:t>
            </a:r>
            <a:r>
              <a:rPr lang="en-US" sz="2400" b="1" dirty="0" err="1" smtClean="0"/>
              <a:t>tutte</a:t>
            </a:r>
            <a:r>
              <a:rPr lang="en-US" sz="2400" b="1" dirty="0" smtClean="0"/>
              <a:t> le </a:t>
            </a:r>
            <a:r>
              <a:rPr lang="en-US" sz="2400" b="1" dirty="0" err="1" smtClean="0"/>
              <a:t>situazioni</a:t>
            </a:r>
            <a:r>
              <a:rPr lang="en-US" sz="2400" b="1" dirty="0" smtClean="0"/>
              <a:t> di </a:t>
            </a:r>
            <a:r>
              <a:rPr lang="en-US" sz="2400" b="1" dirty="0" err="1" smtClean="0"/>
              <a:t>disagio</a:t>
            </a:r>
            <a:r>
              <a:rPr lang="en-US" sz="2400" b="1" dirty="0" smtClean="0"/>
              <a:t> </a:t>
            </a:r>
            <a:r>
              <a:rPr lang="en-US" sz="2400" dirty="0" err="1" smtClean="0"/>
              <a:t>economico</a:t>
            </a:r>
            <a:r>
              <a:rPr lang="en-US" sz="2400" dirty="0" smtClean="0"/>
              <a:t> </a:t>
            </a:r>
            <a:r>
              <a:rPr lang="en-US" sz="2400" dirty="0" err="1" smtClean="0"/>
              <a:t>sociale</a:t>
            </a:r>
            <a:r>
              <a:rPr lang="en-US" sz="2400" dirty="0" smtClean="0"/>
              <a:t>, </a:t>
            </a:r>
            <a:r>
              <a:rPr lang="en-US" sz="2400" dirty="0" err="1" smtClean="0"/>
              <a:t>che</a:t>
            </a:r>
            <a:r>
              <a:rPr lang="en-US" sz="2400" dirty="0" smtClean="0"/>
              <a:t> </a:t>
            </a:r>
            <a:r>
              <a:rPr lang="en-US" sz="2400" dirty="0" err="1" smtClean="0"/>
              <a:t>conjfluiscono</a:t>
            </a:r>
            <a:r>
              <a:rPr lang="en-US" sz="2400" dirty="0" smtClean="0"/>
              <a:t> </a:t>
            </a:r>
            <a:r>
              <a:rPr lang="en-US" sz="2400" dirty="0" err="1" smtClean="0"/>
              <a:t>nel</a:t>
            </a:r>
            <a:r>
              <a:rPr lang="en-US" sz="2400" dirty="0" smtClean="0"/>
              <a:t> </a:t>
            </a:r>
            <a:r>
              <a:rPr lang="en-US" sz="2400" dirty="0" err="1" smtClean="0"/>
              <a:t>disagio</a:t>
            </a:r>
            <a:r>
              <a:rPr lang="en-US" sz="2400" dirty="0" smtClean="0"/>
              <a:t> </a:t>
            </a:r>
            <a:r>
              <a:rPr lang="en-US" sz="2400" dirty="0" err="1" smtClean="0"/>
              <a:t>abitativo</a:t>
            </a:r>
            <a:r>
              <a:rPr lang="en-US" sz="2400" dirty="0"/>
              <a:t> </a:t>
            </a:r>
            <a:r>
              <a:rPr lang="en-US" sz="2400" dirty="0" smtClean="0"/>
              <a:t> e di </a:t>
            </a:r>
            <a:r>
              <a:rPr lang="en-US" sz="2400" dirty="0" err="1" smtClean="0"/>
              <a:t>conseguenza</a:t>
            </a:r>
            <a:r>
              <a:rPr lang="en-US" sz="2400" dirty="0" smtClean="0"/>
              <a:t> </a:t>
            </a:r>
            <a:r>
              <a:rPr lang="en-US" sz="2400" dirty="0" err="1" smtClean="0"/>
              <a:t>nell’emarginazione</a:t>
            </a:r>
            <a:r>
              <a:rPr lang="en-US" sz="2400" dirty="0" smtClean="0"/>
              <a:t> </a:t>
            </a:r>
            <a:r>
              <a:rPr lang="en-US" sz="2400" dirty="0" err="1" smtClean="0"/>
              <a:t>sociale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algn="just"/>
            <a:r>
              <a:rPr lang="en-US" sz="2400" b="1" dirty="0" err="1" smtClean="0"/>
              <a:t>Svantaggi</a:t>
            </a:r>
            <a:r>
              <a:rPr lang="en-US" sz="2400" dirty="0" smtClean="0"/>
              <a:t>: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applica</a:t>
            </a:r>
            <a:r>
              <a:rPr lang="en-US" sz="2400" dirty="0" smtClean="0"/>
              <a:t> in </a:t>
            </a:r>
            <a:r>
              <a:rPr lang="en-US" sz="2400" dirty="0" err="1" smtClean="0"/>
              <a:t>modo</a:t>
            </a:r>
            <a:r>
              <a:rPr lang="en-US" sz="2400" dirty="0" smtClean="0"/>
              <a:t> </a:t>
            </a:r>
            <a:r>
              <a:rPr lang="en-US" sz="2400" dirty="0" err="1" smtClean="0"/>
              <a:t>universale</a:t>
            </a:r>
            <a:r>
              <a:rPr lang="en-US" sz="2400" dirty="0" smtClean="0"/>
              <a:t>, </a:t>
            </a:r>
            <a:r>
              <a:rPr lang="en-US" sz="2400" dirty="0" err="1" smtClean="0"/>
              <a:t>quindi</a:t>
            </a:r>
            <a:r>
              <a:rPr lang="en-US" sz="2400" dirty="0" smtClean="0"/>
              <a:t> non </a:t>
            </a:r>
            <a:r>
              <a:rPr lang="en-US" sz="2400" dirty="0" err="1" smtClean="0"/>
              <a:t>riesce</a:t>
            </a:r>
            <a:r>
              <a:rPr lang="en-US" sz="2400" dirty="0" smtClean="0"/>
              <a:t> ad </a:t>
            </a:r>
            <a:r>
              <a:rPr lang="en-US" sz="2400" dirty="0" err="1" smtClean="0"/>
              <a:t>apprezzare</a:t>
            </a:r>
            <a:r>
              <a:rPr lang="en-US" sz="2400" dirty="0" smtClean="0"/>
              <a:t> e a </a:t>
            </a:r>
            <a:r>
              <a:rPr lang="en-US" sz="2400" dirty="0" err="1" smtClean="0"/>
              <a:t>dar</a:t>
            </a:r>
            <a:r>
              <a:rPr lang="en-US" sz="2400" dirty="0" smtClean="0"/>
              <a:t> </a:t>
            </a:r>
            <a:r>
              <a:rPr lang="en-US" sz="2400" dirty="0" err="1" smtClean="0"/>
              <a:t>rilievo</a:t>
            </a:r>
            <a:r>
              <a:rPr lang="en-US" sz="2400" dirty="0" smtClean="0"/>
              <a:t> </a:t>
            </a:r>
            <a:r>
              <a:rPr lang="en-US" sz="2400" dirty="0" err="1" smtClean="0"/>
              <a:t>alle</a:t>
            </a:r>
            <a:r>
              <a:rPr lang="en-US" sz="2400" dirty="0" smtClean="0"/>
              <a:t> </a:t>
            </a:r>
            <a:r>
              <a:rPr lang="en-US" sz="2400" b="1" dirty="0" err="1" smtClean="0"/>
              <a:t>differenze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culturali</a:t>
            </a:r>
            <a:r>
              <a:rPr lang="en-US" sz="2400" b="1" dirty="0" smtClean="0"/>
              <a:t> e </a:t>
            </a:r>
            <a:r>
              <a:rPr lang="en-US" sz="2400" b="1" dirty="0" err="1" smtClean="0"/>
              <a:t>ambientali</a:t>
            </a:r>
            <a:r>
              <a:rPr lang="en-US" sz="2400" b="1" dirty="0" smtClean="0"/>
              <a:t> </a:t>
            </a:r>
            <a:r>
              <a:rPr lang="en-US" sz="2400" dirty="0" err="1" smtClean="0"/>
              <a:t>tipiche</a:t>
            </a:r>
            <a:r>
              <a:rPr lang="en-US" sz="2400" dirty="0" smtClean="0"/>
              <a:t> </a:t>
            </a:r>
            <a:r>
              <a:rPr lang="en-US" sz="2400" dirty="0" err="1" smtClean="0"/>
              <a:t>dei</a:t>
            </a:r>
            <a:r>
              <a:rPr lang="en-US" sz="2400" dirty="0" smtClean="0"/>
              <a:t> </a:t>
            </a:r>
            <a:r>
              <a:rPr lang="en-US" sz="2400" dirty="0" err="1" smtClean="0"/>
              <a:t>diversi</a:t>
            </a:r>
            <a:r>
              <a:rPr lang="en-US" sz="2400" dirty="0" smtClean="0"/>
              <a:t> </a:t>
            </a:r>
            <a:r>
              <a:rPr lang="en-US" sz="2400" dirty="0" err="1" smtClean="0"/>
              <a:t>contesti</a:t>
            </a:r>
            <a:r>
              <a:rPr lang="en-US" sz="2400" dirty="0" smtClean="0"/>
              <a:t> </a:t>
            </a:r>
            <a:r>
              <a:rPr lang="en-US" sz="2400" dirty="0" err="1" smtClean="0"/>
              <a:t>locali</a:t>
            </a:r>
            <a:r>
              <a:rPr lang="en-US" sz="2400" dirty="0" smtClean="0"/>
              <a:t> e </a:t>
            </a:r>
            <a:r>
              <a:rPr lang="en-US" sz="2400" dirty="0" err="1" smtClean="0"/>
              <a:t>inoltre</a:t>
            </a:r>
            <a:r>
              <a:rPr lang="en-US" sz="2400" dirty="0" smtClean="0"/>
              <a:t> non </a:t>
            </a:r>
            <a:r>
              <a:rPr lang="en-US" sz="2400" dirty="0" err="1" smtClean="0"/>
              <a:t>riesce</a:t>
            </a:r>
            <a:r>
              <a:rPr lang="en-US" sz="2400" dirty="0" smtClean="0"/>
              <a:t> bene ad </a:t>
            </a:r>
            <a:r>
              <a:rPr lang="en-US" sz="2400" dirty="0" err="1" smtClean="0"/>
              <a:t>evidenziare</a:t>
            </a:r>
            <a:r>
              <a:rPr lang="en-US" sz="2400" dirty="0" smtClean="0"/>
              <a:t> </a:t>
            </a:r>
            <a:r>
              <a:rPr lang="en-US" sz="2400" dirty="0" err="1" smtClean="0"/>
              <a:t>specificamente</a:t>
            </a:r>
            <a:r>
              <a:rPr lang="en-US" sz="2400" dirty="0" smtClean="0"/>
              <a:t> le </a:t>
            </a:r>
            <a:r>
              <a:rPr lang="en-US" sz="2400" b="1" dirty="0" err="1" smtClean="0"/>
              <a:t>sottodimensioni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psico-sociali</a:t>
            </a:r>
            <a:r>
              <a:rPr lang="en-US" sz="2400" b="1" dirty="0" smtClean="0"/>
              <a:t> </a:t>
            </a:r>
            <a:r>
              <a:rPr lang="en-US" sz="2400" dirty="0" smtClean="0"/>
              <a:t>legate al </a:t>
            </a:r>
            <a:r>
              <a:rPr lang="en-US" sz="2400" dirty="0" err="1" smtClean="0"/>
              <a:t>contesto</a:t>
            </a:r>
            <a:r>
              <a:rPr lang="en-US" sz="2400" dirty="0" smtClean="0"/>
              <a:t> socio-</a:t>
            </a:r>
            <a:r>
              <a:rPr lang="en-US" sz="2400" dirty="0" err="1" smtClean="0"/>
              <a:t>culturale</a:t>
            </a:r>
            <a:r>
              <a:rPr lang="en-US" sz="2400" dirty="0" smtClean="0"/>
              <a:t>.</a:t>
            </a:r>
            <a:endParaRPr lang="it-IT" sz="2400" dirty="0"/>
          </a:p>
        </p:txBody>
      </p:sp>
      <p:sp>
        <p:nvSpPr>
          <p:cNvPr id="2" name="Freccia in giù 1"/>
          <p:cNvSpPr/>
          <p:nvPr/>
        </p:nvSpPr>
        <p:spPr>
          <a:xfrm>
            <a:off x="441252" y="12687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8252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423183"/>
              </p:ext>
            </p:extLst>
          </p:nvPr>
        </p:nvGraphicFramePr>
        <p:xfrm>
          <a:off x="107504" y="-266368"/>
          <a:ext cx="8484613" cy="7223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9757"/>
                <a:gridCol w="1013375"/>
                <a:gridCol w="1843130"/>
                <a:gridCol w="4631772"/>
                <a:gridCol w="216579"/>
              </a:tblGrid>
              <a:tr h="14707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Categorie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Situazione abitativa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Definizione generica </a:t>
                      </a:r>
                      <a:endParaRPr lang="it-IT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73355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Senza</a:t>
                      </a:r>
                      <a:r>
                        <a:rPr lang="it-IT" sz="1600" baseline="0" dirty="0" smtClean="0"/>
                        <a:t> tetto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 smtClean="0"/>
                        <a:t>1.Persone in strada o sistemazioni di fortuna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Strada o sistemazioni di fortuna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Vivere per strada o in sistemazioni di fortuna senza un riparo che possa essere</a:t>
                      </a:r>
                      <a:r>
                        <a:rPr lang="it-IT" sz="1600" baseline="0" dirty="0" smtClean="0"/>
                        <a:t> definito una soluzione abitativa</a:t>
                      </a:r>
                      <a:endParaRPr lang="it-IT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7335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 smtClean="0"/>
                        <a:t>2. Persone</a:t>
                      </a:r>
                      <a:r>
                        <a:rPr lang="it-IT" sz="1400" baseline="0" dirty="0" smtClean="0"/>
                        <a:t> in Dormitori o accoglienza notturna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Dormitori o strutture</a:t>
                      </a:r>
                      <a:r>
                        <a:rPr lang="it-IT" sz="1600" baseline="0" dirty="0" smtClean="0"/>
                        <a:t> di accoglienza notturna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Persone senza abitazioni fisse che si spostano frequentemente tra vari tipi di dormitori o strutture di accoglienza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825308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Senza casa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3. Ospiti in strutture per senza dimora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Centri accoglienza per senza dimora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Alloggi temporanei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Alloggi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dirty="0" smtClean="0"/>
                        <a:t>temporanei con assistenza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Persone ospitate</a:t>
                      </a:r>
                      <a:r>
                        <a:rPr lang="it-IT" sz="1600" baseline="0" dirty="0" smtClean="0"/>
                        <a:t> per breve durata</a:t>
                      </a:r>
                      <a:endParaRPr lang="it-IT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7327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4. Ospiti in dormitori e assist. Per donne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Dormitori o centri accoglienza per donne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Donne ospitate a causa di esperienze di violenza domestica,</a:t>
                      </a:r>
                      <a:r>
                        <a:rPr lang="it-IT" sz="1600" baseline="0" dirty="0" smtClean="0"/>
                        <a:t> ospitate per breve periodo.</a:t>
                      </a:r>
                      <a:endParaRPr lang="it-IT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7396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5. Ospiti strutture per immigrati, richiedenti asilo,</a:t>
                      </a:r>
                      <a:r>
                        <a:rPr lang="it-IT" sz="1400" baseline="0" dirty="0" smtClean="0"/>
                        <a:t> rifugiati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Alloggi</a:t>
                      </a:r>
                      <a:r>
                        <a:rPr lang="it-IT" sz="1400" baseline="0" dirty="0" smtClean="0"/>
                        <a:t> temporanei/centri accoglienza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baseline="0" dirty="0" smtClean="0"/>
                        <a:t>Alloggi per lavoratori immigrati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Immigrati in centri di accoglienza ospiti per un breve periodo a causa della</a:t>
                      </a:r>
                      <a:r>
                        <a:rPr lang="it-IT" sz="1600" baseline="0" dirty="0" smtClean="0"/>
                        <a:t> loro condizione socio-giuridica</a:t>
                      </a:r>
                      <a:endParaRPr lang="it-IT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3524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2384</TotalTime>
  <Words>2225</Words>
  <Application>Microsoft Office PowerPoint</Application>
  <PresentationFormat>Presentazione su schermo (4:3)</PresentationFormat>
  <Paragraphs>214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Cucinotta</cp:lastModifiedBy>
  <cp:revision>213</cp:revision>
  <dcterms:created xsi:type="dcterms:W3CDTF">2020-02-22T13:36:19Z</dcterms:created>
  <dcterms:modified xsi:type="dcterms:W3CDTF">2020-02-27T15:37:17Z</dcterms:modified>
</cp:coreProperties>
</file>