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322" r:id="rId2"/>
    <p:sldId id="323" r:id="rId3"/>
    <p:sldId id="287" r:id="rId4"/>
    <p:sldId id="257" r:id="rId5"/>
    <p:sldId id="338" r:id="rId6"/>
    <p:sldId id="328" r:id="rId7"/>
    <p:sldId id="339" r:id="rId8"/>
    <p:sldId id="329" r:id="rId9"/>
    <p:sldId id="288" r:id="rId10"/>
    <p:sldId id="340" r:id="rId11"/>
    <p:sldId id="341" r:id="rId12"/>
    <p:sldId id="342" r:id="rId13"/>
    <p:sldId id="331" r:id="rId14"/>
    <p:sldId id="344" r:id="rId15"/>
    <p:sldId id="345" r:id="rId16"/>
    <p:sldId id="346" r:id="rId17"/>
    <p:sldId id="332" r:id="rId18"/>
    <p:sldId id="347" r:id="rId19"/>
    <p:sldId id="351" r:id="rId20"/>
    <p:sldId id="333" r:id="rId21"/>
    <p:sldId id="350" r:id="rId22"/>
    <p:sldId id="348" r:id="rId23"/>
    <p:sldId id="334" r:id="rId24"/>
    <p:sldId id="349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17C2"/>
    <a:srgbClr val="FF66CC"/>
    <a:srgbClr val="59B3CB"/>
    <a:srgbClr val="FFB7FF"/>
    <a:srgbClr val="CCFFFF"/>
    <a:srgbClr val="FFFF99"/>
    <a:srgbClr val="FFCCCC"/>
    <a:srgbClr val="3399FF"/>
    <a:srgbClr val="E7B12B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10" autoAdjust="0"/>
  </p:normalViewPr>
  <p:slideViewPr>
    <p:cSldViewPr>
      <p:cViewPr>
        <p:scale>
          <a:sx n="118" d="100"/>
          <a:sy n="118" d="100"/>
        </p:scale>
        <p:origin x="-143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esistenza umana</c:v>
                </c:pt>
              </c:strCache>
            </c:strRef>
          </c:tx>
          <c:dPt>
            <c:idx val="0"/>
            <c:bubble3D val="0"/>
            <c:spPr>
              <a:gradFill flip="none" rotWithShape="1">
                <a:gsLst>
                  <a:gs pos="50000">
                    <a:srgbClr val="FF0000"/>
                  </a:gs>
                  <a:gs pos="100000">
                    <a:srgbClr val="FFC000"/>
                  </a:gs>
                </a:gsLst>
                <a:lin ang="2700000" scaled="1"/>
                <a:tileRect/>
              </a:gradFill>
            </c:spPr>
          </c:dPt>
          <c:dPt>
            <c:idx val="1"/>
            <c:bubble3D val="0"/>
            <c:spPr>
              <a:gradFill>
                <a:gsLst>
                  <a:gs pos="50000">
                    <a:srgbClr val="3399FF"/>
                  </a:gs>
                  <a:gs pos="79000">
                    <a:schemeClr val="tx2">
                      <a:lumMod val="20000"/>
                      <a:lumOff val="80000"/>
                    </a:schemeClr>
                  </a:gs>
                </a:gsLst>
                <a:lin ang="2700000" scaled="1"/>
              </a:gradFill>
            </c:spPr>
          </c:dPt>
          <c:dPt>
            <c:idx val="2"/>
            <c:bubble3D val="0"/>
            <c:spPr>
              <a:gradFill>
                <a:gsLst>
                  <a:gs pos="7000">
                    <a:srgbClr val="FFFF99"/>
                  </a:gs>
                  <a:gs pos="33000">
                    <a:srgbClr val="FFFF00"/>
                  </a:gs>
                  <a:gs pos="77000">
                    <a:schemeClr val="accent6">
                      <a:lumMod val="75000"/>
                    </a:schemeClr>
                  </a:gs>
                </a:gsLst>
                <a:lin ang="2700000" scaled="1"/>
              </a:gradFill>
            </c:spPr>
          </c:dPt>
          <c:dPt>
            <c:idx val="3"/>
            <c:bubble3D val="0"/>
            <c:spPr>
              <a:noFill/>
            </c:spPr>
          </c:dPt>
          <c:cat>
            <c:strRef>
              <c:f>Foglio1!$A$2:$A$4</c:f>
              <c:strCache>
                <c:ptCount val="3"/>
                <c:pt idx="0">
                  <c:v>rischi</c:v>
                </c:pt>
                <c:pt idx="1">
                  <c:v>protezione</c:v>
                </c:pt>
                <c:pt idx="2">
                  <c:v>conseguenze negative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18</c:v>
                </c:pt>
                <c:pt idx="1">
                  <c:v>3.2</c:v>
                </c:pt>
                <c:pt idx="2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2201541994750651"/>
          <c:y val="0.38178789370078742"/>
          <c:w val="0.26548458005249342"/>
          <c:h val="0.4563149606299213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C4BA40-1F8A-43A8-8616-B2E0423A01F8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</dgm:pt>
    <dgm:pt modelId="{B881F8C9-757F-4035-912E-E236DC2065C4}">
      <dgm:prSet phldrT="[Testo]" custT="1"/>
      <dgm:spPr>
        <a:solidFill>
          <a:srgbClr val="00B0F0"/>
        </a:solidFill>
      </dgm:spPr>
      <dgm:t>
        <a:bodyPr/>
        <a:lstStyle/>
        <a:p>
          <a:r>
            <a:rPr lang="it-IT" sz="2000" b="1" dirty="0" smtClean="0"/>
            <a:t>Fattori personali/individuali</a:t>
          </a:r>
          <a:endParaRPr lang="it-IT" sz="2000" b="1" dirty="0"/>
        </a:p>
      </dgm:t>
    </dgm:pt>
    <dgm:pt modelId="{200F9C20-50FC-426F-81C8-90812E0E9C1C}" type="parTrans" cxnId="{0809D01B-EBFE-4CC3-9BE8-EEACF4BE5D82}">
      <dgm:prSet/>
      <dgm:spPr/>
      <dgm:t>
        <a:bodyPr/>
        <a:lstStyle/>
        <a:p>
          <a:endParaRPr lang="it-IT"/>
        </a:p>
      </dgm:t>
    </dgm:pt>
    <dgm:pt modelId="{5D82EB1D-A4EA-44BE-A110-85194F02CA02}" type="sibTrans" cxnId="{0809D01B-EBFE-4CC3-9BE8-EEACF4BE5D82}">
      <dgm:prSet/>
      <dgm:spPr/>
      <dgm:t>
        <a:bodyPr/>
        <a:lstStyle/>
        <a:p>
          <a:endParaRPr lang="it-IT"/>
        </a:p>
      </dgm:t>
    </dgm:pt>
    <dgm:pt modelId="{67293B38-DC10-4A8C-BF1A-1BB57826FCB2}">
      <dgm:prSet phldrT="[Testo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it-IT" sz="2400" b="1" dirty="0" smtClean="0"/>
            <a:t>Fattori intersoggettivi</a:t>
          </a:r>
          <a:endParaRPr lang="it-IT" sz="2400" b="1" dirty="0"/>
        </a:p>
      </dgm:t>
    </dgm:pt>
    <dgm:pt modelId="{CA567D30-74B2-45AB-B957-6FF1C69701A9}" type="parTrans" cxnId="{1CD66A70-BC69-467D-B180-D5961A72FD06}">
      <dgm:prSet/>
      <dgm:spPr/>
      <dgm:t>
        <a:bodyPr/>
        <a:lstStyle/>
        <a:p>
          <a:endParaRPr lang="it-IT"/>
        </a:p>
      </dgm:t>
    </dgm:pt>
    <dgm:pt modelId="{E08F51F7-4224-478B-96AA-E5A3011AD666}" type="sibTrans" cxnId="{1CD66A70-BC69-467D-B180-D5961A72FD06}">
      <dgm:prSet/>
      <dgm:spPr/>
      <dgm:t>
        <a:bodyPr/>
        <a:lstStyle/>
        <a:p>
          <a:endParaRPr lang="it-IT"/>
        </a:p>
      </dgm:t>
    </dgm:pt>
    <dgm:pt modelId="{682F8778-E61C-4D49-9516-EA5911C7CC4A}">
      <dgm:prSet phldrT="[Testo]" custT="1"/>
      <dgm:spPr>
        <a:solidFill>
          <a:srgbClr val="59B3CB"/>
        </a:solidFill>
      </dgm:spPr>
      <dgm:t>
        <a:bodyPr/>
        <a:lstStyle/>
        <a:p>
          <a:r>
            <a:rPr lang="it-IT" sz="2400" b="1" dirty="0" smtClean="0"/>
            <a:t>Fattori sociali  </a:t>
          </a:r>
          <a:endParaRPr lang="it-IT" sz="2400" b="1" dirty="0"/>
        </a:p>
      </dgm:t>
    </dgm:pt>
    <dgm:pt modelId="{E8E89D81-1839-45E9-9EED-1461DC6AABA7}" type="parTrans" cxnId="{E75E103B-A06C-4F55-ABEC-CBCC0532F529}">
      <dgm:prSet/>
      <dgm:spPr/>
      <dgm:t>
        <a:bodyPr/>
        <a:lstStyle/>
        <a:p>
          <a:endParaRPr lang="it-IT"/>
        </a:p>
      </dgm:t>
    </dgm:pt>
    <dgm:pt modelId="{226E045E-2890-4801-8C35-D0BAA48EAF81}" type="sibTrans" cxnId="{E75E103B-A06C-4F55-ABEC-CBCC0532F529}">
      <dgm:prSet/>
      <dgm:spPr/>
      <dgm:t>
        <a:bodyPr/>
        <a:lstStyle/>
        <a:p>
          <a:endParaRPr lang="it-IT"/>
        </a:p>
      </dgm:t>
    </dgm:pt>
    <dgm:pt modelId="{C08E316B-4A05-4E1F-BDF9-C4FE44691497}" type="pres">
      <dgm:prSet presAssocID="{47C4BA40-1F8A-43A8-8616-B2E0423A01F8}" presName="Name0" presStyleCnt="0">
        <dgm:presLayoutVars>
          <dgm:dir/>
          <dgm:resizeHandles val="exact"/>
        </dgm:presLayoutVars>
      </dgm:prSet>
      <dgm:spPr/>
    </dgm:pt>
    <dgm:pt modelId="{75210C94-61A6-4EB3-A2F8-2A56EF6FB8F2}" type="pres">
      <dgm:prSet presAssocID="{47C4BA40-1F8A-43A8-8616-B2E0423A01F8}" presName="fgShape" presStyleLbl="fgShp" presStyleIdx="0" presStyleCnt="1" custScaleX="101433" custScaleY="136304"/>
      <dgm:spPr>
        <a:solidFill>
          <a:srgbClr val="FFB7FF"/>
        </a:solidFill>
      </dgm:spPr>
    </dgm:pt>
    <dgm:pt modelId="{725F0CFB-4744-489F-8182-EA72DEBAE3C7}" type="pres">
      <dgm:prSet presAssocID="{47C4BA40-1F8A-43A8-8616-B2E0423A01F8}" presName="linComp" presStyleCnt="0"/>
      <dgm:spPr/>
    </dgm:pt>
    <dgm:pt modelId="{09CA50E1-9602-4142-8E4A-A0FEC0C9F394}" type="pres">
      <dgm:prSet presAssocID="{B881F8C9-757F-4035-912E-E236DC2065C4}" presName="compNode" presStyleCnt="0"/>
      <dgm:spPr/>
    </dgm:pt>
    <dgm:pt modelId="{6CD645D8-B93E-4C1C-8A34-75C6834E710C}" type="pres">
      <dgm:prSet presAssocID="{B881F8C9-757F-4035-912E-E236DC2065C4}" presName="bkgdShape" presStyleLbl="node1" presStyleIdx="0" presStyleCnt="3"/>
      <dgm:spPr/>
      <dgm:t>
        <a:bodyPr/>
        <a:lstStyle/>
        <a:p>
          <a:endParaRPr lang="it-IT"/>
        </a:p>
      </dgm:t>
    </dgm:pt>
    <dgm:pt modelId="{FBAE4A33-02E6-4996-8AB1-EF8A4E7B8DB1}" type="pres">
      <dgm:prSet presAssocID="{B881F8C9-757F-4035-912E-E236DC2065C4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1CC905-E00F-4049-A19B-F0938B30423F}" type="pres">
      <dgm:prSet presAssocID="{B881F8C9-757F-4035-912E-E236DC2065C4}" presName="invisiNode" presStyleLbl="node1" presStyleIdx="0" presStyleCnt="3"/>
      <dgm:spPr/>
    </dgm:pt>
    <dgm:pt modelId="{14686777-4EDC-47A5-9F93-7513AE829DC3}" type="pres">
      <dgm:prSet presAssocID="{B881F8C9-757F-4035-912E-E236DC2065C4}" presName="imagNode" presStyleLbl="fgImgPlace1" presStyleIdx="0" presStyleCnt="3" custScaleX="107781" custScaleY="116494"/>
      <dgm:spPr>
        <a:solidFill>
          <a:schemeClr val="tx2">
            <a:lumMod val="20000"/>
            <a:lumOff val="80000"/>
          </a:schemeClr>
        </a:solidFill>
      </dgm:spPr>
    </dgm:pt>
    <dgm:pt modelId="{EAC1268C-195B-45CF-A7ED-A2F4BEB2824D}" type="pres">
      <dgm:prSet presAssocID="{5D82EB1D-A4EA-44BE-A110-85194F02CA02}" presName="sibTrans" presStyleLbl="sibTrans2D1" presStyleIdx="0" presStyleCnt="0"/>
      <dgm:spPr/>
      <dgm:t>
        <a:bodyPr/>
        <a:lstStyle/>
        <a:p>
          <a:endParaRPr lang="it-IT"/>
        </a:p>
      </dgm:t>
    </dgm:pt>
    <dgm:pt modelId="{39215F0F-8995-4A8F-883C-D206F4976F72}" type="pres">
      <dgm:prSet presAssocID="{67293B38-DC10-4A8C-BF1A-1BB57826FCB2}" presName="compNode" presStyleCnt="0"/>
      <dgm:spPr/>
    </dgm:pt>
    <dgm:pt modelId="{7640F793-75A8-4734-953B-3C35536EAD19}" type="pres">
      <dgm:prSet presAssocID="{67293B38-DC10-4A8C-BF1A-1BB57826FCB2}" presName="bkgdShape" presStyleLbl="node1" presStyleIdx="1" presStyleCnt="3"/>
      <dgm:spPr/>
      <dgm:t>
        <a:bodyPr/>
        <a:lstStyle/>
        <a:p>
          <a:endParaRPr lang="it-IT"/>
        </a:p>
      </dgm:t>
    </dgm:pt>
    <dgm:pt modelId="{7CF4EB8E-A36D-4BCB-9A48-9A57A6C8B25A}" type="pres">
      <dgm:prSet presAssocID="{67293B38-DC10-4A8C-BF1A-1BB57826FCB2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A912BA0-ED57-4DC2-9DEA-256EF68A66A0}" type="pres">
      <dgm:prSet presAssocID="{67293B38-DC10-4A8C-BF1A-1BB57826FCB2}" presName="invisiNode" presStyleLbl="node1" presStyleIdx="1" presStyleCnt="3"/>
      <dgm:spPr/>
    </dgm:pt>
    <dgm:pt modelId="{7DE1568A-A67E-430A-A002-D3D2A10E10F2}" type="pres">
      <dgm:prSet presAssocID="{67293B38-DC10-4A8C-BF1A-1BB57826FCB2}" presName="imagNode" presStyleLbl="fgImgPlace1" presStyleIdx="1" presStyleCnt="3" custScaleX="109190" custScaleY="109669"/>
      <dgm:spPr>
        <a:solidFill>
          <a:schemeClr val="accent4">
            <a:lumMod val="60000"/>
            <a:lumOff val="40000"/>
          </a:schemeClr>
        </a:solidFill>
      </dgm:spPr>
    </dgm:pt>
    <dgm:pt modelId="{5DD3A5E6-D2E7-47D2-805A-DC808DFF2ADE}" type="pres">
      <dgm:prSet presAssocID="{E08F51F7-4224-478B-96AA-E5A3011AD666}" presName="sibTrans" presStyleLbl="sibTrans2D1" presStyleIdx="0" presStyleCnt="0"/>
      <dgm:spPr/>
      <dgm:t>
        <a:bodyPr/>
        <a:lstStyle/>
        <a:p>
          <a:endParaRPr lang="it-IT"/>
        </a:p>
      </dgm:t>
    </dgm:pt>
    <dgm:pt modelId="{6B8A6DFD-CFEB-472B-AC2A-6DA84CD66FA7}" type="pres">
      <dgm:prSet presAssocID="{682F8778-E61C-4D49-9516-EA5911C7CC4A}" presName="compNode" presStyleCnt="0"/>
      <dgm:spPr/>
    </dgm:pt>
    <dgm:pt modelId="{6D0F719E-B363-4D55-A842-8F8A72CB0594}" type="pres">
      <dgm:prSet presAssocID="{682F8778-E61C-4D49-9516-EA5911C7CC4A}" presName="bkgdShape" presStyleLbl="node1" presStyleIdx="2" presStyleCnt="3"/>
      <dgm:spPr/>
      <dgm:t>
        <a:bodyPr/>
        <a:lstStyle/>
        <a:p>
          <a:endParaRPr lang="it-IT"/>
        </a:p>
      </dgm:t>
    </dgm:pt>
    <dgm:pt modelId="{CE0DA7BC-D7F8-4E71-9E1F-833F7146196D}" type="pres">
      <dgm:prSet presAssocID="{682F8778-E61C-4D49-9516-EA5911C7CC4A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1A8C02C-34E5-4900-9F3C-47880244203D}" type="pres">
      <dgm:prSet presAssocID="{682F8778-E61C-4D49-9516-EA5911C7CC4A}" presName="invisiNode" presStyleLbl="node1" presStyleIdx="2" presStyleCnt="3"/>
      <dgm:spPr/>
    </dgm:pt>
    <dgm:pt modelId="{0B5A54AC-9AE9-473D-93E3-FAD8436C0C3F}" type="pres">
      <dgm:prSet presAssocID="{682F8778-E61C-4D49-9516-EA5911C7CC4A}" presName="imagNode" presStyleLbl="fgImgPlace1" presStyleIdx="2" presStyleCnt="3" custScaleX="113410" custScaleY="109669"/>
      <dgm:spPr>
        <a:solidFill>
          <a:srgbClr val="CCFFFF"/>
        </a:solidFill>
      </dgm:spPr>
    </dgm:pt>
  </dgm:ptLst>
  <dgm:cxnLst>
    <dgm:cxn modelId="{75268B1F-21E6-4343-84ED-38D1EB85AE97}" type="presOf" srcId="{682F8778-E61C-4D49-9516-EA5911C7CC4A}" destId="{CE0DA7BC-D7F8-4E71-9E1F-833F7146196D}" srcOrd="1" destOrd="0" presId="urn:microsoft.com/office/officeart/2005/8/layout/hList7"/>
    <dgm:cxn modelId="{C08CC75C-985F-45C1-8CA9-111901472AF4}" type="presOf" srcId="{E08F51F7-4224-478B-96AA-E5A3011AD666}" destId="{5DD3A5E6-D2E7-47D2-805A-DC808DFF2ADE}" srcOrd="0" destOrd="0" presId="urn:microsoft.com/office/officeart/2005/8/layout/hList7"/>
    <dgm:cxn modelId="{0809D01B-EBFE-4CC3-9BE8-EEACF4BE5D82}" srcId="{47C4BA40-1F8A-43A8-8616-B2E0423A01F8}" destId="{B881F8C9-757F-4035-912E-E236DC2065C4}" srcOrd="0" destOrd="0" parTransId="{200F9C20-50FC-426F-81C8-90812E0E9C1C}" sibTransId="{5D82EB1D-A4EA-44BE-A110-85194F02CA02}"/>
    <dgm:cxn modelId="{CF6A83DB-F66D-4AC5-B464-4BB66A698D1D}" type="presOf" srcId="{B881F8C9-757F-4035-912E-E236DC2065C4}" destId="{FBAE4A33-02E6-4996-8AB1-EF8A4E7B8DB1}" srcOrd="1" destOrd="0" presId="urn:microsoft.com/office/officeart/2005/8/layout/hList7"/>
    <dgm:cxn modelId="{1CD66A70-BC69-467D-B180-D5961A72FD06}" srcId="{47C4BA40-1F8A-43A8-8616-B2E0423A01F8}" destId="{67293B38-DC10-4A8C-BF1A-1BB57826FCB2}" srcOrd="1" destOrd="0" parTransId="{CA567D30-74B2-45AB-B957-6FF1C69701A9}" sibTransId="{E08F51F7-4224-478B-96AA-E5A3011AD666}"/>
    <dgm:cxn modelId="{E75E103B-A06C-4F55-ABEC-CBCC0532F529}" srcId="{47C4BA40-1F8A-43A8-8616-B2E0423A01F8}" destId="{682F8778-E61C-4D49-9516-EA5911C7CC4A}" srcOrd="2" destOrd="0" parTransId="{E8E89D81-1839-45E9-9EED-1461DC6AABA7}" sibTransId="{226E045E-2890-4801-8C35-D0BAA48EAF81}"/>
    <dgm:cxn modelId="{57F62F2A-F286-4EC5-97A9-173EC27F7314}" type="presOf" srcId="{67293B38-DC10-4A8C-BF1A-1BB57826FCB2}" destId="{7640F793-75A8-4734-953B-3C35536EAD19}" srcOrd="0" destOrd="0" presId="urn:microsoft.com/office/officeart/2005/8/layout/hList7"/>
    <dgm:cxn modelId="{40587572-D394-4BA1-B245-6B0174354837}" type="presOf" srcId="{682F8778-E61C-4D49-9516-EA5911C7CC4A}" destId="{6D0F719E-B363-4D55-A842-8F8A72CB0594}" srcOrd="0" destOrd="0" presId="urn:microsoft.com/office/officeart/2005/8/layout/hList7"/>
    <dgm:cxn modelId="{3DC42DCE-A4DA-4E87-9A31-C6FD007B284A}" type="presOf" srcId="{47C4BA40-1F8A-43A8-8616-B2E0423A01F8}" destId="{C08E316B-4A05-4E1F-BDF9-C4FE44691497}" srcOrd="0" destOrd="0" presId="urn:microsoft.com/office/officeart/2005/8/layout/hList7"/>
    <dgm:cxn modelId="{D05A17E0-5838-40D7-8887-3CB6961AA745}" type="presOf" srcId="{B881F8C9-757F-4035-912E-E236DC2065C4}" destId="{6CD645D8-B93E-4C1C-8A34-75C6834E710C}" srcOrd="0" destOrd="0" presId="urn:microsoft.com/office/officeart/2005/8/layout/hList7"/>
    <dgm:cxn modelId="{493C0229-E30B-46FB-9CBB-D7C154F6BE14}" type="presOf" srcId="{67293B38-DC10-4A8C-BF1A-1BB57826FCB2}" destId="{7CF4EB8E-A36D-4BCB-9A48-9A57A6C8B25A}" srcOrd="1" destOrd="0" presId="urn:microsoft.com/office/officeart/2005/8/layout/hList7"/>
    <dgm:cxn modelId="{AFCAA3E4-0DE8-41D0-A0EC-F45EBD8BE18A}" type="presOf" srcId="{5D82EB1D-A4EA-44BE-A110-85194F02CA02}" destId="{EAC1268C-195B-45CF-A7ED-A2F4BEB2824D}" srcOrd="0" destOrd="0" presId="urn:microsoft.com/office/officeart/2005/8/layout/hList7"/>
    <dgm:cxn modelId="{5EAC3DA6-CB76-41FB-8B2A-327233B2F28A}" type="presParOf" srcId="{C08E316B-4A05-4E1F-BDF9-C4FE44691497}" destId="{75210C94-61A6-4EB3-A2F8-2A56EF6FB8F2}" srcOrd="0" destOrd="0" presId="urn:microsoft.com/office/officeart/2005/8/layout/hList7"/>
    <dgm:cxn modelId="{1EE22774-A924-4125-BC7D-9B15A5A97644}" type="presParOf" srcId="{C08E316B-4A05-4E1F-BDF9-C4FE44691497}" destId="{725F0CFB-4744-489F-8182-EA72DEBAE3C7}" srcOrd="1" destOrd="0" presId="urn:microsoft.com/office/officeart/2005/8/layout/hList7"/>
    <dgm:cxn modelId="{113BEB8F-1748-49D3-BDC8-694CD79CC612}" type="presParOf" srcId="{725F0CFB-4744-489F-8182-EA72DEBAE3C7}" destId="{09CA50E1-9602-4142-8E4A-A0FEC0C9F394}" srcOrd="0" destOrd="0" presId="urn:microsoft.com/office/officeart/2005/8/layout/hList7"/>
    <dgm:cxn modelId="{B88B6FBE-FB7A-48B8-969C-DB041369A7B5}" type="presParOf" srcId="{09CA50E1-9602-4142-8E4A-A0FEC0C9F394}" destId="{6CD645D8-B93E-4C1C-8A34-75C6834E710C}" srcOrd="0" destOrd="0" presId="urn:microsoft.com/office/officeart/2005/8/layout/hList7"/>
    <dgm:cxn modelId="{9A5FF7F8-48E9-47A0-9FEC-00B3C2153BB8}" type="presParOf" srcId="{09CA50E1-9602-4142-8E4A-A0FEC0C9F394}" destId="{FBAE4A33-02E6-4996-8AB1-EF8A4E7B8DB1}" srcOrd="1" destOrd="0" presId="urn:microsoft.com/office/officeart/2005/8/layout/hList7"/>
    <dgm:cxn modelId="{BB60CE6F-A9D8-46BE-A99A-4DF7D02E103E}" type="presParOf" srcId="{09CA50E1-9602-4142-8E4A-A0FEC0C9F394}" destId="{941CC905-E00F-4049-A19B-F0938B30423F}" srcOrd="2" destOrd="0" presId="urn:microsoft.com/office/officeart/2005/8/layout/hList7"/>
    <dgm:cxn modelId="{B6C152AA-399B-487D-9BEE-50B5EA31DD4F}" type="presParOf" srcId="{09CA50E1-9602-4142-8E4A-A0FEC0C9F394}" destId="{14686777-4EDC-47A5-9F93-7513AE829DC3}" srcOrd="3" destOrd="0" presId="urn:microsoft.com/office/officeart/2005/8/layout/hList7"/>
    <dgm:cxn modelId="{48E66BA7-A79D-4C07-AA82-D489EAD1C6B7}" type="presParOf" srcId="{725F0CFB-4744-489F-8182-EA72DEBAE3C7}" destId="{EAC1268C-195B-45CF-A7ED-A2F4BEB2824D}" srcOrd="1" destOrd="0" presId="urn:microsoft.com/office/officeart/2005/8/layout/hList7"/>
    <dgm:cxn modelId="{D943774E-FF1D-4231-A89D-F1B0C10F2DFE}" type="presParOf" srcId="{725F0CFB-4744-489F-8182-EA72DEBAE3C7}" destId="{39215F0F-8995-4A8F-883C-D206F4976F72}" srcOrd="2" destOrd="0" presId="urn:microsoft.com/office/officeart/2005/8/layout/hList7"/>
    <dgm:cxn modelId="{BCFA1A4A-13E9-4975-954E-9B7F5B7622EF}" type="presParOf" srcId="{39215F0F-8995-4A8F-883C-D206F4976F72}" destId="{7640F793-75A8-4734-953B-3C35536EAD19}" srcOrd="0" destOrd="0" presId="urn:microsoft.com/office/officeart/2005/8/layout/hList7"/>
    <dgm:cxn modelId="{73ADB2DB-0AAB-472F-BEC0-5DF7EB7BED6E}" type="presParOf" srcId="{39215F0F-8995-4A8F-883C-D206F4976F72}" destId="{7CF4EB8E-A36D-4BCB-9A48-9A57A6C8B25A}" srcOrd="1" destOrd="0" presId="urn:microsoft.com/office/officeart/2005/8/layout/hList7"/>
    <dgm:cxn modelId="{E96C85AA-140E-4F89-A6FC-CAFA8B97A663}" type="presParOf" srcId="{39215F0F-8995-4A8F-883C-D206F4976F72}" destId="{4A912BA0-ED57-4DC2-9DEA-256EF68A66A0}" srcOrd="2" destOrd="0" presId="urn:microsoft.com/office/officeart/2005/8/layout/hList7"/>
    <dgm:cxn modelId="{F603737D-FC11-4C18-874D-8E5A432A2FC2}" type="presParOf" srcId="{39215F0F-8995-4A8F-883C-D206F4976F72}" destId="{7DE1568A-A67E-430A-A002-D3D2A10E10F2}" srcOrd="3" destOrd="0" presId="urn:microsoft.com/office/officeart/2005/8/layout/hList7"/>
    <dgm:cxn modelId="{FC2B6AF1-BB0C-4CD9-A019-AC83AF5B2639}" type="presParOf" srcId="{725F0CFB-4744-489F-8182-EA72DEBAE3C7}" destId="{5DD3A5E6-D2E7-47D2-805A-DC808DFF2ADE}" srcOrd="3" destOrd="0" presId="urn:microsoft.com/office/officeart/2005/8/layout/hList7"/>
    <dgm:cxn modelId="{DF950E89-CB4F-4DA9-9711-FD497D2D3F5F}" type="presParOf" srcId="{725F0CFB-4744-489F-8182-EA72DEBAE3C7}" destId="{6B8A6DFD-CFEB-472B-AC2A-6DA84CD66FA7}" srcOrd="4" destOrd="0" presId="urn:microsoft.com/office/officeart/2005/8/layout/hList7"/>
    <dgm:cxn modelId="{99543D9B-28CE-4C27-A0D7-8C893EFF61B7}" type="presParOf" srcId="{6B8A6DFD-CFEB-472B-AC2A-6DA84CD66FA7}" destId="{6D0F719E-B363-4D55-A842-8F8A72CB0594}" srcOrd="0" destOrd="0" presId="urn:microsoft.com/office/officeart/2005/8/layout/hList7"/>
    <dgm:cxn modelId="{563D1CD8-497E-4C3F-9374-84EE55E6DCDA}" type="presParOf" srcId="{6B8A6DFD-CFEB-472B-AC2A-6DA84CD66FA7}" destId="{CE0DA7BC-D7F8-4E71-9E1F-833F7146196D}" srcOrd="1" destOrd="0" presId="urn:microsoft.com/office/officeart/2005/8/layout/hList7"/>
    <dgm:cxn modelId="{CB52A619-BBFE-434A-A286-AE27DB42DB14}" type="presParOf" srcId="{6B8A6DFD-CFEB-472B-AC2A-6DA84CD66FA7}" destId="{01A8C02C-34E5-4900-9F3C-47880244203D}" srcOrd="2" destOrd="0" presId="urn:microsoft.com/office/officeart/2005/8/layout/hList7"/>
    <dgm:cxn modelId="{42D2E5DC-7B13-4A59-AAFD-F571121A7DED}" type="presParOf" srcId="{6B8A6DFD-CFEB-472B-AC2A-6DA84CD66FA7}" destId="{0B5A54AC-9AE9-473D-93E3-FAD8436C0C3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07647-EE4B-4B79-BE91-588D8AB5E023}" type="datetimeFigureOut">
              <a:rPr lang="it-IT" smtClean="0"/>
              <a:t>18/03/2020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DA5940-0398-4F84-AB36-77EADF27AB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905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A5940-0398-4F84-AB36-77EADF27AB9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6180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DA5940-0398-4F84-AB36-77EADF27AB92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624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04602-2C39-405F-8CB5-D709EF4CCF76}" type="datetimeFigureOut">
              <a:rPr lang="it-IT" smtClean="0"/>
              <a:pPr/>
              <a:t>18/03/2020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84C82-215F-468F-859A-FF34C4D87E6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44624"/>
            <a:ext cx="9144000" cy="68133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rgbClr val="00B050"/>
                </a:solidFill>
              </a:rPr>
              <a:t>	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00B050"/>
                </a:solidFill>
              </a:rPr>
              <a:t> </a:t>
            </a:r>
            <a:r>
              <a:rPr lang="it-IT" sz="2400" b="1" dirty="0" smtClean="0">
                <a:solidFill>
                  <a:srgbClr val="00B0F0"/>
                </a:solidFill>
              </a:rPr>
              <a:t>                                       </a:t>
            </a:r>
          </a:p>
          <a:p>
            <a:pPr marL="0" indent="0" algn="just">
              <a:buNone/>
            </a:pPr>
            <a:r>
              <a:rPr lang="it-IT" sz="2400" b="1" smtClean="0">
                <a:solidFill>
                  <a:srgbClr val="00B0F0"/>
                </a:solidFill>
              </a:rPr>
              <a:t>                             </a:t>
            </a:r>
            <a:r>
              <a:rPr lang="it-IT" sz="4000" b="1" smtClean="0">
                <a:solidFill>
                  <a:srgbClr val="D917C2"/>
                </a:solidFill>
              </a:rPr>
              <a:t>LA</a:t>
            </a:r>
            <a:r>
              <a:rPr lang="it-IT" sz="2800" b="1" smtClean="0">
                <a:solidFill>
                  <a:srgbClr val="D917C2"/>
                </a:solidFill>
              </a:rPr>
              <a:t> </a:t>
            </a:r>
            <a:r>
              <a:rPr lang="it-IT" sz="4000" b="1" smtClean="0">
                <a:solidFill>
                  <a:srgbClr val="D917C2"/>
                </a:solidFill>
              </a:rPr>
              <a:t>VULNERABILITÀ – PARTE I </a:t>
            </a:r>
            <a:endParaRPr lang="it-IT" sz="4000" b="1" dirty="0" smtClean="0">
              <a:solidFill>
                <a:srgbClr val="D917C2"/>
              </a:solidFill>
            </a:endParaRPr>
          </a:p>
          <a:p>
            <a:pPr marL="0" indent="0" algn="just">
              <a:buNone/>
            </a:pPr>
            <a:endParaRPr lang="it-IT" sz="3600" b="1" dirty="0">
              <a:solidFill>
                <a:srgbClr val="D917C2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060848"/>
            <a:ext cx="3600400" cy="4496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385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496" y="44624"/>
            <a:ext cx="8928992" cy="66967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r>
              <a:rPr lang="it-IT" sz="1800" dirty="0" smtClean="0"/>
              <a:t>Se consideriamo che </a:t>
            </a:r>
            <a:r>
              <a:rPr lang="it-IT" sz="1800" b="1" dirty="0" smtClean="0">
                <a:solidFill>
                  <a:srgbClr val="D917C2"/>
                </a:solidFill>
              </a:rPr>
              <a:t>la nostra esistenza </a:t>
            </a:r>
            <a:r>
              <a:rPr lang="it-IT" sz="1800" dirty="0" smtClean="0"/>
              <a:t>si articola sempre lungo tre direzioni:</a:t>
            </a:r>
          </a:p>
          <a:p>
            <a:pPr algn="just">
              <a:buFont typeface="+mj-lt"/>
              <a:buAutoNum type="arabicPeriod"/>
            </a:pPr>
            <a:r>
              <a:rPr lang="it-IT" sz="1800" b="1" dirty="0" smtClean="0"/>
              <a:t>Personale/individuale</a:t>
            </a:r>
            <a:r>
              <a:rPr lang="it-IT" sz="1800" dirty="0" smtClean="0"/>
              <a:t> (sfera della libertà/autonomia)</a:t>
            </a:r>
          </a:p>
          <a:p>
            <a:pPr algn="just">
              <a:buFont typeface="+mj-lt"/>
              <a:buAutoNum type="arabicPeriod"/>
            </a:pPr>
            <a:r>
              <a:rPr lang="it-IT" sz="1800" b="1" dirty="0" smtClean="0"/>
              <a:t>Relazionale/affettiva</a:t>
            </a:r>
            <a:r>
              <a:rPr lang="it-IT" sz="1800" dirty="0" smtClean="0"/>
              <a:t> (sfera morale)</a:t>
            </a:r>
          </a:p>
          <a:p>
            <a:pPr algn="just">
              <a:buFont typeface="+mj-lt"/>
              <a:buAutoNum type="arabicPeriod"/>
            </a:pPr>
            <a:r>
              <a:rPr lang="it-IT" sz="1800" b="1" dirty="0" smtClean="0"/>
              <a:t>Relazionale/sociale</a:t>
            </a:r>
            <a:r>
              <a:rPr lang="it-IT" sz="1800" dirty="0" smtClean="0"/>
              <a:t> (sfera dell’ambiente o contesto politico)</a:t>
            </a:r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r>
              <a:rPr lang="it-IT" sz="1800" dirty="0" smtClean="0"/>
              <a:t>E se la </a:t>
            </a:r>
            <a:r>
              <a:rPr lang="it-IT" sz="1800" b="1" dirty="0" smtClean="0">
                <a:solidFill>
                  <a:srgbClr val="D917C2"/>
                </a:solidFill>
              </a:rPr>
              <a:t>Vulnerabilità è coessenziale alla esistenza </a:t>
            </a:r>
            <a:r>
              <a:rPr lang="it-IT" sz="1800" dirty="0" smtClean="0"/>
              <a:t>umana….</a:t>
            </a:r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r>
              <a:rPr lang="it-IT" sz="1800" dirty="0" smtClean="0"/>
              <a:t>…..Anche per la Vulnerabilità individuiamo un’interazione tra fattori:</a:t>
            </a:r>
          </a:p>
          <a:p>
            <a:pPr algn="just">
              <a:buAutoNum type="arabicPeriod"/>
            </a:pPr>
            <a:r>
              <a:rPr lang="it-IT" sz="1800" b="1" dirty="0" smtClean="0"/>
              <a:t>Fattori personali/individuali </a:t>
            </a:r>
            <a:r>
              <a:rPr lang="it-IT" sz="1800" dirty="0" smtClean="0"/>
              <a:t>(identità, personalità, stato di salute)</a:t>
            </a:r>
          </a:p>
          <a:p>
            <a:pPr algn="just">
              <a:buAutoNum type="arabicPeriod"/>
            </a:pPr>
            <a:r>
              <a:rPr lang="it-IT" sz="1800" dirty="0" smtClean="0"/>
              <a:t> </a:t>
            </a:r>
            <a:r>
              <a:rPr lang="it-IT" sz="1800" b="1" dirty="0" smtClean="0"/>
              <a:t>Fattori intersoggettivi </a:t>
            </a:r>
            <a:r>
              <a:rPr lang="it-IT" sz="1800" dirty="0" smtClean="0"/>
              <a:t>( dipendono dalla vita di relazione e dalla condizione morale)</a:t>
            </a:r>
          </a:p>
          <a:p>
            <a:pPr algn="just">
              <a:buAutoNum type="arabicPeriod"/>
            </a:pPr>
            <a:r>
              <a:rPr lang="it-IT" sz="1800" dirty="0" smtClean="0"/>
              <a:t> </a:t>
            </a:r>
            <a:r>
              <a:rPr lang="it-IT" sz="1800" b="1" dirty="0" smtClean="0"/>
              <a:t>Fattori sociali </a:t>
            </a:r>
            <a:r>
              <a:rPr lang="it-IT" sz="1800" dirty="0" smtClean="0"/>
              <a:t>(socio-economici, o sanitari, o lavorativi, o ambientali…)</a:t>
            </a:r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800" dirty="0" smtClean="0"/>
          </a:p>
        </p:txBody>
      </p:sp>
    </p:spTree>
    <p:extLst>
      <p:ext uri="{BB962C8B-B14F-4D97-AF65-F5344CB8AC3E}">
        <p14:creationId xmlns:p14="http://schemas.microsoft.com/office/powerpoint/2010/main" val="2163043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7781500"/>
              </p:ext>
            </p:extLst>
          </p:nvPr>
        </p:nvGraphicFramePr>
        <p:xfrm>
          <a:off x="250825" y="260350"/>
          <a:ext cx="8642350" cy="6337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asellaDiTesto 7"/>
          <p:cNvSpPr txBox="1"/>
          <p:nvPr/>
        </p:nvSpPr>
        <p:spPr>
          <a:xfrm>
            <a:off x="3059832" y="5517232"/>
            <a:ext cx="31972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solidFill>
                  <a:srgbClr val="D917C2"/>
                </a:solidFill>
              </a:rPr>
              <a:t>VULNERABILIT</a:t>
            </a:r>
            <a:r>
              <a:rPr lang="it-IT" sz="3600" b="1" dirty="0" smtClean="0">
                <a:solidFill>
                  <a:srgbClr val="D917C2"/>
                </a:solidFill>
                <a:latin typeface="Calibri"/>
                <a:cs typeface="Calibri"/>
              </a:rPr>
              <a:t>Á</a:t>
            </a:r>
            <a:endParaRPr lang="it-IT" sz="3600" b="1" dirty="0">
              <a:solidFill>
                <a:srgbClr val="D917C2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11560" y="1196752"/>
            <a:ext cx="21898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3399FF"/>
                </a:solidFill>
              </a:rPr>
              <a:t>VULNERABILIT</a:t>
            </a:r>
            <a:r>
              <a:rPr lang="it-IT" sz="2400" b="1" dirty="0" smtClean="0">
                <a:solidFill>
                  <a:srgbClr val="3399FF"/>
                </a:solidFill>
                <a:latin typeface="Calibri"/>
                <a:cs typeface="Calibri"/>
              </a:rPr>
              <a:t>Á</a:t>
            </a:r>
          </a:p>
          <a:p>
            <a:r>
              <a:rPr lang="it-IT" sz="2400" b="1" dirty="0" smtClean="0">
                <a:solidFill>
                  <a:srgbClr val="3399FF"/>
                </a:solidFill>
                <a:latin typeface="Calibri"/>
                <a:cs typeface="Calibri"/>
              </a:rPr>
              <a:t>PERSONALE</a:t>
            </a:r>
          </a:p>
          <a:p>
            <a:endParaRPr lang="it-IT" dirty="0" smtClean="0"/>
          </a:p>
        </p:txBody>
      </p:sp>
      <p:sp>
        <p:nvSpPr>
          <p:cNvPr id="10" name="CasellaDiTesto 9"/>
          <p:cNvSpPr txBox="1"/>
          <p:nvPr/>
        </p:nvSpPr>
        <p:spPr>
          <a:xfrm>
            <a:off x="3590714" y="1305890"/>
            <a:ext cx="218989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7030A0"/>
                </a:solidFill>
              </a:rPr>
              <a:t>VULNERABILIT</a:t>
            </a:r>
            <a:r>
              <a:rPr lang="it-IT" sz="2400" b="1" dirty="0" smtClean="0">
                <a:solidFill>
                  <a:srgbClr val="7030A0"/>
                </a:solidFill>
                <a:latin typeface="Calibri"/>
                <a:cs typeface="Calibri"/>
              </a:rPr>
              <a:t>Á</a:t>
            </a:r>
          </a:p>
          <a:p>
            <a:r>
              <a:rPr lang="it-IT" sz="2400" b="1" dirty="0" smtClean="0">
                <a:solidFill>
                  <a:srgbClr val="7030A0"/>
                </a:solidFill>
                <a:latin typeface="Calibri"/>
                <a:cs typeface="Calibri"/>
              </a:rPr>
              <a:t>ESISTENZIALE</a:t>
            </a:r>
            <a:endParaRPr lang="it-IT" sz="2400" b="1" dirty="0">
              <a:solidFill>
                <a:srgbClr val="7030A0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6372200" y="1174777"/>
            <a:ext cx="218989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FF66CC"/>
                </a:solidFill>
              </a:rPr>
              <a:t>VULNERABILIT</a:t>
            </a:r>
            <a:r>
              <a:rPr lang="it-IT" sz="2400" b="1" dirty="0" smtClean="0">
                <a:solidFill>
                  <a:srgbClr val="FF66CC"/>
                </a:solidFill>
                <a:latin typeface="Calibri"/>
                <a:cs typeface="Calibri"/>
              </a:rPr>
              <a:t>Á</a:t>
            </a:r>
          </a:p>
          <a:p>
            <a:r>
              <a:rPr lang="it-IT" sz="2400" b="1" dirty="0" smtClean="0">
                <a:solidFill>
                  <a:srgbClr val="FF66CC"/>
                </a:solidFill>
                <a:latin typeface="Calibri"/>
                <a:cs typeface="Calibri"/>
              </a:rPr>
              <a:t>SITUAZIONALE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6032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48072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sz="2800" b="1" dirty="0" smtClean="0">
                <a:solidFill>
                  <a:srgbClr val="D917C2"/>
                </a:solidFill>
              </a:rPr>
              <a:t>VULNERABILIT</a:t>
            </a:r>
            <a:r>
              <a:rPr lang="it-IT" sz="2800" b="1" dirty="0" smtClean="0">
                <a:solidFill>
                  <a:srgbClr val="D917C2"/>
                </a:solidFill>
                <a:latin typeface="Calibri"/>
                <a:cs typeface="Calibri"/>
              </a:rPr>
              <a:t>Á PERSONALE</a:t>
            </a:r>
          </a:p>
          <a:p>
            <a:pPr marL="0" indent="0" algn="ctr">
              <a:buNone/>
            </a:pPr>
            <a:endParaRPr lang="it-IT" sz="2400" b="1" dirty="0" smtClean="0">
              <a:solidFill>
                <a:srgbClr val="D917C2"/>
              </a:solidFill>
              <a:latin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Calibri"/>
                <a:cs typeface="Calibri"/>
              </a:rPr>
              <a:t>Vulnerabilità da </a:t>
            </a:r>
            <a:r>
              <a:rPr lang="it-IT" sz="2800" b="1" dirty="0" smtClean="0">
                <a:latin typeface="Calibri"/>
                <a:cs typeface="Calibri"/>
              </a:rPr>
              <a:t>malattia </a:t>
            </a:r>
            <a:r>
              <a:rPr lang="it-IT" sz="2800" dirty="0" smtClean="0">
                <a:latin typeface="Calibri"/>
                <a:cs typeface="Calibri"/>
              </a:rPr>
              <a:t>(psico-fisica)</a:t>
            </a:r>
          </a:p>
          <a:p>
            <a:pPr marL="0" indent="0" algn="just">
              <a:buNone/>
            </a:pPr>
            <a:r>
              <a:rPr lang="it-IT" sz="2800" i="1" dirty="0" smtClean="0">
                <a:cs typeface="Calibri"/>
              </a:rPr>
              <a:t>«La malattia è </a:t>
            </a:r>
            <a:r>
              <a:rPr lang="it-IT" sz="2800" i="1" dirty="0">
                <a:cs typeface="Calibri"/>
              </a:rPr>
              <a:t>la veste che la vulnerabilità assume quando abita il corpo, e il suo apparire sembra espellere dalla vita quell'apertura progettuale che è costitutiva dell'Esserci. È ancora possibile un progetto di vita nella malattia</a:t>
            </a:r>
            <a:r>
              <a:rPr lang="it-IT" sz="2800" i="1" dirty="0" smtClean="0">
                <a:cs typeface="Calibri"/>
              </a:rPr>
              <a:t>?»</a:t>
            </a:r>
            <a:endParaRPr lang="it-IT" sz="2800" i="1" dirty="0">
              <a:cs typeface="Calibri"/>
            </a:endParaRPr>
          </a:p>
          <a:p>
            <a:pPr marL="0" indent="0" algn="just">
              <a:buNone/>
            </a:pPr>
            <a:endParaRPr lang="it-IT" sz="2800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endParaRPr lang="it-IT" sz="2800" dirty="0" smtClean="0">
              <a:latin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Calibri"/>
                <a:cs typeface="Calibri"/>
              </a:rPr>
              <a:t>Vulnerabilità legata alla ʺ</a:t>
            </a:r>
            <a:r>
              <a:rPr lang="it-IT" sz="2800" b="1" dirty="0" smtClean="0">
                <a:latin typeface="Calibri"/>
                <a:cs typeface="Calibri"/>
              </a:rPr>
              <a:t>corporeità</a:t>
            </a:r>
            <a:r>
              <a:rPr lang="it-IT" sz="2800" dirty="0" smtClean="0">
                <a:latin typeface="Calibri"/>
                <a:cs typeface="Calibri"/>
              </a:rPr>
              <a:t>ʺ                </a:t>
            </a:r>
            <a:r>
              <a:rPr lang="it-IT" sz="2800" i="1" dirty="0" smtClean="0">
                <a:latin typeface="Calibri"/>
                <a:cs typeface="Calibri"/>
              </a:rPr>
              <a:t>Mito di Cura</a:t>
            </a:r>
          </a:p>
          <a:p>
            <a:pPr marL="0" indent="0" algn="just">
              <a:buNone/>
            </a:pPr>
            <a:endParaRPr lang="it-IT" sz="2800" dirty="0" smtClean="0">
              <a:latin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Calibri"/>
                <a:cs typeface="Calibri"/>
              </a:rPr>
              <a:t>Vulnerabilità di </a:t>
            </a:r>
            <a:r>
              <a:rPr lang="it-IT" sz="2800" b="1" dirty="0" smtClean="0">
                <a:latin typeface="Calibri"/>
                <a:cs typeface="Calibri"/>
              </a:rPr>
              <a:t>genere</a:t>
            </a:r>
            <a:r>
              <a:rPr lang="it-IT" sz="2800" dirty="0" smtClean="0">
                <a:latin typeface="Calibri"/>
                <a:cs typeface="Calibri"/>
              </a:rPr>
              <a:t> (es. vulnerabilità della donna, della gestante, della madre…)</a:t>
            </a:r>
          </a:p>
          <a:p>
            <a:pPr marL="0" indent="0" algn="just">
              <a:buNone/>
            </a:pPr>
            <a:endParaRPr lang="it-IT" sz="2800" dirty="0" smtClean="0">
              <a:latin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800" dirty="0" smtClean="0">
                <a:latin typeface="Calibri"/>
                <a:cs typeface="Calibri"/>
              </a:rPr>
              <a:t>Vulnerabilità di </a:t>
            </a:r>
            <a:r>
              <a:rPr lang="it-IT" sz="2800" b="1" dirty="0" smtClean="0">
                <a:latin typeface="Calibri"/>
                <a:cs typeface="Calibri"/>
              </a:rPr>
              <a:t>identità</a:t>
            </a:r>
            <a:r>
              <a:rPr lang="it-IT" sz="2800" dirty="0" smtClean="0">
                <a:latin typeface="Calibri"/>
                <a:cs typeface="Calibri"/>
              </a:rPr>
              <a:t> (fasi della vita - v. del bambino, v. dell’adolescente,  v. dell’anziano; v. del migrante; v. dello straniero…)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2800" dirty="0">
              <a:latin typeface="Calibri"/>
              <a:cs typeface="Calibri"/>
            </a:endParaRPr>
          </a:p>
          <a:p>
            <a:pPr marL="0" indent="0" algn="just">
              <a:buNone/>
            </a:pPr>
            <a:endParaRPr lang="it-IT" sz="2800" dirty="0" smtClean="0">
              <a:latin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it-IT" sz="2800" dirty="0" smtClean="0">
              <a:latin typeface="Calibri"/>
              <a:cs typeface="Calibri"/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it-IT" sz="2400" dirty="0" smtClean="0">
              <a:latin typeface="Calibri"/>
              <a:cs typeface="Calibri"/>
            </a:endParaRPr>
          </a:p>
          <a:p>
            <a:pPr algn="just"/>
            <a:endParaRPr lang="it-IT" sz="2400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400" b="1" dirty="0" smtClean="0">
                <a:solidFill>
                  <a:srgbClr val="D917C2"/>
                </a:solidFill>
                <a:latin typeface="Calibri"/>
                <a:cs typeface="Calibri"/>
              </a:rPr>
              <a:t> </a:t>
            </a:r>
          </a:p>
          <a:p>
            <a:pPr marL="0" indent="0" algn="just">
              <a:buNone/>
            </a:pPr>
            <a:endParaRPr lang="it-IT" sz="1600" dirty="0" smtClean="0"/>
          </a:p>
          <a:p>
            <a:pPr marL="0" indent="0" algn="just">
              <a:buNone/>
            </a:pPr>
            <a:endParaRPr lang="it-IT" sz="16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4355976" y="2564904"/>
            <a:ext cx="864096" cy="0"/>
          </a:xfrm>
          <a:prstGeom prst="straightConnector1">
            <a:avLst/>
          </a:prstGeom>
          <a:ln w="28575">
            <a:solidFill>
              <a:srgbClr val="D917C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052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8928992" cy="67413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 dirty="0" smtClean="0"/>
          </a:p>
          <a:p>
            <a:pPr marL="0" indent="0" algn="ctr">
              <a:buNone/>
            </a:pPr>
            <a:r>
              <a:rPr lang="it-IT" sz="1800" b="1" dirty="0" smtClean="0"/>
              <a:t>IL MITO DI CURA </a:t>
            </a:r>
            <a:r>
              <a:rPr lang="it-IT" sz="1800" dirty="0" smtClean="0"/>
              <a:t>(Igino I sec. </a:t>
            </a:r>
            <a:r>
              <a:rPr lang="it-IT" sz="1800" dirty="0" err="1" smtClean="0"/>
              <a:t>d.C</a:t>
            </a:r>
            <a:r>
              <a:rPr lang="it-IT" sz="1800" dirty="0" smtClean="0"/>
              <a:t>)</a:t>
            </a:r>
          </a:p>
          <a:p>
            <a:pPr marL="0" indent="0" algn="ctr">
              <a:buNone/>
            </a:pPr>
            <a:endParaRPr lang="it-IT" sz="1800" dirty="0" smtClean="0"/>
          </a:p>
          <a:p>
            <a:pPr marL="0" indent="0" algn="just">
              <a:buNone/>
            </a:pPr>
            <a:r>
              <a:rPr lang="it-IT" sz="1800" i="1" dirty="0" smtClean="0"/>
              <a:t>La </a:t>
            </a:r>
            <a:r>
              <a:rPr lang="it-IT" sz="1800" i="1" dirty="0"/>
              <a:t>«</a:t>
            </a:r>
            <a:r>
              <a:rPr lang="it-IT" sz="1800" b="1" i="1" dirty="0">
                <a:solidFill>
                  <a:srgbClr val="D917C2"/>
                </a:solidFill>
              </a:rPr>
              <a:t>Cura</a:t>
            </a:r>
            <a:r>
              <a:rPr lang="it-IT" sz="1800" i="1" dirty="0"/>
              <a:t>», mentre stava attraversando un fiume, scorse del </a:t>
            </a:r>
            <a:r>
              <a:rPr lang="it-IT" sz="1800" b="1" i="1" dirty="0"/>
              <a:t>fango cretoso</a:t>
            </a:r>
            <a:r>
              <a:rPr lang="it-IT" sz="1800" i="1" dirty="0"/>
              <a:t>; pensierosa, ne raccolse un po'e </a:t>
            </a:r>
            <a:r>
              <a:rPr lang="it-IT" sz="1800" b="1" i="1" dirty="0">
                <a:solidFill>
                  <a:srgbClr val="D917C2"/>
                </a:solidFill>
              </a:rPr>
              <a:t>incominciò a dargli forma</a:t>
            </a:r>
            <a:r>
              <a:rPr lang="it-IT" sz="1800" i="1" dirty="0"/>
              <a:t>. Mentre è intenta a stabilire che cosa abbia fatto, interviene </a:t>
            </a:r>
            <a:r>
              <a:rPr lang="it-IT" sz="1800" b="1" i="1" dirty="0"/>
              <a:t>Giove</a:t>
            </a:r>
            <a:r>
              <a:rPr lang="it-IT" sz="1800" i="1" dirty="0"/>
              <a:t>. La «Cura» lo prega di </a:t>
            </a:r>
            <a:r>
              <a:rPr lang="it-IT" sz="1800" b="1" i="1" dirty="0"/>
              <a:t>infondere lo spirito </a:t>
            </a:r>
            <a:r>
              <a:rPr lang="it-IT" sz="1800" i="1" dirty="0"/>
              <a:t>a ciò che essa aveva fatto. Giove acconsente volentieri. Ma quando la «Cura» pretese di </a:t>
            </a:r>
            <a:r>
              <a:rPr lang="it-IT" sz="1800" b="1" i="1" u="sng" dirty="0"/>
              <a:t>imporre il suo nome </a:t>
            </a:r>
            <a:r>
              <a:rPr lang="it-IT" sz="1800" i="1" dirty="0"/>
              <a:t>a ciò che aveva fatto, Giove glielo proibì e volle che fosse imposto il proprio. Mentre la «Cura» e Giove </a:t>
            </a:r>
            <a:r>
              <a:rPr lang="it-IT" sz="1800" b="1" i="1" u="sng" dirty="0"/>
              <a:t>disputavano sul nome</a:t>
            </a:r>
            <a:r>
              <a:rPr lang="it-IT" sz="1800" i="1" dirty="0"/>
              <a:t>, intervenne anche la Terra, reclamando che a ciò che era stato fatto fosse imposto il proprio nome, perché aveva dato ad esso una parte del proprio corpo. I disputanti elessero Saturno a giudice. Il quale comunicò ai contendenti la seguente giusta decisione: «Tu, Giove, che hai dato lo spirito, al momento della morte riceverai lo spirito; tu, Terra, che hai dato il corpo, riceverai il corpo. </a:t>
            </a:r>
            <a:r>
              <a:rPr lang="it-IT" sz="1800" b="1" i="1" dirty="0">
                <a:solidFill>
                  <a:srgbClr val="D917C2"/>
                </a:solidFill>
              </a:rPr>
              <a:t>Ma poiché fu la «Cura» che per prima diede forma a questo essere, fin che esso vive lo possieda la «Cura</a:t>
            </a:r>
            <a:r>
              <a:rPr lang="it-IT" sz="1800" i="1" dirty="0"/>
              <a:t>». Per quanto concerne la controversia sul nome, si chiami «homo» poiché è fatto di «humus</a:t>
            </a:r>
            <a:r>
              <a:rPr lang="it-IT" sz="1800" i="1" dirty="0" smtClean="0"/>
              <a:t>».</a:t>
            </a:r>
          </a:p>
          <a:p>
            <a:pPr marL="0" indent="0" algn="just">
              <a:buNone/>
            </a:pPr>
            <a:endParaRPr lang="it-IT" sz="1800" i="1" dirty="0" smtClean="0"/>
          </a:p>
        </p:txBody>
      </p:sp>
    </p:spTree>
    <p:extLst>
      <p:ext uri="{BB962C8B-B14F-4D97-AF65-F5344CB8AC3E}">
        <p14:creationId xmlns:p14="http://schemas.microsoft.com/office/powerpoint/2010/main" val="18531129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332656"/>
            <a:ext cx="8496944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b="1" dirty="0" smtClean="0"/>
              <a:t>RIFLESSIONE SUL MITO DI CURA…</a:t>
            </a:r>
          </a:p>
          <a:p>
            <a:pPr algn="just"/>
            <a:r>
              <a:rPr lang="it-IT" sz="1800" b="1" dirty="0" smtClean="0"/>
              <a:t>Cura</a:t>
            </a:r>
            <a:r>
              <a:rPr lang="it-IT" sz="1800" dirty="0" smtClean="0"/>
              <a:t> = origine dell’esistenza umana (la cura è la risposta al bisogno, è il contraltare della </a:t>
            </a:r>
            <a:r>
              <a:rPr lang="it-IT" sz="1800" b="1" dirty="0" smtClean="0">
                <a:solidFill>
                  <a:srgbClr val="D917C2"/>
                </a:solidFill>
              </a:rPr>
              <a:t>vulnerabilità</a:t>
            </a:r>
            <a:r>
              <a:rPr lang="it-IT" sz="1800" dirty="0" smtClean="0"/>
              <a:t>)…il fango cretoso è una sostanza malleabile, duttile…</a:t>
            </a:r>
          </a:p>
          <a:p>
            <a:pPr algn="just"/>
            <a:r>
              <a:rPr lang="it-IT" sz="1800" b="1" dirty="0" smtClean="0"/>
              <a:t>Giove</a:t>
            </a:r>
            <a:r>
              <a:rPr lang="it-IT" sz="1800" dirty="0" smtClean="0"/>
              <a:t> = infonde lo Spirito (metaforicamente ciò può simboleggiare </a:t>
            </a:r>
            <a:r>
              <a:rPr lang="it-IT" sz="1800" b="1" dirty="0" smtClean="0">
                <a:solidFill>
                  <a:srgbClr val="D917C2"/>
                </a:solidFill>
              </a:rPr>
              <a:t>l’autonomia</a:t>
            </a:r>
            <a:r>
              <a:rPr lang="it-IT" sz="1800" dirty="0" smtClean="0"/>
              <a:t>, la personalità individuale, il fatto che siamo vulnerabili, ma abbiamo la nostra identità e possibilità di autodeterminarci. </a:t>
            </a:r>
            <a:r>
              <a:rPr lang="it-IT" sz="1800" u="sng" dirty="0" smtClean="0"/>
              <a:t>Siamo vulnerabili, non esseri totalmente dipendenti ovvero privi di libertà!</a:t>
            </a:r>
            <a:r>
              <a:rPr lang="it-IT" sz="1800" dirty="0" smtClean="0"/>
              <a:t>)</a:t>
            </a:r>
          </a:p>
          <a:p>
            <a:pPr algn="just"/>
            <a:r>
              <a:rPr lang="it-IT" sz="1800" dirty="0" smtClean="0"/>
              <a:t>La </a:t>
            </a:r>
            <a:r>
              <a:rPr lang="it-IT" sz="1800" b="1" dirty="0" smtClean="0">
                <a:solidFill>
                  <a:srgbClr val="D917C2"/>
                </a:solidFill>
              </a:rPr>
              <a:t>tensione </a:t>
            </a:r>
            <a:r>
              <a:rPr lang="it-IT" sz="1800" dirty="0" smtClean="0"/>
              <a:t>tra Vulnerabilità da un lato (bisogno di Cura) e autonomia/libertà (metaforicamente lo spirito infuso da Giove) innesca una </a:t>
            </a:r>
            <a:r>
              <a:rPr lang="it-IT" sz="1800" b="1" dirty="0" smtClean="0"/>
              <a:t>Disputa</a:t>
            </a:r>
            <a:r>
              <a:rPr lang="it-IT" sz="1800" dirty="0" smtClean="0"/>
              <a:t>, mette in crisi. </a:t>
            </a:r>
          </a:p>
          <a:p>
            <a:pPr algn="just"/>
            <a:r>
              <a:rPr lang="it-IT" sz="1800" dirty="0" smtClean="0"/>
              <a:t>Nel mito la disputa riguarda il «</a:t>
            </a:r>
            <a:r>
              <a:rPr lang="it-IT" sz="1800" b="1" i="1" dirty="0" smtClean="0"/>
              <a:t>nome da imporre</a:t>
            </a:r>
            <a:r>
              <a:rPr lang="it-IT" sz="1800" dirty="0" smtClean="0"/>
              <a:t>» a ciò che è, da un lato, plasmato da Cura, dall’altro, dotato di spirito personale ed autonomo (infuso da Giove). </a:t>
            </a:r>
          </a:p>
          <a:p>
            <a:pPr marL="0" indent="0" algn="just">
              <a:buNone/>
            </a:pPr>
            <a:r>
              <a:rPr lang="it-IT" sz="1800" dirty="0" smtClean="0"/>
              <a:t>In altre parole, la disputa sul nome esprime la difficoltà del </a:t>
            </a:r>
            <a:r>
              <a:rPr lang="it-IT" sz="1800" b="1" dirty="0" smtClean="0">
                <a:solidFill>
                  <a:srgbClr val="D917C2"/>
                </a:solidFill>
              </a:rPr>
              <a:t>definire la nostra esistenza</a:t>
            </a:r>
            <a:r>
              <a:rPr lang="it-IT" sz="1800" dirty="0" smtClean="0"/>
              <a:t>: </a:t>
            </a:r>
          </a:p>
          <a:p>
            <a:pPr marL="0" indent="0" algn="just">
              <a:buNone/>
            </a:pPr>
            <a:r>
              <a:rPr lang="it-IT" sz="1800" i="1" dirty="0" smtClean="0"/>
              <a:t>Siamo vulnerabili e fragili o siamo liberi ed autonomi? Siamo il nostro corpo (sempre costantemente bisognoso, fragile, usurabile) o siamo il nostro spirito, l’intelletto, la ragione con la quale possiamo dominare e controllare il mondo?</a:t>
            </a:r>
          </a:p>
          <a:p>
            <a:pPr marL="0" indent="0" algn="just">
              <a:buNone/>
            </a:pPr>
            <a:r>
              <a:rPr lang="it-IT" sz="1800" dirty="0" smtClean="0"/>
              <a:t>Il mito sottolinea la dimensione umana come dimensione </a:t>
            </a:r>
            <a:r>
              <a:rPr lang="it-IT" sz="1800" dirty="0" err="1" smtClean="0"/>
              <a:t>multidifattoriale</a:t>
            </a:r>
            <a:r>
              <a:rPr lang="it-IT" sz="1800" dirty="0" smtClean="0"/>
              <a:t> (l’uomo è sia spirito-intelletto_ Giove, sia corpo _Terra ….) ma è la Cura che per prima plasma l’uomo…possiamo dire è la Vulnerabilità che fa sì che esistiamo nel nostro contesto relazionale, affettivo e sociale. </a:t>
            </a:r>
            <a:r>
              <a:rPr lang="it-IT" sz="1800" dirty="0" smtClean="0">
                <a:latin typeface="Calibri"/>
                <a:cs typeface="Calibri"/>
              </a:rPr>
              <a:t>È grazie alla Cura dei genitori che veniamo alla luce e ci sviluppiamo…e così via. Insomma è grazie alla </a:t>
            </a:r>
            <a:r>
              <a:rPr lang="it-IT" sz="1800" b="1" dirty="0" smtClean="0">
                <a:latin typeface="Calibri"/>
                <a:cs typeface="Calibri"/>
              </a:rPr>
              <a:t>RELAZIONI DI CURA</a:t>
            </a:r>
            <a:r>
              <a:rPr lang="it-IT" sz="1800" dirty="0" smtClean="0">
                <a:latin typeface="Calibri"/>
                <a:cs typeface="Calibri"/>
              </a:rPr>
              <a:t> che si svolge la nostra </a:t>
            </a:r>
            <a:r>
              <a:rPr lang="it-IT" sz="1800" b="1" dirty="0" smtClean="0">
                <a:latin typeface="Calibri"/>
                <a:cs typeface="Calibri"/>
              </a:rPr>
              <a:t>esperienza di vita</a:t>
            </a:r>
            <a:r>
              <a:rPr lang="it-IT" sz="1800" dirty="0" smtClean="0">
                <a:latin typeface="Calibri"/>
                <a:cs typeface="Calibri"/>
              </a:rPr>
              <a:t>. </a:t>
            </a:r>
            <a:r>
              <a:rPr lang="it-IT" sz="1800" dirty="0" smtClean="0"/>
              <a:t> </a:t>
            </a:r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i="1" dirty="0" smtClean="0"/>
          </a:p>
          <a:p>
            <a:pPr marL="0" indent="0" algn="just">
              <a:buNone/>
            </a:pPr>
            <a:endParaRPr lang="it-IT" sz="1800" dirty="0" smtClean="0"/>
          </a:p>
          <a:p>
            <a:pPr algn="just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847615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1800" b="1" dirty="0">
                <a:solidFill>
                  <a:srgbClr val="D917C2"/>
                </a:solidFill>
              </a:rPr>
              <a:t>VULNERABILITÁ </a:t>
            </a:r>
            <a:r>
              <a:rPr lang="it-IT" sz="1800" b="1" dirty="0" smtClean="0">
                <a:solidFill>
                  <a:srgbClr val="D917C2"/>
                </a:solidFill>
              </a:rPr>
              <a:t>ESISTENZIALE</a:t>
            </a:r>
            <a:endParaRPr lang="it-IT" sz="1800" b="1" dirty="0">
              <a:solidFill>
                <a:srgbClr val="D917C2"/>
              </a:solidFill>
            </a:endParaRPr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r>
              <a:rPr lang="it-IT" sz="1800" b="1" dirty="0" smtClean="0"/>
              <a:t>VULNERABILIT</a:t>
            </a:r>
            <a:r>
              <a:rPr lang="it-IT" sz="1800" b="1" dirty="0" smtClean="0">
                <a:latin typeface="Calibri"/>
                <a:cs typeface="Calibri"/>
              </a:rPr>
              <a:t>Á </a:t>
            </a:r>
            <a:endParaRPr lang="it-IT" sz="1800" b="1" dirty="0" smtClean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endParaRPr lang="it-IT" sz="1800" dirty="0" smtClean="0"/>
          </a:p>
          <a:p>
            <a:pPr marL="0" indent="0" algn="just">
              <a:buNone/>
            </a:pPr>
            <a:r>
              <a:rPr lang="it-IT" sz="2000" b="1" dirty="0" smtClean="0"/>
              <a:t>C’è una </a:t>
            </a:r>
            <a:r>
              <a:rPr lang="it-IT" sz="2000" b="1" dirty="0"/>
              <a:t>differenza tra condizione ed esperienza di vulnerabilità</a:t>
            </a:r>
            <a:r>
              <a:rPr lang="it-IT" sz="2000" b="1" dirty="0" smtClean="0"/>
              <a:t>?</a:t>
            </a:r>
          </a:p>
          <a:p>
            <a:pPr marL="0" indent="0" algn="just">
              <a:buNone/>
            </a:pPr>
            <a:r>
              <a:rPr lang="it-IT" sz="2000" dirty="0" smtClean="0"/>
              <a:t>In </a:t>
            </a:r>
            <a:r>
              <a:rPr lang="it-IT" sz="2000" i="1" dirty="0" smtClean="0"/>
              <a:t>La </a:t>
            </a:r>
            <a:r>
              <a:rPr lang="it-IT" sz="2000" i="1" dirty="0" err="1"/>
              <a:t>Pesanteur</a:t>
            </a:r>
            <a:r>
              <a:rPr lang="it-IT" sz="2000" i="1" dirty="0"/>
              <a:t> et </a:t>
            </a:r>
            <a:r>
              <a:rPr lang="it-IT" sz="2000" i="1" dirty="0" smtClean="0"/>
              <a:t>la </a:t>
            </a:r>
            <a:r>
              <a:rPr lang="it-IT" sz="2000" i="1" dirty="0" err="1" smtClean="0"/>
              <a:t>Gràce</a:t>
            </a:r>
            <a:r>
              <a:rPr lang="it-IT" sz="2000" i="1" dirty="0" smtClean="0"/>
              <a:t> </a:t>
            </a:r>
            <a:r>
              <a:rPr lang="it-IT" sz="2000" dirty="0" smtClean="0"/>
              <a:t>-1947 (</a:t>
            </a:r>
            <a:r>
              <a:rPr lang="it-IT" sz="2000" dirty="0" err="1" smtClean="0"/>
              <a:t>trad</a:t>
            </a:r>
            <a:r>
              <a:rPr lang="it-IT" sz="2000" dirty="0" smtClean="0"/>
              <a:t>. L’ombra e la grazia), </a:t>
            </a:r>
            <a:r>
              <a:rPr lang="it-IT" sz="2000" dirty="0"/>
              <a:t>Simone Weil parla della vulnerabilità come di un </a:t>
            </a:r>
            <a:r>
              <a:rPr lang="it-IT" sz="2000" b="1" dirty="0"/>
              <a:t>segno di </a:t>
            </a:r>
            <a:r>
              <a:rPr lang="it-IT" sz="2000" b="1" dirty="0" smtClean="0"/>
              <a:t>esistenza</a:t>
            </a:r>
            <a:r>
              <a:rPr lang="it-IT" sz="2000" dirty="0" smtClean="0"/>
              <a:t>, </a:t>
            </a:r>
            <a:r>
              <a:rPr lang="it-IT" sz="2000" dirty="0"/>
              <a:t>consegnando alla </a:t>
            </a:r>
            <a:r>
              <a:rPr lang="it-IT" sz="2000" dirty="0" smtClean="0"/>
              <a:t>parola non </a:t>
            </a:r>
            <a:r>
              <a:rPr lang="it-IT" sz="2000" dirty="0"/>
              <a:t>un carattere di debolezza o mancanza di </a:t>
            </a:r>
            <a:r>
              <a:rPr lang="it-IT" sz="2000" dirty="0" smtClean="0"/>
              <a:t>essere, ma </a:t>
            </a:r>
            <a:r>
              <a:rPr lang="it-IT" sz="2000" dirty="0"/>
              <a:t>al contrario riconoscendole uno </a:t>
            </a:r>
            <a:r>
              <a:rPr lang="it-IT" sz="2000" dirty="0" smtClean="0"/>
              <a:t>statuto costitutivo </a:t>
            </a:r>
            <a:r>
              <a:rPr lang="it-IT" sz="2000" dirty="0"/>
              <a:t>della stessa esistenza, una sua qualità </a:t>
            </a:r>
            <a:r>
              <a:rPr lang="it-IT" sz="2000" dirty="0" err="1"/>
              <a:t>fondativa</a:t>
            </a:r>
            <a:r>
              <a:rPr lang="it-IT" sz="2000" dirty="0"/>
              <a:t>. </a:t>
            </a: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Se la condizione di vita da cui muove la nostra esperienza è quello della Vulnerabilità, allora ogni nostra esperienza è «vulnerabile». </a:t>
            </a:r>
            <a:endParaRPr lang="it-IT" sz="2000" dirty="0"/>
          </a:p>
        </p:txBody>
      </p:sp>
      <p:cxnSp>
        <p:nvCxnSpPr>
          <p:cNvPr id="5" name="Connettore 2 4"/>
          <p:cNvCxnSpPr/>
          <p:nvPr/>
        </p:nvCxnSpPr>
        <p:spPr>
          <a:xfrm>
            <a:off x="1835696" y="1434963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>
            <a:off x="1583668" y="1619629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2771800" y="1250297"/>
            <a:ext cx="2730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</a:t>
            </a:r>
            <a:r>
              <a:rPr lang="it-IT" dirty="0" smtClean="0"/>
              <a:t>ome </a:t>
            </a:r>
            <a:r>
              <a:rPr lang="it-IT" b="1" dirty="0" smtClean="0"/>
              <a:t>CONDIZIONE DI VITA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95937" y="2082503"/>
            <a:ext cx="4853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Come </a:t>
            </a:r>
            <a:r>
              <a:rPr lang="it-IT" b="1" dirty="0" smtClean="0"/>
              <a:t>ESPERIENZA MORALE o INTERSOGGETTIVA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90620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404664"/>
            <a:ext cx="8712968" cy="63367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b="1" dirty="0" smtClean="0"/>
              <a:t>VULNERABILIT</a:t>
            </a:r>
            <a:r>
              <a:rPr lang="it-IT" sz="2000" b="1" dirty="0" smtClean="0">
                <a:latin typeface="Calibri"/>
                <a:cs typeface="Calibri"/>
              </a:rPr>
              <a:t>Á</a:t>
            </a:r>
            <a:r>
              <a:rPr lang="it-IT" sz="2000" b="1" dirty="0" smtClean="0"/>
              <a:t> </a:t>
            </a:r>
            <a:r>
              <a:rPr lang="it-IT" sz="2000" b="1" dirty="0"/>
              <a:t>E VITA MORALE</a:t>
            </a:r>
          </a:p>
          <a:p>
            <a:pPr marL="0" indent="0" algn="just">
              <a:buNone/>
            </a:pPr>
            <a:r>
              <a:rPr lang="it-IT" sz="2000" dirty="0" smtClean="0"/>
              <a:t>La </a:t>
            </a:r>
            <a:r>
              <a:rPr lang="it-IT" sz="2000" dirty="0"/>
              <a:t>Dichiarazione di Barcellona coglie un elemento di verità quando ricorda come l'idea di vulnerabilità costituisca al tempo stesso </a:t>
            </a:r>
            <a:r>
              <a:rPr lang="it-IT" sz="2000" b="1" dirty="0"/>
              <a:t>possibilità e necessità di ogni vita morale</a:t>
            </a:r>
            <a:r>
              <a:rPr lang="it-IT" sz="2000" dirty="0"/>
              <a:t>. </a:t>
            </a:r>
            <a:endParaRPr lang="it-IT" sz="2000" dirty="0" smtClean="0"/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Possibilità</a:t>
            </a:r>
            <a:r>
              <a:rPr lang="it-IT" sz="2000" dirty="0" smtClean="0"/>
              <a:t>: è grazie alla precarietà e instabilità umana che si sviluppa la soggettività morale, l’interrogarsi attorno a </a:t>
            </a:r>
            <a:r>
              <a:rPr lang="it-IT" sz="2000" b="1" dirty="0" smtClean="0"/>
              <a:t>questioni morali</a:t>
            </a:r>
            <a:r>
              <a:rPr lang="it-IT" sz="2000" dirty="0" smtClean="0"/>
              <a:t>, il chiedersi chi sono e da dove vengo, come è giusto agire nella relazione con l’altro? Grazie alla vulnerabilità l’uomo comprende che la prospettiva del sé e dell’altro è </a:t>
            </a:r>
            <a:r>
              <a:rPr lang="it-IT" sz="2000" dirty="0" err="1" smtClean="0"/>
              <a:t>situazionalmente</a:t>
            </a:r>
            <a:r>
              <a:rPr lang="it-IT" sz="2000" dirty="0" smtClean="0"/>
              <a:t> e moralmente instabile.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Necessità</a:t>
            </a:r>
            <a:r>
              <a:rPr lang="it-IT" sz="2000" dirty="0" smtClean="0">
                <a:solidFill>
                  <a:srgbClr val="D917C2"/>
                </a:solidFill>
              </a:rPr>
              <a:t>: </a:t>
            </a:r>
            <a:r>
              <a:rPr lang="it-IT" sz="2000" dirty="0" smtClean="0"/>
              <a:t>la vita morale </a:t>
            </a:r>
            <a:r>
              <a:rPr lang="it-IT" sz="2000" i="1" dirty="0" smtClean="0"/>
              <a:t>si nutre di questa instabilità </a:t>
            </a:r>
            <a:r>
              <a:rPr lang="it-IT" sz="2000" dirty="0" smtClean="0"/>
              <a:t>costitutiva del nostro essere, al punto che – potremmo dire – quasi </a:t>
            </a:r>
            <a:r>
              <a:rPr lang="it-IT" sz="2000" i="1" dirty="0" smtClean="0"/>
              <a:t>la cerca. </a:t>
            </a:r>
            <a:r>
              <a:rPr lang="it-IT" sz="2000" dirty="0" smtClean="0"/>
              <a:t>Ci sentiamo veramente liberi solo se possiamo compiere </a:t>
            </a:r>
            <a:r>
              <a:rPr lang="it-IT" sz="2000" b="1" dirty="0" smtClean="0"/>
              <a:t>scelte vulnerabili</a:t>
            </a:r>
            <a:r>
              <a:rPr lang="it-IT" sz="2000" dirty="0" smtClean="0"/>
              <a:t>, cioè </a:t>
            </a:r>
            <a:r>
              <a:rPr lang="it-IT" sz="2000" b="1" dirty="0" smtClean="0"/>
              <a:t>rischiose</a:t>
            </a:r>
            <a:r>
              <a:rPr lang="it-IT" sz="2000" dirty="0" smtClean="0"/>
              <a:t>, vogliamo correre il rischio della scelta buona o non buona. </a:t>
            </a:r>
          </a:p>
          <a:p>
            <a:pPr marL="0" indent="0" algn="just">
              <a:buNone/>
            </a:pPr>
            <a:r>
              <a:rPr lang="it-IT" sz="2000" i="1" dirty="0" smtClean="0"/>
              <a:t>«…per </a:t>
            </a:r>
            <a:r>
              <a:rPr lang="it-IT" sz="2000" i="1" dirty="0"/>
              <a:t>questo ho bisogno che la vulnerabilità in me sia viva. La nostra vita morale non cerca stabilità, ma che le nostre anime restino «simili alle piante e fragili, luoghi di riflessi e di acque correnti</a:t>
            </a:r>
            <a:r>
              <a:rPr lang="it-IT" sz="2000" dirty="0" smtClean="0"/>
              <a:t>» (P. RACITI).</a:t>
            </a:r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682699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0"/>
            <a:ext cx="8784976" cy="6525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1800" b="1" dirty="0" smtClean="0"/>
          </a:p>
          <a:p>
            <a:pPr marL="0" indent="0" algn="just">
              <a:buNone/>
            </a:pPr>
            <a:endParaRPr lang="it-IT" sz="1800" b="1" dirty="0"/>
          </a:p>
          <a:p>
            <a:pPr marL="0" indent="0" algn="just">
              <a:buNone/>
            </a:pPr>
            <a:r>
              <a:rPr lang="it-IT" sz="2400" b="1" dirty="0" smtClean="0"/>
              <a:t>VULNERABILIT</a:t>
            </a:r>
            <a:r>
              <a:rPr lang="it-IT" sz="2400" b="1" dirty="0" smtClean="0">
                <a:latin typeface="Calibri"/>
                <a:cs typeface="Calibri"/>
              </a:rPr>
              <a:t>Á</a:t>
            </a:r>
            <a:r>
              <a:rPr lang="it-IT" sz="2400" b="1" dirty="0" smtClean="0"/>
              <a:t> DA CURA</a:t>
            </a:r>
          </a:p>
          <a:p>
            <a:pPr marL="0" indent="0" algn="just">
              <a:buNone/>
            </a:pPr>
            <a:r>
              <a:rPr lang="it-IT" sz="1800" dirty="0"/>
              <a:t>Giuliana Costa </a:t>
            </a:r>
            <a:r>
              <a:rPr lang="it-IT" sz="1800" dirty="0" smtClean="0"/>
              <a:t>(«Problemi </a:t>
            </a:r>
            <a:r>
              <a:rPr lang="it-IT" sz="1800" dirty="0"/>
              <a:t>di cura e vulnerabilità sociale: un nesso da non </a:t>
            </a:r>
            <a:r>
              <a:rPr lang="it-IT" sz="1800" dirty="0" smtClean="0"/>
              <a:t>sottovalutare») </a:t>
            </a:r>
          </a:p>
          <a:p>
            <a:pPr marL="0" indent="0" algn="just">
              <a:buNone/>
            </a:pPr>
            <a:r>
              <a:rPr lang="it-IT" sz="1800" dirty="0" smtClean="0"/>
              <a:t>a tal proposito osserva che:</a:t>
            </a:r>
            <a:endParaRPr lang="it-IT" sz="1800" dirty="0"/>
          </a:p>
          <a:p>
            <a:pPr marL="0" indent="0" algn="just">
              <a:buNone/>
            </a:pPr>
            <a:endParaRPr lang="it-IT" sz="1800" dirty="0"/>
          </a:p>
          <a:p>
            <a:pPr marL="0" indent="0" algn="just">
              <a:buNone/>
            </a:pPr>
            <a:r>
              <a:rPr lang="it-IT" sz="2000" i="1" dirty="0" smtClean="0"/>
              <a:t>«La ʺ</a:t>
            </a:r>
            <a:r>
              <a:rPr lang="it-IT" sz="2000" b="1" i="1" dirty="0" smtClean="0"/>
              <a:t>vulnerabilità da curaʺ non è l'esito della rottura</a:t>
            </a:r>
            <a:r>
              <a:rPr lang="it-IT" sz="2000" i="1" dirty="0" smtClean="0"/>
              <a:t>, dell'assenza o dell'indebolimento spinto dei legami familiari, quanto il risultato di una loro </a:t>
            </a:r>
            <a:r>
              <a:rPr lang="it-IT" sz="2000" b="1" i="1" dirty="0" smtClean="0"/>
              <a:t>tenuta ad oltranza</a:t>
            </a:r>
            <a:r>
              <a:rPr lang="it-IT" sz="2000" i="1" dirty="0" smtClean="0"/>
              <a:t>, sia per fattori endogeni alle famiglie sia per le condizioni di contesto in cui esse si trovano a fronteggiare gravi problemi di cura. Chi è posto di fronte a problemi e bisogni di cura di un familiare non più in grado di badare a se stesso vede minacciato il proprio benessere e la propria capacità di scelta perché condivide [la] comune </a:t>
            </a:r>
            <a:r>
              <a:rPr lang="it-IT" sz="2000" b="1" i="1" dirty="0" smtClean="0"/>
              <a:t>condizione di fluttuazione nello spazio sociale </a:t>
            </a:r>
            <a:r>
              <a:rPr lang="it-IT" sz="2000" i="1" dirty="0" smtClean="0"/>
              <a:t>[...] o perché si sente </a:t>
            </a:r>
            <a:r>
              <a:rPr lang="it-IT" sz="2000" b="1" i="1" dirty="0" smtClean="0"/>
              <a:t>sospeso</a:t>
            </a:r>
            <a:r>
              <a:rPr lang="it-IT" sz="2000" i="1" dirty="0" smtClean="0"/>
              <a:t> [...] sopra un piano che sa essere destinato a inclinarsi. È qualcuno che, </a:t>
            </a:r>
            <a:r>
              <a:rPr lang="it-IT" sz="2000" b="1" i="1" dirty="0" smtClean="0">
                <a:solidFill>
                  <a:srgbClr val="D917C2"/>
                </a:solidFill>
              </a:rPr>
              <a:t>preso dentro il cerchio del care</a:t>
            </a:r>
            <a:r>
              <a:rPr lang="it-IT" sz="2000" i="1" dirty="0" smtClean="0"/>
              <a:t>, è sottoposto a </a:t>
            </a:r>
            <a:r>
              <a:rPr lang="it-IT" sz="2000" i="1" dirty="0"/>
              <a:t>strettoie inedite; è qualcuno [...] che è più </a:t>
            </a:r>
            <a:r>
              <a:rPr lang="it-IT" sz="2000" b="1" i="1" dirty="0">
                <a:solidFill>
                  <a:srgbClr val="D917C2"/>
                </a:solidFill>
              </a:rPr>
              <a:t>esposto a rischi di invalidazione </a:t>
            </a:r>
            <a:r>
              <a:rPr lang="it-IT" sz="2000" b="1" i="1" dirty="0" smtClean="0">
                <a:solidFill>
                  <a:srgbClr val="D917C2"/>
                </a:solidFill>
              </a:rPr>
              <a:t>sociale</a:t>
            </a:r>
            <a:r>
              <a:rPr lang="it-IT" sz="2000" i="1" dirty="0" smtClean="0"/>
              <a:t>».</a:t>
            </a:r>
          </a:p>
          <a:p>
            <a:pPr marL="0" indent="0" algn="just">
              <a:buNone/>
            </a:pPr>
            <a:endParaRPr lang="it-IT" sz="2000" i="1" dirty="0" smtClean="0"/>
          </a:p>
          <a:p>
            <a:pPr marL="0" indent="0" algn="just">
              <a:buNone/>
            </a:pPr>
            <a:endParaRPr lang="it-IT" sz="2000" i="1" dirty="0"/>
          </a:p>
        </p:txBody>
      </p:sp>
    </p:spTree>
    <p:extLst>
      <p:ext uri="{BB962C8B-B14F-4D97-AF65-F5344CB8AC3E}">
        <p14:creationId xmlns:p14="http://schemas.microsoft.com/office/powerpoint/2010/main" val="199117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800" dirty="0" smtClean="0">
                <a:latin typeface="Calibri"/>
                <a:cs typeface="Calibri"/>
              </a:rPr>
              <a:t> </a:t>
            </a:r>
            <a:endParaRPr lang="it-IT" sz="1800" dirty="0">
              <a:latin typeface="Calibri"/>
              <a:cs typeface="Calibri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6632"/>
            <a:ext cx="6487368" cy="64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358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it-IT" sz="2400" dirty="0">
                <a:solidFill>
                  <a:prstClr val="black"/>
                </a:solidFill>
              </a:rPr>
              <a:t>«</a:t>
            </a:r>
            <a:r>
              <a:rPr lang="it-IT" sz="2400" i="1" dirty="0">
                <a:solidFill>
                  <a:prstClr val="black"/>
                </a:solidFill>
              </a:rPr>
              <a:t>La persone migliori possiedono la sensibilità alla bellezza, il coraggio di rischiare, la disciplina per dire la verità, la capacità di sacrificio. Ironia della sorte, le loro virtù li rendono vulnerabili; sono spesso feriti, a volte distrutti</a:t>
            </a:r>
            <a:r>
              <a:rPr lang="it-IT" sz="2400" dirty="0">
                <a:solidFill>
                  <a:prstClr val="black"/>
                </a:solidFill>
              </a:rPr>
              <a:t>» (Ernest </a:t>
            </a:r>
            <a:r>
              <a:rPr lang="it-IT" sz="2400" dirty="0" smtClean="0">
                <a:solidFill>
                  <a:prstClr val="black"/>
                </a:solidFill>
              </a:rPr>
              <a:t>Hemingway</a:t>
            </a:r>
            <a:r>
              <a:rPr lang="it-IT" sz="2400" dirty="0">
                <a:solidFill>
                  <a:prstClr val="black"/>
                </a:solidFill>
              </a:rPr>
              <a:t>)</a:t>
            </a:r>
          </a:p>
          <a:p>
            <a:pPr marL="0" indent="0">
              <a:buNone/>
            </a:pPr>
            <a:endParaRPr lang="it-IT" sz="2000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16832"/>
            <a:ext cx="6948264" cy="4632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20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6632"/>
            <a:ext cx="9036496" cy="67413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sz="2400" dirty="0" smtClean="0"/>
              <a:t>«</a:t>
            </a:r>
            <a:r>
              <a:rPr lang="it-IT" sz="2400" i="1" dirty="0" smtClean="0"/>
              <a:t>Come l’erba sono i giorni dell’uomo</a:t>
            </a:r>
          </a:p>
          <a:p>
            <a:pPr marL="0" indent="0" algn="ctr">
              <a:buNone/>
            </a:pPr>
            <a:r>
              <a:rPr lang="it-IT" sz="2400" i="1" dirty="0" smtClean="0"/>
              <a:t>Come il fiore del campo, così egli fiorisce </a:t>
            </a:r>
          </a:p>
          <a:p>
            <a:pPr marL="0" indent="0" algn="ctr">
              <a:buNone/>
            </a:pPr>
            <a:r>
              <a:rPr lang="it-IT" sz="2400" i="1" dirty="0" smtClean="0"/>
              <a:t>Lo investe il vento e più non esiste</a:t>
            </a:r>
          </a:p>
          <a:p>
            <a:pPr marL="0" indent="0" algn="ctr">
              <a:buNone/>
            </a:pPr>
            <a:r>
              <a:rPr lang="it-IT" sz="2400" i="1" dirty="0" smtClean="0"/>
              <a:t>E il suo posto non lo riconosce</a:t>
            </a:r>
            <a:r>
              <a:rPr lang="it-IT" sz="2400" dirty="0" smtClean="0"/>
              <a:t>» (Salmo 103, 15-16</a:t>
            </a:r>
            <a:r>
              <a:rPr lang="it-IT" sz="2800" dirty="0" smtClean="0"/>
              <a:t>)</a:t>
            </a:r>
          </a:p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endParaRPr lang="it-IT" sz="2000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2608894"/>
            <a:ext cx="5147022" cy="3863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036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669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rgbClr val="D917C2"/>
                </a:solidFill>
              </a:rPr>
              <a:t>VULNERABILIT</a:t>
            </a:r>
            <a:r>
              <a:rPr lang="it-IT" sz="2400" b="1" dirty="0" smtClean="0">
                <a:solidFill>
                  <a:srgbClr val="D917C2"/>
                </a:solidFill>
                <a:latin typeface="Calibri"/>
                <a:cs typeface="Calibri"/>
              </a:rPr>
              <a:t>Á DA CURA…</a:t>
            </a:r>
          </a:p>
          <a:p>
            <a:pPr marL="0" indent="0" algn="just">
              <a:buNone/>
            </a:pPr>
            <a:endParaRPr lang="it-IT" sz="2400" b="1" dirty="0">
              <a:solidFill>
                <a:srgbClr val="D917C2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endParaRPr lang="it-IT" sz="2400" b="1" dirty="0" smtClean="0">
              <a:solidFill>
                <a:srgbClr val="D917C2"/>
              </a:solidFill>
              <a:latin typeface="Calibri"/>
              <a:cs typeface="Calibri"/>
            </a:endParaRPr>
          </a:p>
          <a:p>
            <a:pPr marL="0" indent="0" algn="just">
              <a:buNone/>
            </a:pPr>
            <a:r>
              <a:rPr lang="it-IT" sz="2000" dirty="0" smtClean="0"/>
              <a:t>Pone la questione del cd. «</a:t>
            </a:r>
            <a:r>
              <a:rPr lang="it-IT" sz="2000" b="1" dirty="0" smtClean="0"/>
              <a:t>cerchio del CARE</a:t>
            </a:r>
            <a:r>
              <a:rPr lang="it-IT" sz="2000" dirty="0" smtClean="0"/>
              <a:t>» …</a:t>
            </a:r>
          </a:p>
          <a:p>
            <a:pPr marL="0" indent="0" algn="just">
              <a:buNone/>
            </a:pPr>
            <a:r>
              <a:rPr lang="it-IT" sz="2000" dirty="0" smtClean="0"/>
              <a:t>Giuliana Costa definisce il  </a:t>
            </a:r>
            <a:r>
              <a:rPr lang="it-IT" sz="2000" b="1" dirty="0" smtClean="0"/>
              <a:t>cerchio </a:t>
            </a:r>
            <a:r>
              <a:rPr lang="it-IT" sz="2000" b="1" dirty="0"/>
              <a:t>del </a:t>
            </a:r>
            <a:r>
              <a:rPr lang="it-IT" sz="2000" b="1" dirty="0" smtClean="0"/>
              <a:t>care </a:t>
            </a:r>
            <a:r>
              <a:rPr lang="it-IT" sz="2000" dirty="0" smtClean="0"/>
              <a:t>come «</a:t>
            </a:r>
            <a:r>
              <a:rPr lang="it-IT" sz="2000" i="1" dirty="0" smtClean="0"/>
              <a:t>la </a:t>
            </a:r>
            <a:r>
              <a:rPr lang="it-IT" sz="2000" b="1" i="1" dirty="0" smtClean="0"/>
              <a:t>circolarità </a:t>
            </a:r>
            <a:r>
              <a:rPr lang="it-IT" sz="2000" b="1" i="1" dirty="0"/>
              <a:t>espropriante l'integrità personale </a:t>
            </a:r>
            <a:r>
              <a:rPr lang="it-IT" sz="2000" i="1" dirty="0"/>
              <a:t>tra il dirsi del bisogno di cura e il farsi della risposta di cura, dove per assurdo è la stessa autenticità sia del bisogno che della risposta ad essere fonte </a:t>
            </a:r>
            <a:r>
              <a:rPr lang="it-IT" sz="2000" i="1" dirty="0" smtClean="0"/>
              <a:t>espropriante</a:t>
            </a:r>
            <a:r>
              <a:rPr lang="it-IT" sz="2000" dirty="0" smtClean="0"/>
              <a:t>»</a:t>
            </a:r>
            <a:r>
              <a:rPr lang="it-IT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pPr marL="0" indent="0" algn="just">
              <a:buNone/>
            </a:pPr>
            <a:r>
              <a:rPr lang="it-IT" sz="2000" dirty="0" smtClean="0"/>
              <a:t>In parole più semplici, il cerchio del care individua tutto ciò che, nell’ambito di una relazione di cura, si sviluppa in quanto disfunzionale, ovvero fonte di </a:t>
            </a:r>
            <a:r>
              <a:rPr lang="it-IT" sz="2000" i="1" dirty="0" err="1" smtClean="0"/>
              <a:t>distress</a:t>
            </a:r>
            <a:r>
              <a:rPr lang="it-IT" sz="2000" dirty="0" smtClean="0"/>
              <a:t> (angoscia), disagio, fragilità, invece di essere fonte di  benessere e sostegno. 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Secondo molti autori (G. Conte, M. </a:t>
            </a:r>
            <a:r>
              <a:rPr lang="it-IT" sz="2000" dirty="0" err="1" smtClean="0"/>
              <a:t>Gensabella</a:t>
            </a:r>
            <a:r>
              <a:rPr lang="it-IT" sz="2000" dirty="0" smtClean="0"/>
              <a:t> Furnari…) individuare </a:t>
            </a:r>
            <a:r>
              <a:rPr lang="it-IT" sz="2000" b="1" u="sng" dirty="0" smtClean="0"/>
              <a:t>la Vulnerabilità come principio cardine</a:t>
            </a:r>
            <a:r>
              <a:rPr lang="it-IT" sz="2000" dirty="0" smtClean="0"/>
              <a:t> e cornice preventiva, che precede ogni altro ambito di intervento giuridico-sociale e </a:t>
            </a:r>
            <a:r>
              <a:rPr lang="it-IT" sz="2000" dirty="0" err="1" smtClean="0"/>
              <a:t>psico</a:t>
            </a:r>
            <a:r>
              <a:rPr lang="it-IT" sz="2000" dirty="0" smtClean="0"/>
              <a:t>-relazionale, </a:t>
            </a:r>
            <a:r>
              <a:rPr lang="it-IT" sz="2000" b="1" u="sng" dirty="0" smtClean="0"/>
              <a:t>può </a:t>
            </a:r>
            <a:r>
              <a:rPr lang="it-IT" sz="2000" b="1" u="sng" dirty="0"/>
              <a:t>costituire l'elemento che riduce la stretta di questa dinamica</a:t>
            </a:r>
            <a:r>
              <a:rPr lang="it-IT" sz="2000" dirty="0"/>
              <a:t>. 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2631380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Vantaggi di un sistema fondato sulla VULNERABILIT</a:t>
            </a:r>
            <a:r>
              <a:rPr lang="it-IT" sz="2000" b="1" dirty="0" smtClean="0">
                <a:solidFill>
                  <a:srgbClr val="D917C2"/>
                </a:solidFill>
                <a:latin typeface="Calibri"/>
                <a:cs typeface="Calibri"/>
              </a:rPr>
              <a:t>Á</a:t>
            </a:r>
          </a:p>
          <a:p>
            <a:pPr marL="0" indent="0" algn="just">
              <a:buNone/>
            </a:pPr>
            <a:endParaRPr lang="it-IT" sz="2000" b="1" dirty="0">
              <a:latin typeface="Calibri"/>
              <a:cs typeface="Calibri"/>
            </a:endParaRPr>
          </a:p>
          <a:p>
            <a:pPr algn="just"/>
            <a:r>
              <a:rPr lang="it-IT" sz="2000" b="1" dirty="0" smtClean="0">
                <a:latin typeface="Calibri"/>
                <a:cs typeface="Calibri"/>
              </a:rPr>
              <a:t>Evitare il fraintendimento del concetto di «CURA», </a:t>
            </a:r>
            <a:r>
              <a:rPr lang="it-IT" sz="2000" dirty="0" smtClean="0">
                <a:latin typeface="Calibri"/>
                <a:cs typeface="Calibri"/>
              </a:rPr>
              <a:t>come pretesa di eradicazione della vulnerabilità. Intendere l’etica della cura come sforzo titanico – come </a:t>
            </a:r>
            <a:r>
              <a:rPr lang="it-IT" sz="2000" b="1" dirty="0" smtClean="0">
                <a:latin typeface="Calibri"/>
                <a:cs typeface="Calibri"/>
              </a:rPr>
              <a:t>meta di invulnerabilità </a:t>
            </a:r>
            <a:r>
              <a:rPr lang="it-IT" sz="2000" dirty="0" smtClean="0">
                <a:latin typeface="Calibri"/>
                <a:cs typeface="Calibri"/>
              </a:rPr>
              <a:t>– aggrava sia la persona bisognosa di cura – che potrebbe sentirsi ingiustamente violata ad tendere verso un modello che sente troppo distante, se non estraneo a se stessa; sia il care </a:t>
            </a:r>
            <a:r>
              <a:rPr lang="it-IT" sz="2000" dirty="0" err="1" smtClean="0">
                <a:latin typeface="Calibri"/>
                <a:cs typeface="Calibri"/>
              </a:rPr>
              <a:t>giver</a:t>
            </a:r>
            <a:r>
              <a:rPr lang="it-IT" sz="2000" dirty="0" smtClean="0">
                <a:latin typeface="Calibri"/>
                <a:cs typeface="Calibri"/>
              </a:rPr>
              <a:t> (</a:t>
            </a:r>
            <a:r>
              <a:rPr lang="it-IT" sz="2000" i="1" dirty="0" err="1" smtClean="0">
                <a:latin typeface="Calibri"/>
                <a:cs typeface="Calibri"/>
              </a:rPr>
              <a:t>distress</a:t>
            </a:r>
            <a:r>
              <a:rPr lang="it-IT" sz="2000" dirty="0" smtClean="0">
                <a:latin typeface="Calibri"/>
                <a:cs typeface="Calibri"/>
              </a:rPr>
              <a:t> da ʺ</a:t>
            </a:r>
            <a:r>
              <a:rPr lang="it-IT" sz="2000" dirty="0">
                <a:cs typeface="Calibri"/>
              </a:rPr>
              <a:t>cerchio del </a:t>
            </a:r>
            <a:r>
              <a:rPr lang="it-IT" sz="2000" i="1" dirty="0">
                <a:cs typeface="Calibri"/>
              </a:rPr>
              <a:t>care</a:t>
            </a:r>
            <a:r>
              <a:rPr lang="it-IT" sz="2000" dirty="0" smtClean="0">
                <a:latin typeface="Calibri"/>
                <a:cs typeface="Calibri"/>
              </a:rPr>
              <a:t>ʺ)</a:t>
            </a:r>
          </a:p>
          <a:p>
            <a:pPr algn="just"/>
            <a:r>
              <a:rPr lang="it-IT" sz="2000" b="1" dirty="0" smtClean="0">
                <a:latin typeface="Calibri"/>
                <a:cs typeface="Calibri"/>
              </a:rPr>
              <a:t>Valorizzazione della Vulnerabilità</a:t>
            </a:r>
            <a:r>
              <a:rPr lang="it-IT" sz="2000" dirty="0" smtClean="0">
                <a:latin typeface="Calibri"/>
                <a:cs typeface="Calibri"/>
              </a:rPr>
              <a:t>: essa non è uno spazio chiuso, inabitabile, da evitare. Al contrario, la vulnerabilità (es.  La malattia) è uno </a:t>
            </a:r>
            <a:r>
              <a:rPr lang="it-IT" sz="2000" b="1" dirty="0" smtClean="0">
                <a:latin typeface="Calibri"/>
                <a:cs typeface="Calibri"/>
              </a:rPr>
              <a:t>spazio pubblico</a:t>
            </a:r>
            <a:r>
              <a:rPr lang="it-IT" sz="2000" dirty="0" smtClean="0">
                <a:latin typeface="Calibri"/>
                <a:cs typeface="Calibri"/>
              </a:rPr>
              <a:t>, condiviso, </a:t>
            </a:r>
            <a:r>
              <a:rPr lang="it-IT" sz="2000" b="1" dirty="0" smtClean="0">
                <a:latin typeface="Calibri"/>
                <a:cs typeface="Calibri"/>
              </a:rPr>
              <a:t>da abitare </a:t>
            </a:r>
            <a:r>
              <a:rPr lang="it-IT" sz="2000" dirty="0" smtClean="0">
                <a:latin typeface="Calibri"/>
                <a:cs typeface="Calibri"/>
              </a:rPr>
              <a:t>e arricchire di senso.</a:t>
            </a:r>
          </a:p>
          <a:p>
            <a:pPr algn="just"/>
            <a:r>
              <a:rPr lang="it-IT" sz="2000" dirty="0" smtClean="0">
                <a:latin typeface="Calibri"/>
                <a:cs typeface="Calibri"/>
              </a:rPr>
              <a:t>Vulnerabilità come valore politico</a:t>
            </a:r>
            <a:r>
              <a:rPr lang="it-IT" sz="2000" dirty="0">
                <a:cs typeface="Calibri"/>
              </a:rPr>
              <a:t>: </a:t>
            </a:r>
            <a:r>
              <a:rPr lang="it-IT" sz="2000" dirty="0" smtClean="0">
                <a:cs typeface="Calibri"/>
              </a:rPr>
              <a:t>riconoscendo i bisogni sia di chi versa in condizioni di disagio sia di chi compie l’azione di cura (</a:t>
            </a:r>
            <a:r>
              <a:rPr lang="it-IT" sz="2000" i="1" dirty="0" smtClean="0">
                <a:cs typeface="Calibri"/>
              </a:rPr>
              <a:t>care </a:t>
            </a:r>
            <a:r>
              <a:rPr lang="it-IT" sz="2000" i="1" dirty="0" err="1" smtClean="0">
                <a:cs typeface="Calibri"/>
              </a:rPr>
              <a:t>giver</a:t>
            </a:r>
            <a:r>
              <a:rPr lang="it-IT" sz="2000" dirty="0" smtClean="0">
                <a:cs typeface="Calibri"/>
              </a:rPr>
              <a:t>) la vulnerabilità può diventare un principio di orientamento per le </a:t>
            </a:r>
            <a:r>
              <a:rPr lang="it-IT" sz="2000" i="1" dirty="0" err="1" smtClean="0">
                <a:cs typeface="Calibri"/>
              </a:rPr>
              <a:t>policies</a:t>
            </a:r>
            <a:r>
              <a:rPr lang="it-IT" sz="2000" dirty="0" smtClean="0">
                <a:cs typeface="Calibri"/>
              </a:rPr>
              <a:t> in tema di protezione </a:t>
            </a:r>
            <a:r>
              <a:rPr lang="it-IT" sz="2000" dirty="0">
                <a:cs typeface="Calibri"/>
              </a:rPr>
              <a:t>e </a:t>
            </a:r>
            <a:r>
              <a:rPr lang="it-IT" sz="2000" dirty="0" smtClean="0">
                <a:cs typeface="Calibri"/>
              </a:rPr>
              <a:t>sostegno sociale, solidarietà, giustizia sociale. </a:t>
            </a:r>
            <a:endParaRPr lang="it-IT" sz="2000" dirty="0" smtClean="0">
              <a:latin typeface="Calibri"/>
              <a:cs typeface="Calibri"/>
            </a:endParaRPr>
          </a:p>
          <a:p>
            <a:pPr algn="just"/>
            <a:endParaRPr lang="it-IT" sz="2000" b="1" dirty="0" smtClean="0">
              <a:latin typeface="Calibri"/>
              <a:cs typeface="Calibri"/>
            </a:endParaRPr>
          </a:p>
          <a:p>
            <a:pPr algn="just"/>
            <a:endParaRPr lang="it-IT" sz="2000" b="1" dirty="0"/>
          </a:p>
        </p:txBody>
      </p:sp>
    </p:spTree>
    <p:extLst>
      <p:ext uri="{BB962C8B-B14F-4D97-AF65-F5344CB8AC3E}">
        <p14:creationId xmlns:p14="http://schemas.microsoft.com/office/powerpoint/2010/main" val="13666405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r>
              <a:rPr lang="it-IT" sz="2400" b="1" dirty="0" smtClean="0"/>
              <a:t>Dunque in che rapporto stanno CURA e VULNERABILIT</a:t>
            </a:r>
            <a:r>
              <a:rPr lang="it-IT" sz="2400" b="1" dirty="0" smtClean="0">
                <a:latin typeface="Calibri"/>
                <a:cs typeface="Calibri"/>
              </a:rPr>
              <a:t>Á? </a:t>
            </a:r>
            <a:r>
              <a:rPr lang="it-IT" sz="2400" dirty="0" smtClean="0">
                <a:latin typeface="Calibri"/>
                <a:cs typeface="Calibri"/>
              </a:rPr>
              <a:t>(M. </a:t>
            </a:r>
            <a:r>
              <a:rPr lang="it-IT" sz="2400" dirty="0" err="1" smtClean="0">
                <a:latin typeface="Calibri"/>
                <a:cs typeface="Calibri"/>
              </a:rPr>
              <a:t>Gensabella</a:t>
            </a:r>
            <a:r>
              <a:rPr lang="it-IT" sz="2400" dirty="0" smtClean="0">
                <a:latin typeface="Calibri"/>
                <a:cs typeface="Calibri"/>
              </a:rPr>
              <a:t> Furnari, </a:t>
            </a:r>
            <a:r>
              <a:rPr lang="it-IT" sz="2400" i="1" dirty="0" smtClean="0">
                <a:latin typeface="Calibri"/>
                <a:cs typeface="Calibri"/>
              </a:rPr>
              <a:t>Vulnerabilità e cura. Bioetica ed esperienza del limite, </a:t>
            </a:r>
            <a:r>
              <a:rPr lang="it-IT" sz="2400" dirty="0" err="1" smtClean="0">
                <a:latin typeface="Calibri"/>
                <a:cs typeface="Calibri"/>
              </a:rPr>
              <a:t>Rubbettino</a:t>
            </a:r>
            <a:r>
              <a:rPr lang="it-IT" sz="2400" dirty="0" smtClean="0">
                <a:latin typeface="Calibri"/>
                <a:cs typeface="Calibri"/>
              </a:rPr>
              <a:t>, 2008)</a:t>
            </a:r>
          </a:p>
          <a:p>
            <a:pPr marL="0" indent="0" algn="just">
              <a:buNone/>
            </a:pPr>
            <a:endParaRPr lang="it-IT" sz="2000" dirty="0" smtClean="0">
              <a:latin typeface="Calibri"/>
              <a:cs typeface="Calibri"/>
            </a:endParaRPr>
          </a:p>
          <a:p>
            <a:pPr algn="just"/>
            <a:r>
              <a:rPr lang="it-IT" sz="2400" b="1" dirty="0" smtClean="0">
                <a:latin typeface="Calibri"/>
                <a:cs typeface="Calibri"/>
              </a:rPr>
              <a:t>La Cura è la soluzione alla vulnerabilità? </a:t>
            </a:r>
          </a:p>
          <a:p>
            <a:pPr algn="just"/>
            <a:r>
              <a:rPr lang="it-IT" sz="2400" b="1" dirty="0" smtClean="0">
                <a:latin typeface="Calibri"/>
                <a:cs typeface="Calibri"/>
              </a:rPr>
              <a:t>Un suo antidoto? </a:t>
            </a:r>
          </a:p>
          <a:p>
            <a:pPr algn="just"/>
            <a:r>
              <a:rPr lang="it-IT" sz="2400" b="1" dirty="0" smtClean="0">
                <a:cs typeface="Calibri"/>
              </a:rPr>
              <a:t>La </a:t>
            </a:r>
            <a:r>
              <a:rPr lang="it-IT" sz="2400" b="1" dirty="0">
                <a:cs typeface="Calibri"/>
              </a:rPr>
              <a:t>cura </a:t>
            </a:r>
            <a:r>
              <a:rPr lang="it-IT" sz="2400" b="1" dirty="0" smtClean="0">
                <a:cs typeface="Calibri"/>
              </a:rPr>
              <a:t>r</a:t>
            </a:r>
            <a:r>
              <a:rPr lang="it-IT" sz="2400" b="1" dirty="0" smtClean="0">
                <a:latin typeface="Calibri"/>
                <a:cs typeface="Calibri"/>
              </a:rPr>
              <a:t>iesce a neutralizzare la vulnerabilità o ad arginarla?</a:t>
            </a:r>
          </a:p>
          <a:p>
            <a:pPr algn="just"/>
            <a:endParaRPr lang="it-IT" sz="2400" b="1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endParaRPr lang="it-IT" sz="2000" b="1" dirty="0" smtClean="0">
              <a:latin typeface="Calibri"/>
              <a:cs typeface="Calibri"/>
            </a:endParaRPr>
          </a:p>
          <a:p>
            <a:pPr marL="0" indent="0" algn="just">
              <a:buNone/>
            </a:pPr>
            <a:endParaRPr lang="it-IT" sz="2000" b="1" dirty="0"/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009157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496" y="44624"/>
            <a:ext cx="9001000" cy="68407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Due approcci….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2000" b="1" dirty="0" smtClean="0">
                <a:solidFill>
                  <a:srgbClr val="D917C2"/>
                </a:solidFill>
              </a:rPr>
              <a:t>Etica della cura come soluzione alla vulnerabilità</a:t>
            </a:r>
            <a:r>
              <a:rPr lang="it-IT" sz="2000" dirty="0" smtClean="0"/>
              <a:t>, vista come limitata al piano materiale o psicologico (autori come </a:t>
            </a:r>
            <a:r>
              <a:rPr lang="it-IT" sz="2000" dirty="0" err="1" smtClean="0"/>
              <a:t>Gilligan</a:t>
            </a:r>
            <a:r>
              <a:rPr lang="it-IT" sz="2000" dirty="0" smtClean="0"/>
              <a:t>, </a:t>
            </a:r>
            <a:r>
              <a:rPr lang="it-IT" sz="2000" dirty="0" err="1" smtClean="0"/>
              <a:t>Noddings</a:t>
            </a:r>
            <a:r>
              <a:rPr lang="it-IT" sz="2000" dirty="0" smtClean="0"/>
              <a:t>, </a:t>
            </a:r>
            <a:r>
              <a:rPr lang="it-IT" sz="2000" dirty="0" err="1" smtClean="0"/>
              <a:t>Held</a:t>
            </a:r>
            <a:r>
              <a:rPr lang="it-IT" sz="2000" dirty="0" smtClean="0"/>
              <a:t>…). In questo approccio la </a:t>
            </a:r>
            <a:r>
              <a:rPr lang="it-IT" sz="2000" b="1" dirty="0" smtClean="0"/>
              <a:t>cura </a:t>
            </a:r>
            <a:r>
              <a:rPr lang="it-IT" sz="2000" dirty="0" smtClean="0"/>
              <a:t>consiste nella </a:t>
            </a:r>
            <a:r>
              <a:rPr lang="it-IT" sz="2000" b="1" dirty="0" smtClean="0"/>
              <a:t>attenzione ai bisogni </a:t>
            </a:r>
            <a:r>
              <a:rPr lang="it-IT" sz="2000" dirty="0" smtClean="0"/>
              <a:t>particolari dell’altro nelle situazioni e nel vissuto concreto. </a:t>
            </a:r>
            <a:endParaRPr lang="it-IT" sz="2000" dirty="0"/>
          </a:p>
          <a:p>
            <a:pPr marL="0" indent="0" algn="just">
              <a:buNone/>
            </a:pPr>
            <a:r>
              <a:rPr lang="it-IT" sz="2000" dirty="0" smtClean="0"/>
              <a:t>Ciò a sua volta presuppone che i bisogni siano:</a:t>
            </a:r>
          </a:p>
          <a:p>
            <a:pPr algn="just"/>
            <a:r>
              <a:rPr lang="it-IT" sz="2000" dirty="0" smtClean="0"/>
              <a:t> individuabili</a:t>
            </a:r>
          </a:p>
          <a:p>
            <a:pPr algn="just"/>
            <a:r>
              <a:rPr lang="it-IT" sz="2000" dirty="0" smtClean="0"/>
              <a:t> riconoscibili </a:t>
            </a:r>
          </a:p>
          <a:p>
            <a:pPr algn="just"/>
            <a:r>
              <a:rPr lang="it-IT" sz="2000" dirty="0" smtClean="0"/>
              <a:t> esprimibili</a:t>
            </a:r>
          </a:p>
          <a:p>
            <a:pPr marL="0" indent="0" algn="just">
              <a:buNone/>
            </a:pPr>
            <a:r>
              <a:rPr lang="it-IT" sz="2000" dirty="0" smtClean="0"/>
              <a:t>In questo paradigma il modello di cura di riferimento è la cura materna e l’etica della cura è intesa come </a:t>
            </a:r>
          </a:p>
          <a:p>
            <a:pPr marL="0" indent="0" algn="just">
              <a:buNone/>
            </a:pPr>
            <a:r>
              <a:rPr lang="it-IT" sz="2000" dirty="0" smtClean="0"/>
              <a:t>«</a:t>
            </a:r>
            <a:r>
              <a:rPr lang="it-IT" sz="2000" i="1" dirty="0" smtClean="0"/>
              <a:t>quella </a:t>
            </a:r>
            <a:r>
              <a:rPr lang="it-IT" sz="2000" i="1" dirty="0"/>
              <a:t>riflessione morale che </a:t>
            </a:r>
            <a:r>
              <a:rPr lang="it-IT" sz="2000" i="1" dirty="0" smtClean="0"/>
              <a:t>mette al </a:t>
            </a:r>
            <a:r>
              <a:rPr lang="it-IT" sz="2000" i="1" dirty="0"/>
              <a:t>centro una pratica o capacità di prendersi cura degli </a:t>
            </a:r>
            <a:r>
              <a:rPr lang="it-IT" sz="2000" i="1" dirty="0" smtClean="0"/>
              <a:t>altri</a:t>
            </a:r>
            <a:r>
              <a:rPr lang="it-IT" sz="2000" i="1" dirty="0"/>
              <a:t>, nella loro </a:t>
            </a:r>
            <a:r>
              <a:rPr lang="it-IT" sz="2000" i="1" dirty="0" smtClean="0"/>
              <a:t>fisicità o </a:t>
            </a:r>
            <a:r>
              <a:rPr lang="it-IT" sz="2000" i="1" dirty="0"/>
              <a:t>nelle loro esigenze psicologiche basilari, richiamandosi a sensibilità, </a:t>
            </a:r>
            <a:r>
              <a:rPr lang="it-IT" sz="2000" i="1" dirty="0" smtClean="0"/>
              <a:t>empatia o </a:t>
            </a:r>
            <a:r>
              <a:rPr lang="it-IT" sz="2000" i="1" dirty="0"/>
              <a:t>capacità di ascolto e impegno e </a:t>
            </a:r>
            <a:r>
              <a:rPr lang="it-IT" sz="2000" i="1" dirty="0" smtClean="0"/>
              <a:t>azione</a:t>
            </a:r>
            <a:r>
              <a:rPr lang="it-IT" sz="2000" dirty="0" smtClean="0"/>
              <a:t>» (C. BOTTI, Vulnerabilità, relazioni e cura. Ripensare la bioetica, 2016).</a:t>
            </a:r>
          </a:p>
          <a:p>
            <a:pPr marL="0" indent="0" algn="just">
              <a:buNone/>
            </a:pPr>
            <a:r>
              <a:rPr lang="it-IT" sz="2000" b="1" dirty="0" err="1" smtClean="0"/>
              <a:t>Gilligan</a:t>
            </a:r>
            <a:r>
              <a:rPr lang="it-IT" sz="2000" dirty="0" smtClean="0"/>
              <a:t> (</a:t>
            </a:r>
            <a:r>
              <a:rPr lang="it-IT" sz="1800" dirty="0" smtClean="0"/>
              <a:t>C. </a:t>
            </a:r>
            <a:r>
              <a:rPr lang="it-IT" sz="1800" dirty="0" err="1" smtClean="0"/>
              <a:t>Gilligan</a:t>
            </a:r>
            <a:r>
              <a:rPr lang="it-IT" sz="1800" dirty="0" smtClean="0"/>
              <a:t>, Con voce di donna. Etica e formazione della personalità, 1991</a:t>
            </a:r>
            <a:r>
              <a:rPr lang="it-IT" sz="2000" dirty="0" smtClean="0"/>
              <a:t>)  intende la </a:t>
            </a:r>
            <a:r>
              <a:rPr lang="it-IT" sz="2000" b="1" dirty="0" smtClean="0"/>
              <a:t>Cura</a:t>
            </a:r>
            <a:r>
              <a:rPr lang="it-IT" sz="2000" dirty="0" smtClean="0"/>
              <a:t> </a:t>
            </a:r>
            <a:r>
              <a:rPr lang="it-IT" sz="2000" dirty="0"/>
              <a:t>anche </a:t>
            </a:r>
            <a:r>
              <a:rPr lang="it-IT" sz="2000" dirty="0" smtClean="0"/>
              <a:t>come </a:t>
            </a:r>
            <a:r>
              <a:rPr lang="it-IT" sz="2000" b="1" dirty="0" smtClean="0"/>
              <a:t>rivelatrice di verità esperienziale ed esistenziale</a:t>
            </a:r>
            <a:r>
              <a:rPr lang="it-IT" sz="2000" dirty="0" smtClean="0"/>
              <a:t>:</a:t>
            </a:r>
          </a:p>
          <a:p>
            <a:pPr marL="0" indent="0" algn="just">
              <a:buNone/>
            </a:pPr>
            <a:r>
              <a:rPr lang="it-IT" sz="2000" dirty="0"/>
              <a:t>«</a:t>
            </a:r>
            <a:r>
              <a:rPr lang="it-IT" sz="2000" i="1" dirty="0"/>
              <a:t>La verità del rapporto, tuttavia riemerge nella riscoperta della connessione, nell’intuizione che noi e l’altro siamo interdipendenti, e che la vita, per quanto sia un valore in sé, può alimentarsi solo nel rapporto, in virtù della cura che ci </a:t>
            </a:r>
            <a:r>
              <a:rPr lang="it-IT" sz="2000" i="1" dirty="0" smtClean="0"/>
              <a:t>mettiamo</a:t>
            </a:r>
            <a:r>
              <a:rPr lang="it-IT" sz="2000" dirty="0" smtClean="0"/>
              <a:t>»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/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125194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it-IT" sz="1800" dirty="0"/>
              <a:t>L’altro approccio  </a:t>
            </a:r>
            <a:r>
              <a:rPr lang="it-IT" sz="1800" dirty="0" smtClean="0"/>
              <a:t>(condiviso da C. BOTTI, J. BUTLER e altri) vede la vulnerabilità </a:t>
            </a:r>
            <a:r>
              <a:rPr lang="it-IT" sz="1800" dirty="0"/>
              <a:t>e la cura </a:t>
            </a:r>
            <a:r>
              <a:rPr lang="it-IT" sz="1800" dirty="0" smtClean="0"/>
              <a:t>in senso più ampio  cioè come </a:t>
            </a:r>
            <a:r>
              <a:rPr lang="it-IT" sz="1800" b="1" dirty="0" smtClean="0">
                <a:solidFill>
                  <a:srgbClr val="D917C2"/>
                </a:solidFill>
              </a:rPr>
              <a:t>precondizione dell’esistenza e della tutela della diversità</a:t>
            </a:r>
            <a:r>
              <a:rPr lang="it-IT" sz="1800" dirty="0" smtClean="0"/>
              <a:t>.</a:t>
            </a:r>
          </a:p>
          <a:p>
            <a:pPr marL="0" indent="0" algn="just">
              <a:buNone/>
            </a:pPr>
            <a:r>
              <a:rPr lang="it-IT" sz="1800" u="sng" dirty="0"/>
              <a:t>La </a:t>
            </a:r>
            <a:r>
              <a:rPr lang="it-IT" sz="1800" u="sng" dirty="0" smtClean="0"/>
              <a:t>cura, la solidarietà </a:t>
            </a:r>
            <a:r>
              <a:rPr lang="it-IT" sz="1800" b="1" u="sng" dirty="0" smtClean="0"/>
              <a:t>non sono </a:t>
            </a:r>
            <a:r>
              <a:rPr lang="it-IT" sz="1800" dirty="0" smtClean="0"/>
              <a:t>semplicemente un fatto di mera </a:t>
            </a:r>
            <a:r>
              <a:rPr lang="it-IT" sz="1800" b="1" dirty="0" smtClean="0"/>
              <a:t>presa </a:t>
            </a:r>
            <a:r>
              <a:rPr lang="it-IT" sz="1800" b="1" dirty="0"/>
              <a:t>in carico dei bisogni </a:t>
            </a:r>
            <a:r>
              <a:rPr lang="it-IT" sz="1800" dirty="0"/>
              <a:t>degli altri, ma riguardano la </a:t>
            </a:r>
            <a:r>
              <a:rPr lang="it-IT" sz="1800" dirty="0" smtClean="0"/>
              <a:t>possibilità stessa </a:t>
            </a:r>
            <a:r>
              <a:rPr lang="it-IT" sz="1800" dirty="0"/>
              <a:t>di esprimersi </a:t>
            </a:r>
            <a:r>
              <a:rPr lang="it-IT" sz="1800" dirty="0" smtClean="0"/>
              <a:t> sugli altri e su noi stessi. </a:t>
            </a:r>
          </a:p>
          <a:p>
            <a:pPr algn="just"/>
            <a:r>
              <a:rPr lang="it-IT" sz="1800" dirty="0" smtClean="0"/>
              <a:t>La vulnerabilità curata </a:t>
            </a:r>
            <a:r>
              <a:rPr lang="it-IT" sz="1800" b="1" dirty="0" smtClean="0"/>
              <a:t>esprime la nostra voce</a:t>
            </a:r>
            <a:endParaRPr lang="it-IT" sz="1800" dirty="0" smtClean="0"/>
          </a:p>
          <a:p>
            <a:pPr algn="just"/>
            <a:r>
              <a:rPr lang="it-IT" sz="1800" dirty="0" smtClean="0"/>
              <a:t>La cura della vulnerabilità consente di essere consapevoli della diversità altrui e dello spazio che dobbiamo condividere, con conseguente assunzione dell’impegno affinché lo </a:t>
            </a:r>
            <a:r>
              <a:rPr lang="it-IT" sz="1800" b="1" dirty="0" smtClean="0"/>
              <a:t>spazio comune </a:t>
            </a:r>
            <a:r>
              <a:rPr lang="it-IT" sz="1800" dirty="0" smtClean="0"/>
              <a:t>(la società civile) risulti un luogo più </a:t>
            </a:r>
            <a:r>
              <a:rPr lang="it-IT" sz="1800" b="1" dirty="0" smtClean="0"/>
              <a:t>accogliente</a:t>
            </a:r>
            <a:r>
              <a:rPr lang="it-IT" sz="1800" dirty="0" smtClean="0"/>
              <a:t> possibile per tutti. </a:t>
            </a:r>
          </a:p>
          <a:p>
            <a:pPr algn="just"/>
            <a:r>
              <a:rPr lang="it-IT" sz="1800" b="1" u="sng" dirty="0" smtClean="0"/>
              <a:t>Cos’è allora ,in questo secondo approccio, la vulnerabilità?</a:t>
            </a:r>
          </a:p>
          <a:p>
            <a:pPr marL="0" indent="0" algn="just">
              <a:buNone/>
            </a:pPr>
            <a:r>
              <a:rPr lang="it-IT" sz="1800" b="1" dirty="0" smtClean="0">
                <a:solidFill>
                  <a:srgbClr val="D917C2"/>
                </a:solidFill>
              </a:rPr>
              <a:t>Non è solo un bisogno </a:t>
            </a:r>
            <a:r>
              <a:rPr lang="it-IT" sz="1800" dirty="0" smtClean="0"/>
              <a:t>di qualcosa di essenziale ed irrinunciabile</a:t>
            </a:r>
          </a:p>
          <a:p>
            <a:pPr marL="0" indent="0" algn="just">
              <a:buNone/>
            </a:pPr>
            <a:r>
              <a:rPr lang="it-IT" sz="1800" dirty="0" smtClean="0"/>
              <a:t>Non è la mera </a:t>
            </a:r>
            <a:r>
              <a:rPr lang="it-IT" sz="1800" b="1" dirty="0" smtClean="0">
                <a:solidFill>
                  <a:srgbClr val="D917C2"/>
                </a:solidFill>
              </a:rPr>
              <a:t>natura umana interdipendente </a:t>
            </a:r>
            <a:r>
              <a:rPr lang="it-IT" sz="1800" dirty="0" smtClean="0"/>
              <a:t>e relazionale…</a:t>
            </a:r>
          </a:p>
          <a:p>
            <a:pPr marL="0" indent="0" algn="just">
              <a:buNone/>
            </a:pPr>
            <a:r>
              <a:rPr lang="it-IT" sz="1800" dirty="0" smtClean="0"/>
              <a:t>… è  la consapevolezza che il nostro noi dipende da qualcosa di esterno a noi stessi ovvero che la nostra esperienza ha sempre un «</a:t>
            </a:r>
            <a:r>
              <a:rPr lang="it-IT" sz="1800" b="1" dirty="0" smtClean="0">
                <a:solidFill>
                  <a:srgbClr val="D917C2"/>
                </a:solidFill>
              </a:rPr>
              <a:t>io ed un tu</a:t>
            </a:r>
            <a:r>
              <a:rPr lang="it-IT" sz="1800" dirty="0" smtClean="0"/>
              <a:t>», dove il TU è dato da:</a:t>
            </a:r>
          </a:p>
          <a:p>
            <a:pPr algn="just"/>
            <a:r>
              <a:rPr lang="it-IT" sz="1800" dirty="0" smtClean="0"/>
              <a:t>La persona con cui mi relaziono</a:t>
            </a:r>
          </a:p>
          <a:p>
            <a:pPr algn="just"/>
            <a:r>
              <a:rPr lang="it-IT" sz="1800" dirty="0" smtClean="0"/>
              <a:t>Il contesto sociale</a:t>
            </a:r>
          </a:p>
          <a:p>
            <a:pPr algn="just"/>
            <a:r>
              <a:rPr lang="it-IT" sz="1800" dirty="0" smtClean="0"/>
              <a:t>Lo sfondo simbolico-culturale</a:t>
            </a:r>
            <a:endParaRPr lang="it-IT" sz="1800" dirty="0"/>
          </a:p>
          <a:p>
            <a:pPr marL="0" indent="0" algn="just">
              <a:buNone/>
            </a:pPr>
            <a:r>
              <a:rPr lang="it-IT" sz="1800" dirty="0" smtClean="0"/>
              <a:t>Dall’attenzione a questi sfondi – personale, relazionale, sociale – può dipendere:</a:t>
            </a:r>
          </a:p>
          <a:p>
            <a:pPr marL="0" indent="0" algn="just">
              <a:buNone/>
            </a:pPr>
            <a:r>
              <a:rPr lang="it-IT" sz="1800" dirty="0" smtClean="0"/>
              <a:t>La </a:t>
            </a:r>
            <a:r>
              <a:rPr lang="it-IT" sz="1800" b="1" dirty="0" smtClean="0"/>
              <a:t>fioritura</a:t>
            </a:r>
            <a:r>
              <a:rPr lang="it-IT" sz="1800" dirty="0" smtClean="0"/>
              <a:t> dell’umano (Virtù-felicità)</a:t>
            </a:r>
          </a:p>
          <a:p>
            <a:pPr marL="0" indent="0" algn="just">
              <a:buNone/>
            </a:pPr>
            <a:r>
              <a:rPr lang="it-IT" sz="1800" b="1" dirty="0" smtClean="0"/>
              <a:t>L’oppressione</a:t>
            </a:r>
            <a:r>
              <a:rPr lang="it-IT" sz="1800" dirty="0" smtClean="0"/>
              <a:t> dell’umano (violenza-infelicità, emarginazione).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545152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597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it-IT" sz="3000" dirty="0" smtClean="0"/>
          </a:p>
          <a:p>
            <a:pPr algn="just"/>
            <a:r>
              <a:rPr lang="it-IT" sz="2600" dirty="0" smtClean="0"/>
              <a:t>La vulnerabilità è oggi un </a:t>
            </a:r>
            <a:r>
              <a:rPr lang="it-IT" sz="2600" b="1" dirty="0" smtClean="0">
                <a:solidFill>
                  <a:srgbClr val="D917C2"/>
                </a:solidFill>
              </a:rPr>
              <a:t>tema centrale </a:t>
            </a:r>
            <a:r>
              <a:rPr lang="it-IT" sz="2600" dirty="0" smtClean="0"/>
              <a:t>in svariati campi: medico, bioetico, giuridico e sociale. </a:t>
            </a:r>
          </a:p>
          <a:p>
            <a:pPr algn="just"/>
            <a:r>
              <a:rPr lang="it-IT" sz="2600" dirty="0" smtClean="0"/>
              <a:t>Dal </a:t>
            </a:r>
            <a:r>
              <a:rPr lang="it-IT" sz="2600" dirty="0" err="1" smtClean="0"/>
              <a:t>lat</a:t>
            </a:r>
            <a:r>
              <a:rPr lang="it-IT" sz="2600" dirty="0" smtClean="0"/>
              <a:t>. </a:t>
            </a:r>
            <a:r>
              <a:rPr lang="it-IT" sz="2600" i="1" dirty="0" smtClean="0"/>
              <a:t>vulnus</a:t>
            </a:r>
            <a:r>
              <a:rPr lang="it-IT" sz="2600" dirty="0" smtClean="0"/>
              <a:t> = ferita, lacuna, vuoto</a:t>
            </a:r>
          </a:p>
          <a:p>
            <a:pPr algn="just"/>
            <a:r>
              <a:rPr lang="it-IT" sz="2600" dirty="0" smtClean="0"/>
              <a:t>Suggerisce il tema della </a:t>
            </a:r>
            <a:r>
              <a:rPr lang="it-IT" sz="2600" b="1" dirty="0" smtClean="0"/>
              <a:t>precarietà</a:t>
            </a:r>
            <a:r>
              <a:rPr lang="it-IT" sz="2600" dirty="0" smtClean="0"/>
              <a:t> e del </a:t>
            </a:r>
            <a:r>
              <a:rPr lang="it-IT" sz="2600" b="1" dirty="0" smtClean="0"/>
              <a:t>limite umano, </a:t>
            </a:r>
            <a:r>
              <a:rPr lang="it-IT" sz="2600" dirty="0" smtClean="0"/>
              <a:t>ovvero del bisogno di </a:t>
            </a:r>
            <a:r>
              <a:rPr lang="it-IT" sz="2600" b="1" dirty="0" smtClean="0">
                <a:solidFill>
                  <a:srgbClr val="D917C2"/>
                </a:solidFill>
              </a:rPr>
              <a:t>sostegno e protezione </a:t>
            </a:r>
            <a:r>
              <a:rPr lang="it-IT" sz="2600" dirty="0" smtClean="0"/>
              <a:t>individuale o di gruppo (come peculiarità </a:t>
            </a:r>
            <a:r>
              <a:rPr lang="it-IT" sz="2600" dirty="0" err="1" smtClean="0"/>
              <a:t>coesistenziale</a:t>
            </a:r>
            <a:r>
              <a:rPr lang="it-IT" sz="2600" dirty="0" smtClean="0"/>
              <a:t> all’uomo coinvolge sia il singolo, che l’aspetto delle relazioni intersoggettive e sociali).</a:t>
            </a:r>
            <a:endParaRPr lang="it-IT" sz="2600" dirty="0"/>
          </a:p>
          <a:p>
            <a:pPr algn="just"/>
            <a:r>
              <a:rPr lang="it-IT" sz="2600" dirty="0" smtClean="0"/>
              <a:t>Tema con </a:t>
            </a:r>
            <a:r>
              <a:rPr lang="it-IT" sz="2600" b="1" dirty="0" smtClean="0"/>
              <a:t>rilevanza costituzionale e valore fondamentale per l’ordinamento</a:t>
            </a:r>
            <a:r>
              <a:rPr lang="it-IT" sz="2600" dirty="0" smtClean="0"/>
              <a:t>: </a:t>
            </a:r>
          </a:p>
          <a:p>
            <a:pPr marL="0" indent="0" algn="just">
              <a:buNone/>
            </a:pPr>
            <a:r>
              <a:rPr lang="it-IT" sz="2600" dirty="0" smtClean="0"/>
              <a:t>Art. 2 </a:t>
            </a:r>
            <a:r>
              <a:rPr lang="it-IT" sz="2600" dirty="0" err="1" smtClean="0"/>
              <a:t>Cost</a:t>
            </a:r>
            <a:r>
              <a:rPr lang="it-IT" sz="2600" dirty="0" smtClean="0"/>
              <a:t>. parla dei  “</a:t>
            </a:r>
            <a:r>
              <a:rPr lang="it-IT" sz="2600" b="1" i="1" dirty="0" smtClean="0"/>
              <a:t>doveri inderogabili di solidarietà</a:t>
            </a:r>
            <a:r>
              <a:rPr lang="it-IT" sz="2600" i="1" dirty="0" smtClean="0"/>
              <a:t> </a:t>
            </a:r>
            <a:r>
              <a:rPr lang="it-IT" sz="2600" b="1" i="1" dirty="0" smtClean="0"/>
              <a:t>politica</a:t>
            </a:r>
            <a:r>
              <a:rPr lang="it-IT" sz="2600" i="1" dirty="0" smtClean="0"/>
              <a:t>, </a:t>
            </a:r>
            <a:r>
              <a:rPr lang="it-IT" sz="2600" b="1" i="1" dirty="0" smtClean="0"/>
              <a:t>economica e sociale</a:t>
            </a:r>
            <a:r>
              <a:rPr lang="it-IT" sz="2600" i="1" dirty="0" smtClean="0"/>
              <a:t>”</a:t>
            </a:r>
            <a:r>
              <a:rPr lang="it-IT" sz="2600" dirty="0" smtClean="0"/>
              <a:t> .</a:t>
            </a:r>
          </a:p>
          <a:p>
            <a:pPr algn="just"/>
            <a:r>
              <a:rPr lang="it-IT" sz="2600" dirty="0" smtClean="0"/>
              <a:t>Es. il diritto civile dispone “tutela del contraente debole” (consumatore), del minore, dell’incapace…</a:t>
            </a:r>
            <a:endParaRPr lang="it-IT" sz="3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352928" cy="6552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/>
              <a:t>Su proposta della Commissione </a:t>
            </a:r>
            <a:r>
              <a:rPr lang="it-IT" sz="2000" dirty="0"/>
              <a:t>Europea e </a:t>
            </a:r>
            <a:r>
              <a:rPr lang="it-IT" sz="2000" dirty="0" smtClean="0"/>
              <a:t>con la cooperazione </a:t>
            </a:r>
            <a:r>
              <a:rPr lang="it-IT" sz="2000" dirty="0"/>
              <a:t>dal </a:t>
            </a:r>
            <a:r>
              <a:rPr lang="it-IT" sz="2000" i="1" dirty="0"/>
              <a:t>Centre for </a:t>
            </a:r>
            <a:r>
              <a:rPr lang="it-IT" sz="2000" i="1" dirty="0" err="1"/>
              <a:t>Ethics</a:t>
            </a:r>
            <a:r>
              <a:rPr lang="it-IT" sz="2000" i="1" dirty="0"/>
              <a:t> and Law di </a:t>
            </a:r>
            <a:r>
              <a:rPr lang="it-IT" sz="2000" i="1" dirty="0" err="1"/>
              <a:t>Copenhagen</a:t>
            </a:r>
            <a:r>
              <a:rPr lang="it-IT" sz="2000" dirty="0"/>
              <a:t>, ventidue esperti europei di </a:t>
            </a:r>
            <a:r>
              <a:rPr lang="it-IT" sz="2000" dirty="0" smtClean="0"/>
              <a:t>bioetica hanno elaborato la </a:t>
            </a:r>
            <a:r>
              <a:rPr lang="it-IT" sz="2000" b="1" dirty="0" smtClean="0"/>
              <a:t>“</a:t>
            </a:r>
            <a:r>
              <a:rPr lang="it-IT" sz="2000" b="1" dirty="0"/>
              <a:t>Dichiarazione di Barcellona</a:t>
            </a:r>
            <a:r>
              <a:rPr lang="it-IT" sz="2000" dirty="0"/>
              <a:t>” </a:t>
            </a:r>
            <a:r>
              <a:rPr lang="it-IT" sz="2000" dirty="0" smtClean="0"/>
              <a:t> (lavori 1995-1998). </a:t>
            </a:r>
          </a:p>
          <a:p>
            <a:pPr algn="just"/>
            <a:r>
              <a:rPr lang="it-IT" sz="2000" dirty="0"/>
              <a:t>In generale, </a:t>
            </a:r>
            <a:r>
              <a:rPr lang="it-IT" sz="2000" dirty="0" smtClean="0"/>
              <a:t>è considerato l’atto </a:t>
            </a:r>
            <a:r>
              <a:rPr lang="it-IT" sz="2000" dirty="0"/>
              <a:t>fondatore di un </a:t>
            </a:r>
            <a:r>
              <a:rPr lang="it-IT" sz="2000" b="1" dirty="0"/>
              <a:t>partenariato globale </a:t>
            </a:r>
            <a:r>
              <a:rPr lang="it-IT" sz="2000" dirty="0"/>
              <a:t>tra l’Unione europea (UE) e dodici paesi del Sud del Mediterraneo. Lo scopo del partenariato è di rendere il Mediterraneo uno spazio comune di pace, stabilità e prosperità, attraverso il rafforzamento del dialogo politico e sulla sicurezza, la cooperazione economica e finanziaria, sociale e culturale.</a:t>
            </a:r>
          </a:p>
          <a:p>
            <a:pPr marL="0" indent="0">
              <a:buNone/>
            </a:pPr>
            <a:endParaRPr lang="it-IT" sz="1800" b="1" dirty="0"/>
          </a:p>
          <a:p>
            <a:endParaRPr lang="it-IT" sz="1800" b="1" dirty="0" smtClean="0"/>
          </a:p>
          <a:p>
            <a:endParaRPr lang="it-IT" sz="1800" b="1" dirty="0" smtClean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7" y="3004708"/>
            <a:ext cx="5148097" cy="3736660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5796136" y="3356992"/>
            <a:ext cx="2880320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it-IT" dirty="0"/>
              <a:t>In ambito bioetico, la Dichiarazione aggiunge ai </a:t>
            </a:r>
            <a:r>
              <a:rPr lang="it-IT" b="1" dirty="0"/>
              <a:t>4 principi</a:t>
            </a:r>
            <a:r>
              <a:rPr lang="it-IT" dirty="0"/>
              <a:t> già noti di bioetica, un quinto principio </a:t>
            </a:r>
            <a:r>
              <a:rPr lang="it-IT" dirty="0" smtClean="0"/>
              <a:t>….</a:t>
            </a:r>
          </a:p>
          <a:p>
            <a:pPr algn="just">
              <a:lnSpc>
                <a:spcPct val="150000"/>
              </a:lnSpc>
            </a:pPr>
            <a:r>
              <a:rPr lang="it-IT" dirty="0" smtClean="0"/>
              <a:t>… </a:t>
            </a:r>
            <a:r>
              <a:rPr lang="it-IT" b="1" dirty="0">
                <a:solidFill>
                  <a:srgbClr val="D917C2"/>
                </a:solidFill>
              </a:rPr>
              <a:t>la vulnerabilità.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6693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dirty="0" smtClean="0">
                <a:solidFill>
                  <a:srgbClr val="D917C2"/>
                </a:solidFill>
              </a:rPr>
              <a:t>PRINCIPI BIOETICI</a:t>
            </a:r>
          </a:p>
          <a:p>
            <a:pPr marL="457200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it-IT" sz="1800" b="1" dirty="0" smtClean="0"/>
              <a:t>BENEFICALIT</a:t>
            </a:r>
            <a:r>
              <a:rPr lang="it-IT" sz="1800" b="1" dirty="0" smtClean="0">
                <a:latin typeface="Calibri"/>
                <a:cs typeface="Calibri"/>
              </a:rPr>
              <a:t>Á</a:t>
            </a:r>
            <a:r>
              <a:rPr lang="it-IT" sz="1800" b="1" dirty="0" smtClean="0"/>
              <a:t> = deve essere ricercato il massimo beneficio clinico per il paziente</a:t>
            </a:r>
          </a:p>
          <a:p>
            <a:pPr marL="457200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it-IT" sz="1800" b="1" dirty="0" smtClean="0"/>
              <a:t>NON MALEFICENZA = deve essere ridotta al minimo la probabilità di eventi avversi. Il rischio deve essere commisurato ai benefici</a:t>
            </a:r>
          </a:p>
          <a:p>
            <a:pPr marL="457200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it-IT" sz="1800" b="1" dirty="0" smtClean="0"/>
              <a:t>AUTONOMIA =rispetto dell’identità ed autodeterminazione della persona, della consapevolezza della scelta (Consenso informato circa benefici/costi intervento)</a:t>
            </a:r>
          </a:p>
          <a:p>
            <a:pPr marL="457200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it-IT" sz="1800" b="1" dirty="0" smtClean="0"/>
              <a:t>GIUSTIZIA (o EQUIT</a:t>
            </a:r>
            <a:r>
              <a:rPr lang="it-IT" sz="1800" b="1" dirty="0" smtClean="0">
                <a:latin typeface="Calibri"/>
                <a:cs typeface="Calibri"/>
              </a:rPr>
              <a:t>Á) = garanzia di pari opportunità di accesso alle cure necessarie</a:t>
            </a:r>
            <a:endParaRPr lang="it-IT" sz="1800" b="1" dirty="0" smtClean="0"/>
          </a:p>
          <a:p>
            <a:pPr marL="457200" indent="-457200" algn="just">
              <a:lnSpc>
                <a:spcPct val="170000"/>
              </a:lnSpc>
              <a:buFont typeface="+mj-lt"/>
              <a:buAutoNum type="arabicPeriod"/>
            </a:pPr>
            <a:r>
              <a:rPr lang="it-IT" sz="1800" b="1" dirty="0" smtClean="0"/>
              <a:t>VULNERABILIT</a:t>
            </a:r>
            <a:r>
              <a:rPr lang="it-IT" sz="1800" b="1" dirty="0" smtClean="0">
                <a:latin typeface="Calibri"/>
                <a:cs typeface="Calibri"/>
              </a:rPr>
              <a:t>Á</a:t>
            </a:r>
            <a:r>
              <a:rPr lang="it-IT" sz="1800" b="1" dirty="0" smtClean="0"/>
              <a:t> =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 smtClean="0"/>
          </a:p>
          <a:p>
            <a:pPr marL="0" indent="0" algn="just">
              <a:buNone/>
            </a:pPr>
            <a:endParaRPr lang="it-IT" sz="2000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2726529" y="3933056"/>
            <a:ext cx="765351" cy="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2 9"/>
          <p:cNvCxnSpPr/>
          <p:nvPr/>
        </p:nvCxnSpPr>
        <p:spPr>
          <a:xfrm flipH="1">
            <a:off x="2267744" y="4005064"/>
            <a:ext cx="252028" cy="540060"/>
          </a:xfrm>
          <a:prstGeom prst="straightConnector1">
            <a:avLst/>
          </a:prstGeom>
          <a:ln w="38100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ttangolo con singolo angolo ritagliato 13"/>
          <p:cNvSpPr/>
          <p:nvPr/>
        </p:nvSpPr>
        <p:spPr>
          <a:xfrm>
            <a:off x="539552" y="4653136"/>
            <a:ext cx="2808312" cy="180020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chemeClr val="bg1"/>
                </a:solidFill>
              </a:rPr>
              <a:t>vulnerabilità </a:t>
            </a:r>
            <a:r>
              <a:rPr lang="it-IT" sz="2000" b="1" dirty="0" smtClean="0">
                <a:solidFill>
                  <a:schemeClr val="bg1"/>
                </a:solidFill>
              </a:rPr>
              <a:t>= espressione </a:t>
            </a:r>
            <a:r>
              <a:rPr lang="it-IT" sz="2000" b="1" dirty="0">
                <a:solidFill>
                  <a:schemeClr val="bg1"/>
                </a:solidFill>
              </a:rPr>
              <a:t>della </a:t>
            </a:r>
            <a:r>
              <a:rPr lang="it-IT" sz="2000" b="1" u="sng" dirty="0">
                <a:solidFill>
                  <a:schemeClr val="bg1"/>
                </a:solidFill>
              </a:rPr>
              <a:t>finitezza</a:t>
            </a:r>
            <a:r>
              <a:rPr lang="it-IT" sz="2000" b="1" dirty="0">
                <a:solidFill>
                  <a:schemeClr val="bg1"/>
                </a:solidFill>
              </a:rPr>
              <a:t> e della</a:t>
            </a:r>
            <a:r>
              <a:rPr lang="it-IT" sz="2000" b="1" u="sng" dirty="0">
                <a:solidFill>
                  <a:schemeClr val="bg1"/>
                </a:solidFill>
              </a:rPr>
              <a:t> fragilità </a:t>
            </a:r>
            <a:r>
              <a:rPr lang="it-IT" sz="2000" b="1" dirty="0">
                <a:solidFill>
                  <a:schemeClr val="bg1"/>
                </a:solidFill>
              </a:rPr>
              <a:t>dell'esistenza umana</a:t>
            </a:r>
          </a:p>
        </p:txBody>
      </p:sp>
      <p:sp>
        <p:nvSpPr>
          <p:cNvPr id="16" name="Rettangolo con singolo angolo ritagliato 15"/>
          <p:cNvSpPr/>
          <p:nvPr/>
        </p:nvSpPr>
        <p:spPr>
          <a:xfrm>
            <a:off x="3635896" y="3825044"/>
            <a:ext cx="3528392" cy="154817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/>
              <a:t>Vulnerabilità =</a:t>
            </a:r>
          </a:p>
          <a:p>
            <a:pPr algn="ctr"/>
            <a:r>
              <a:rPr lang="it-IT" b="1" dirty="0" smtClean="0"/>
              <a:t>l'oggetto </a:t>
            </a:r>
            <a:r>
              <a:rPr lang="it-IT" b="1" dirty="0"/>
              <a:t>di un principio morale che richiede l'esercizio della </a:t>
            </a:r>
            <a:r>
              <a:rPr lang="it-IT" b="1" u="sng" dirty="0"/>
              <a:t>cura nei confronti delle persone vulnerabili.</a:t>
            </a:r>
          </a:p>
        </p:txBody>
      </p:sp>
    </p:spTree>
    <p:extLst>
      <p:ext uri="{BB962C8B-B14F-4D97-AF65-F5344CB8AC3E}">
        <p14:creationId xmlns:p14="http://schemas.microsoft.com/office/powerpoint/2010/main" val="3884759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6632"/>
            <a:ext cx="8640960" cy="669674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3800" dirty="0" smtClean="0"/>
              <a:t>La Dichiarazione di Barcellona individua tre aree di interesse collegate alla Vulnerabilità: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3800" dirty="0" smtClean="0"/>
              <a:t>la dinamica </a:t>
            </a:r>
            <a:r>
              <a:rPr lang="it-IT" sz="3800" b="1" dirty="0" smtClean="0"/>
              <a:t>minaccia-protezione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3800" dirty="0" smtClean="0"/>
              <a:t> la </a:t>
            </a:r>
            <a:r>
              <a:rPr lang="it-IT" sz="3800" dirty="0"/>
              <a:t>priorità </a:t>
            </a:r>
            <a:r>
              <a:rPr lang="it-IT" sz="3800" b="1" dirty="0"/>
              <a:t>dell'azione pubblica </a:t>
            </a:r>
            <a:r>
              <a:rPr lang="it-IT" sz="3800" dirty="0"/>
              <a:t>orientata al sostegno delle persone per la piena realizzazione del loro potenziale umano</a:t>
            </a:r>
            <a:r>
              <a:rPr lang="it-IT" sz="3800" dirty="0" smtClean="0"/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3800" dirty="0" smtClean="0"/>
              <a:t> la </a:t>
            </a:r>
            <a:r>
              <a:rPr lang="it-IT" sz="3800" b="1" dirty="0"/>
              <a:t>produzione di diritti </a:t>
            </a:r>
            <a:r>
              <a:rPr lang="it-IT" sz="3800" b="1" dirty="0" smtClean="0"/>
              <a:t>positivi </a:t>
            </a:r>
            <a:r>
              <a:rPr lang="it-IT" sz="3800" dirty="0" smtClean="0"/>
              <a:t>(e </a:t>
            </a:r>
            <a:r>
              <a:rPr lang="it-IT" sz="3800" b="1" dirty="0" smtClean="0"/>
              <a:t>sociali</a:t>
            </a:r>
            <a:r>
              <a:rPr lang="it-IT" sz="3800" dirty="0" smtClean="0"/>
              <a:t>). </a:t>
            </a:r>
          </a:p>
          <a:p>
            <a:pPr marL="0" indent="0" algn="just">
              <a:buNone/>
            </a:pPr>
            <a:endParaRPr lang="it-IT" sz="2900" dirty="0" smtClean="0"/>
          </a:p>
          <a:p>
            <a:pPr marL="0" indent="0" algn="just">
              <a:buNone/>
            </a:pPr>
            <a:r>
              <a:rPr lang="it-IT" sz="2000" dirty="0"/>
              <a:t> </a:t>
            </a:r>
            <a:r>
              <a:rPr lang="it-IT" sz="3800" b="1" dirty="0" smtClean="0"/>
              <a:t>Diritti sociali </a:t>
            </a:r>
            <a:r>
              <a:rPr lang="it-IT" sz="3800" dirty="0" smtClean="0"/>
              <a:t>= richiedono </a:t>
            </a:r>
            <a:r>
              <a:rPr lang="it-IT" sz="3800" b="1" dirty="0" smtClean="0"/>
              <a:t>l’intervento pubblico </a:t>
            </a:r>
            <a:r>
              <a:rPr lang="it-IT" sz="3800" dirty="0" smtClean="0"/>
              <a:t>(dello Stato) per divenire efficaci. Sono detti anche diritti positivi (o </a:t>
            </a:r>
            <a:r>
              <a:rPr lang="it-IT" sz="3800" b="1" u="sng" dirty="0" smtClean="0">
                <a:solidFill>
                  <a:srgbClr val="D917C2"/>
                </a:solidFill>
              </a:rPr>
              <a:t>libertà positive</a:t>
            </a:r>
            <a:r>
              <a:rPr lang="it-IT" sz="3800" dirty="0" smtClean="0"/>
              <a:t>), perché implicano l’obbligo di intervenire con un’azione concreta. </a:t>
            </a:r>
            <a:r>
              <a:rPr lang="it-IT" sz="3800" b="1" dirty="0" smtClean="0">
                <a:solidFill>
                  <a:srgbClr val="D917C2"/>
                </a:solidFill>
              </a:rPr>
              <a:t>Obbligo di fare, di agire</a:t>
            </a:r>
            <a:r>
              <a:rPr lang="it-IT" sz="3800" dirty="0" smtClean="0"/>
              <a:t>. Es: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all’istruzione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alla salute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all’assistenza sociale, per chi versa in situazioni di bisogno (povertà, anzianità, malattia…)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 lavoro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alla difesa dell’ordine pubblico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alla tutela dell’ambiente/patrimonio artistico</a:t>
            </a:r>
            <a:endParaRPr lang="it-IT" sz="2300" dirty="0"/>
          </a:p>
          <a:p>
            <a:pPr algn="just">
              <a:buFont typeface="Wingdings" panose="05000000000000000000" pitchFamily="2" charset="2"/>
              <a:buChar char="Ø"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3800" dirty="0" smtClean="0"/>
              <a:t>Invece….I Diritti di libertà (o civili) sono le cd. </a:t>
            </a:r>
            <a:r>
              <a:rPr lang="it-IT" sz="3800" b="1" u="sng" dirty="0" smtClean="0">
                <a:solidFill>
                  <a:srgbClr val="D917C2"/>
                </a:solidFill>
              </a:rPr>
              <a:t>libertà negative</a:t>
            </a:r>
            <a:r>
              <a:rPr lang="it-IT" sz="3800" dirty="0" smtClean="0"/>
              <a:t>, cioè impongono un dovere di astensione (di </a:t>
            </a:r>
            <a:r>
              <a:rPr lang="it-IT" sz="3800" b="1" dirty="0" smtClean="0">
                <a:solidFill>
                  <a:srgbClr val="D917C2"/>
                </a:solidFill>
              </a:rPr>
              <a:t>non fare, non restringere, non impedire</a:t>
            </a:r>
            <a:r>
              <a:rPr lang="it-IT" sz="3800" dirty="0" smtClean="0"/>
              <a:t>). Es: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alla libertà personale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alla libertà di pensiero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all’inviolabilità di domicilio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alla libertà religiosa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it-IT" sz="3800" dirty="0" smtClean="0"/>
              <a:t>Diritto alla libertà di circolazione</a:t>
            </a:r>
          </a:p>
          <a:p>
            <a:pPr marL="0" indent="0" algn="just">
              <a:buNone/>
            </a:pPr>
            <a:r>
              <a:rPr lang="it-IT" sz="3800" dirty="0" smtClean="0"/>
              <a:t>(Corrispondono ai 12 principi fondamentali – Diritti inviolabili – della Costituzione)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102840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88640"/>
            <a:ext cx="8640960" cy="6480720"/>
          </a:xfrm>
        </p:spPr>
        <p:txBody>
          <a:bodyPr>
            <a:normAutofit/>
          </a:bodyPr>
          <a:lstStyle/>
          <a:p>
            <a:endParaRPr lang="it-IT" sz="1400" dirty="0" smtClean="0"/>
          </a:p>
          <a:p>
            <a:pPr marL="0" indent="0" algn="ctr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Chi </a:t>
            </a:r>
            <a:r>
              <a:rPr lang="it-IT" sz="2000" b="1" dirty="0">
                <a:solidFill>
                  <a:srgbClr val="D917C2"/>
                </a:solidFill>
              </a:rPr>
              <a:t> </a:t>
            </a:r>
            <a:r>
              <a:rPr lang="it-IT" sz="2000" b="1" dirty="0" smtClean="0">
                <a:solidFill>
                  <a:srgbClr val="D917C2"/>
                </a:solidFill>
              </a:rPr>
              <a:t>è la persona VULNERABILE? </a:t>
            </a:r>
          </a:p>
          <a:p>
            <a:pPr marL="0" indent="0" algn="ctr">
              <a:buNone/>
            </a:pPr>
            <a:r>
              <a:rPr lang="it-IT" sz="2000" b="1" dirty="0" smtClean="0">
                <a:solidFill>
                  <a:srgbClr val="D917C2"/>
                </a:solidFill>
              </a:rPr>
              <a:t>Chi è tutelato dal principio di VULNERABILIT</a:t>
            </a:r>
            <a:r>
              <a:rPr lang="it-IT" sz="2000" b="1" dirty="0" smtClean="0">
                <a:solidFill>
                  <a:srgbClr val="D917C2"/>
                </a:solidFill>
                <a:latin typeface="Calibri"/>
                <a:cs typeface="Calibri"/>
              </a:rPr>
              <a:t>Á?</a:t>
            </a:r>
            <a:endParaRPr lang="it-IT" sz="2000" b="1" dirty="0" smtClean="0">
              <a:solidFill>
                <a:srgbClr val="D917C2"/>
              </a:solidFill>
            </a:endParaRPr>
          </a:p>
          <a:p>
            <a:endParaRPr lang="it-IT" sz="1400" dirty="0" smtClean="0"/>
          </a:p>
          <a:p>
            <a:r>
              <a:rPr lang="it-IT" sz="1800" dirty="0" smtClean="0"/>
              <a:t>Tutti coloro le cui </a:t>
            </a:r>
            <a:r>
              <a:rPr lang="it-IT" sz="1800" b="1" dirty="0"/>
              <a:t>autonomia e dignità </a:t>
            </a:r>
            <a:r>
              <a:rPr lang="it-IT" sz="1800" b="1" dirty="0" smtClean="0"/>
              <a:t> </a:t>
            </a:r>
          </a:p>
          <a:p>
            <a:pPr marL="0" indent="0">
              <a:buNone/>
            </a:pPr>
            <a:r>
              <a:rPr lang="it-IT" sz="1800" b="1" dirty="0" smtClean="0"/>
              <a:t>      o </a:t>
            </a:r>
            <a:r>
              <a:rPr lang="it-IT" sz="1800" b="1" dirty="0"/>
              <a:t>integrità </a:t>
            </a:r>
            <a:r>
              <a:rPr lang="it-IT" sz="1800" b="1" dirty="0" smtClean="0"/>
              <a:t>possono </a:t>
            </a:r>
            <a:r>
              <a:rPr lang="it-IT" sz="1800" b="1" dirty="0"/>
              <a:t>essere minacciate. </a:t>
            </a:r>
            <a:endParaRPr lang="it-IT" sz="1200" dirty="0" smtClean="0"/>
          </a:p>
          <a:p>
            <a:r>
              <a:rPr lang="it-IT" sz="1800" b="1" dirty="0" smtClean="0"/>
              <a:t>Tutti </a:t>
            </a:r>
            <a:r>
              <a:rPr lang="it-IT" sz="1800" b="1" dirty="0"/>
              <a:t>gli esseri umani</a:t>
            </a:r>
            <a:r>
              <a:rPr lang="it-IT" sz="1800" dirty="0"/>
              <a:t>, in quanto portatori </a:t>
            </a: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      di </a:t>
            </a:r>
            <a:r>
              <a:rPr lang="it-IT" sz="1800" dirty="0"/>
              <a:t>dignità, </a:t>
            </a:r>
            <a:r>
              <a:rPr lang="it-IT" sz="1800" dirty="0" smtClean="0"/>
              <a:t>sono </a:t>
            </a:r>
            <a:r>
              <a:rPr lang="it-IT" sz="1800" dirty="0"/>
              <a:t>protetti da questo principio. </a:t>
            </a:r>
            <a:endParaRPr lang="it-IT" sz="1800" dirty="0" smtClean="0"/>
          </a:p>
          <a:p>
            <a:endParaRPr lang="it-IT" sz="1400" dirty="0" smtClean="0"/>
          </a:p>
          <a:p>
            <a:endParaRPr lang="it-IT" sz="1400" dirty="0"/>
          </a:p>
          <a:p>
            <a:r>
              <a:rPr lang="it-IT" sz="1800" dirty="0" smtClean="0"/>
              <a:t>Tutti coloro che non sono minacciati, ma </a:t>
            </a:r>
            <a:r>
              <a:rPr lang="it-IT" sz="1800" b="1" dirty="0" smtClean="0"/>
              <a:t>NON </a:t>
            </a:r>
          </a:p>
          <a:p>
            <a:pPr marL="0" indent="0">
              <a:buNone/>
            </a:pPr>
            <a:r>
              <a:rPr lang="it-IT" sz="1800" b="1" dirty="0"/>
              <a:t> </a:t>
            </a:r>
            <a:r>
              <a:rPr lang="it-IT" sz="1800" b="1" dirty="0" smtClean="0"/>
              <a:t>       ricevono assistenza </a:t>
            </a:r>
            <a:r>
              <a:rPr lang="it-IT" sz="1800" dirty="0" smtClean="0"/>
              <a:t>e  sostegno, affinché siano                   </a:t>
            </a:r>
            <a:endParaRPr lang="it-IT" sz="1800" b="1" dirty="0" smtClean="0"/>
          </a:p>
          <a:p>
            <a:pPr marL="0" indent="0">
              <a:buNone/>
            </a:pPr>
            <a:r>
              <a:rPr lang="it-IT" sz="1800" dirty="0"/>
              <a:t> </a:t>
            </a:r>
            <a:r>
              <a:rPr lang="it-IT" sz="1800" dirty="0" smtClean="0"/>
              <a:t>       rimossi gli ostacoli che impediscono  il </a:t>
            </a:r>
            <a:r>
              <a:rPr lang="it-IT" sz="1800" b="1" dirty="0" smtClean="0"/>
              <a:t>pieno </a:t>
            </a:r>
          </a:p>
          <a:p>
            <a:pPr marL="0" indent="0">
              <a:buNone/>
            </a:pPr>
            <a:r>
              <a:rPr lang="it-IT" sz="1800" dirty="0"/>
              <a:t> </a:t>
            </a:r>
            <a:r>
              <a:rPr lang="it-IT" sz="1800" dirty="0" smtClean="0"/>
              <a:t>       </a:t>
            </a:r>
            <a:r>
              <a:rPr lang="it-IT" sz="1800" b="1" dirty="0" smtClean="0"/>
              <a:t>sviluppo della loro personalità e potenzialità </a:t>
            </a:r>
          </a:p>
          <a:p>
            <a:endParaRPr lang="it-IT" sz="1400" dirty="0"/>
          </a:p>
          <a:p>
            <a:endParaRPr lang="it-IT" sz="1400" dirty="0" smtClean="0"/>
          </a:p>
          <a:p>
            <a:pPr algn="just"/>
            <a:r>
              <a:rPr lang="it-IT" sz="1800" dirty="0" smtClean="0"/>
              <a:t>L'affermazione </a:t>
            </a:r>
            <a:r>
              <a:rPr lang="it-IT" sz="1800" dirty="0"/>
              <a:t>della vulnerabilità come principio di riferimento introduce </a:t>
            </a:r>
            <a:r>
              <a:rPr lang="it-IT" sz="1800" b="1" dirty="0"/>
              <a:t>un punto di innovazione importante</a:t>
            </a:r>
            <a:r>
              <a:rPr lang="it-IT" sz="1800" dirty="0"/>
              <a:t> all'interno della riflessione bioetica, </a:t>
            </a:r>
            <a:r>
              <a:rPr lang="it-IT" sz="1800" dirty="0" smtClean="0"/>
              <a:t>perché riconosce </a:t>
            </a:r>
            <a:r>
              <a:rPr lang="it-IT" sz="1800" dirty="0"/>
              <a:t>il </a:t>
            </a:r>
            <a:r>
              <a:rPr lang="it-IT" sz="1800" b="1" dirty="0"/>
              <a:t>carattere universale della condizione di vulnerabilità </a:t>
            </a:r>
            <a:r>
              <a:rPr lang="it-IT" sz="1800" b="1" dirty="0" smtClean="0"/>
              <a:t>e </a:t>
            </a:r>
            <a:r>
              <a:rPr lang="it-IT" sz="1800" dirty="0" smtClean="0"/>
              <a:t>apre nuovi orizzonti anche </a:t>
            </a:r>
            <a:r>
              <a:rPr lang="it-IT" sz="1800" dirty="0"/>
              <a:t>nella riflessione che interessa la produzione delle </a:t>
            </a:r>
            <a:r>
              <a:rPr lang="it-IT" sz="1800" b="1" dirty="0"/>
              <a:t>politiche di </a:t>
            </a:r>
            <a:r>
              <a:rPr lang="it-IT" sz="1800" b="1" dirty="0" smtClean="0"/>
              <a:t>welfare</a:t>
            </a:r>
            <a:r>
              <a:rPr lang="it-IT" sz="1800" dirty="0" smtClean="0"/>
              <a:t>.</a:t>
            </a:r>
            <a:endParaRPr lang="it-IT" sz="1800" dirty="0"/>
          </a:p>
        </p:txBody>
      </p:sp>
      <p:sp>
        <p:nvSpPr>
          <p:cNvPr id="5" name="Gallone 4"/>
          <p:cNvSpPr/>
          <p:nvPr/>
        </p:nvSpPr>
        <p:spPr>
          <a:xfrm>
            <a:off x="5076057" y="1412776"/>
            <a:ext cx="720080" cy="1152128"/>
          </a:xfrm>
          <a:prstGeom prst="chevron">
            <a:avLst/>
          </a:prstGeom>
          <a:solidFill>
            <a:srgbClr val="D917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796137" y="1628800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DIRITTI NEGATIVI </a:t>
            </a:r>
            <a:r>
              <a:rPr lang="it-IT" dirty="0" smtClean="0"/>
              <a:t>(lesione della dignità, integrità e autonomia). Es. Donne vittime di tratta o violenza</a:t>
            </a:r>
            <a:endParaRPr lang="it-IT" dirty="0"/>
          </a:p>
        </p:txBody>
      </p:sp>
      <p:sp>
        <p:nvSpPr>
          <p:cNvPr id="7" name="Gallone 6"/>
          <p:cNvSpPr/>
          <p:nvPr/>
        </p:nvSpPr>
        <p:spPr>
          <a:xfrm>
            <a:off x="5112061" y="3140968"/>
            <a:ext cx="684076" cy="1008112"/>
          </a:xfrm>
          <a:prstGeom prst="chevron">
            <a:avLst/>
          </a:prstGeom>
          <a:solidFill>
            <a:srgbClr val="D917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6084168" y="3140968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DIRITTI POSITIVI </a:t>
            </a:r>
            <a:r>
              <a:rPr lang="it-IT" dirty="0" smtClean="0"/>
              <a:t>(lesione per mancanza di azione). Es. homeless, emarginati sociali, malati terminali…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9936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1800" dirty="0" smtClean="0"/>
              <a:t>Individuiamo le </a:t>
            </a:r>
            <a:r>
              <a:rPr lang="it-IT" sz="1800" b="1" dirty="0" smtClean="0"/>
              <a:t>linee semantiche-filosofiche </a:t>
            </a:r>
            <a:r>
              <a:rPr lang="it-IT" sz="1800" dirty="0" smtClean="0"/>
              <a:t>che agganciano il concetto di vulnerabilità (</a:t>
            </a:r>
            <a:r>
              <a:rPr lang="it-IT" sz="1800" dirty="0" err="1" smtClean="0"/>
              <a:t>Raciti</a:t>
            </a:r>
            <a:r>
              <a:rPr lang="it-IT" sz="1800" dirty="0"/>
              <a:t> </a:t>
            </a:r>
            <a:r>
              <a:rPr lang="it-IT" sz="1800" dirty="0" smtClean="0"/>
              <a:t>P., « Le dimensioni della vulnerabilità e la vita buona»,  2009- </a:t>
            </a:r>
            <a:r>
              <a:rPr lang="it-IT" sz="1800" dirty="0" err="1" smtClean="0"/>
              <a:t>Dialeghestai</a:t>
            </a:r>
            <a:r>
              <a:rPr lang="it-IT" sz="1800" dirty="0" smtClean="0"/>
              <a:t>)</a:t>
            </a:r>
          </a:p>
          <a:p>
            <a:pPr algn="just"/>
            <a:r>
              <a:rPr lang="it-IT" sz="1800" dirty="0" smtClean="0"/>
              <a:t>vulnerabilità come </a:t>
            </a:r>
            <a:r>
              <a:rPr lang="it-IT" sz="1800" b="1" dirty="0" smtClean="0"/>
              <a:t>vivere in condizione di dipendenza</a:t>
            </a:r>
            <a:r>
              <a:rPr lang="it-IT" sz="1800" dirty="0" smtClean="0"/>
              <a:t>;</a:t>
            </a:r>
          </a:p>
          <a:p>
            <a:pPr algn="just"/>
            <a:r>
              <a:rPr lang="it-IT" sz="1800" dirty="0" smtClean="0"/>
              <a:t>vulnerabilità </a:t>
            </a:r>
            <a:r>
              <a:rPr lang="it-IT" sz="1800" dirty="0"/>
              <a:t>come </a:t>
            </a:r>
            <a:r>
              <a:rPr lang="it-IT" sz="1800" b="1" dirty="0"/>
              <a:t>esposizione</a:t>
            </a:r>
            <a:r>
              <a:rPr lang="it-IT" sz="1800" dirty="0"/>
              <a:t> all'agire di </a:t>
            </a:r>
            <a:r>
              <a:rPr lang="it-IT" sz="1800" b="1" dirty="0"/>
              <a:t>eventi esterni </a:t>
            </a:r>
            <a:r>
              <a:rPr lang="it-IT" sz="1800" dirty="0"/>
              <a:t>non dipendenti dalla propria volontà </a:t>
            </a:r>
          </a:p>
          <a:p>
            <a:pPr algn="just"/>
            <a:r>
              <a:rPr lang="it-IT" sz="1800" dirty="0"/>
              <a:t>vulnerabilità intesa come condizione di </a:t>
            </a:r>
            <a:r>
              <a:rPr lang="it-IT" sz="1800" b="1" dirty="0"/>
              <a:t>fragilità</a:t>
            </a:r>
            <a:r>
              <a:rPr lang="it-IT" sz="1800" dirty="0"/>
              <a:t> </a:t>
            </a:r>
            <a:r>
              <a:rPr lang="it-IT" sz="1800" b="1" dirty="0"/>
              <a:t>nell'agone competitivo </a:t>
            </a:r>
            <a:r>
              <a:rPr lang="it-IT" sz="1800" dirty="0"/>
              <a:t>della società economica;</a:t>
            </a:r>
          </a:p>
          <a:p>
            <a:pPr algn="just"/>
            <a:r>
              <a:rPr lang="it-IT" sz="1800" dirty="0"/>
              <a:t>vulnerabilità come esposizione ad un </a:t>
            </a:r>
            <a:r>
              <a:rPr lang="it-IT" sz="1800" b="1" dirty="0"/>
              <a:t>vulnus, all'essere </a:t>
            </a:r>
            <a:r>
              <a:rPr lang="it-IT" sz="1800" b="1" dirty="0" smtClean="0"/>
              <a:t>ferito</a:t>
            </a:r>
            <a:r>
              <a:rPr lang="it-IT" sz="1800" dirty="0" smtClean="0"/>
              <a:t>;</a:t>
            </a:r>
            <a:endParaRPr lang="it-IT" sz="1800" dirty="0"/>
          </a:p>
          <a:p>
            <a:pPr algn="just"/>
            <a:r>
              <a:rPr lang="it-IT" sz="1800" dirty="0"/>
              <a:t>vulnerabilità </a:t>
            </a:r>
            <a:r>
              <a:rPr lang="it-IT" sz="1800" b="1" dirty="0"/>
              <a:t>ontologica</a:t>
            </a:r>
            <a:r>
              <a:rPr lang="it-IT" sz="1800" dirty="0"/>
              <a:t>, intesa come la mancanza che è </a:t>
            </a:r>
            <a:r>
              <a:rPr lang="it-IT" sz="1800" dirty="0" smtClean="0"/>
              <a:t>costitutiva dell'umano </a:t>
            </a:r>
            <a:r>
              <a:rPr lang="it-IT" sz="1800" dirty="0"/>
              <a:t>(vivere come esseri vulnerabili);</a:t>
            </a:r>
          </a:p>
          <a:p>
            <a:pPr algn="just"/>
            <a:r>
              <a:rPr lang="it-IT" sz="1800" dirty="0"/>
              <a:t>vulnerabilità della vita buona (della </a:t>
            </a:r>
            <a:r>
              <a:rPr lang="it-IT" sz="1800" b="1" dirty="0"/>
              <a:t>vita</a:t>
            </a:r>
            <a:r>
              <a:rPr lang="it-IT" sz="1800" dirty="0"/>
              <a:t> </a:t>
            </a:r>
            <a:r>
              <a:rPr lang="it-IT" sz="1800" b="1" dirty="0"/>
              <a:t>morale</a:t>
            </a:r>
            <a:r>
              <a:rPr lang="it-IT" sz="1800" dirty="0"/>
              <a:t>);</a:t>
            </a:r>
          </a:p>
          <a:p>
            <a:pPr algn="just"/>
            <a:r>
              <a:rPr lang="it-IT" sz="1800" dirty="0"/>
              <a:t>vulnerabilità del sistema di funzionamenti e </a:t>
            </a:r>
            <a:r>
              <a:rPr lang="it-IT" sz="1800" b="1" dirty="0"/>
              <a:t>capacità </a:t>
            </a:r>
            <a:r>
              <a:rPr lang="it-IT" sz="1800" b="1" dirty="0" smtClean="0"/>
              <a:t>individuale (o vulnerabilità personale)</a:t>
            </a:r>
            <a:r>
              <a:rPr lang="it-IT" sz="1800" dirty="0" smtClean="0"/>
              <a:t>;</a:t>
            </a:r>
            <a:endParaRPr lang="it-IT" sz="1800" dirty="0"/>
          </a:p>
          <a:p>
            <a:pPr algn="just"/>
            <a:r>
              <a:rPr lang="it-IT" sz="1800" dirty="0"/>
              <a:t>vulnerabilità definita secondo </a:t>
            </a:r>
            <a:r>
              <a:rPr lang="it-IT" sz="1800" b="1" dirty="0"/>
              <a:t>parametri sociali </a:t>
            </a:r>
            <a:r>
              <a:rPr lang="it-IT" sz="1800" dirty="0"/>
              <a:t>(di cosa? di condizioni di benessere? di status relazionali?).</a:t>
            </a:r>
          </a:p>
          <a:p>
            <a:pPr marL="0" indent="0" algn="just">
              <a:buNone/>
            </a:pPr>
            <a:r>
              <a:rPr lang="it-IT" sz="1800" dirty="0"/>
              <a:t>Queste diverse dimensioni semantiche possono essere indagate percorrendo tre sentieri di analisi:</a:t>
            </a:r>
          </a:p>
          <a:p>
            <a:pPr algn="just">
              <a:buAutoNum type="arabicParenR"/>
            </a:pPr>
            <a:r>
              <a:rPr lang="it-IT" sz="1800" dirty="0" smtClean="0"/>
              <a:t>Osservazione dello STATO DI NATURA dell'uomo </a:t>
            </a:r>
          </a:p>
          <a:p>
            <a:pPr algn="just">
              <a:buAutoNum type="arabicParenR"/>
            </a:pPr>
            <a:r>
              <a:rPr lang="it-IT" sz="1800" dirty="0" smtClean="0"/>
              <a:t>Osservazione della CONDIZIONE ONTOLOGICA (esistenziale, cioè dell’essere)</a:t>
            </a:r>
          </a:p>
          <a:p>
            <a:pPr algn="just">
              <a:buAutoNum type="arabicParenR"/>
            </a:pPr>
            <a:r>
              <a:rPr lang="it-IT" sz="1800" dirty="0" smtClean="0"/>
              <a:t>Analisi della prospettiva ETICA e MORALE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1559220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260648"/>
            <a:ext cx="8568952" cy="64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800" dirty="0" smtClean="0"/>
              <a:t>PREMESE DEFINITORIE</a:t>
            </a:r>
          </a:p>
          <a:p>
            <a:pPr marL="0" indent="0" algn="just">
              <a:buNone/>
            </a:pPr>
            <a:r>
              <a:rPr lang="it-IT" sz="1800" dirty="0" smtClean="0"/>
              <a:t>Il Report on the World Social Situation (ONU) 2003 definisce la vulnerabilità:</a:t>
            </a:r>
          </a:p>
          <a:p>
            <a:pPr algn="just"/>
            <a:r>
              <a:rPr lang="it-IT" sz="1800" dirty="0" smtClean="0"/>
              <a:t> «</a:t>
            </a:r>
            <a:r>
              <a:rPr lang="it-IT" sz="1800" i="1" dirty="0" smtClean="0"/>
              <a:t>una </a:t>
            </a:r>
            <a:r>
              <a:rPr lang="it-IT" sz="1800" b="1" i="1" dirty="0" smtClean="0">
                <a:solidFill>
                  <a:srgbClr val="D917C2"/>
                </a:solidFill>
              </a:rPr>
              <a:t>elevata</a:t>
            </a:r>
            <a:r>
              <a:rPr lang="it-IT" sz="1800" i="1" dirty="0" smtClean="0"/>
              <a:t> </a:t>
            </a:r>
            <a:r>
              <a:rPr lang="it-IT" sz="1800" b="1" i="1" dirty="0" smtClean="0">
                <a:solidFill>
                  <a:srgbClr val="D917C2"/>
                </a:solidFill>
              </a:rPr>
              <a:t>esposizione</a:t>
            </a:r>
            <a:r>
              <a:rPr lang="it-IT" sz="1800" i="1" dirty="0" smtClean="0">
                <a:solidFill>
                  <a:srgbClr val="D917C2"/>
                </a:solidFill>
              </a:rPr>
              <a:t> </a:t>
            </a:r>
            <a:r>
              <a:rPr lang="it-IT" sz="1800" i="1" dirty="0" smtClean="0"/>
              <a:t>al </a:t>
            </a:r>
            <a:r>
              <a:rPr lang="it-IT" sz="1800" b="1" i="1" dirty="0" smtClean="0"/>
              <a:t>rischio</a:t>
            </a:r>
            <a:r>
              <a:rPr lang="it-IT" sz="1800" i="1" dirty="0" smtClean="0"/>
              <a:t> e alle </a:t>
            </a:r>
            <a:r>
              <a:rPr lang="it-IT" sz="1800" b="1" i="1" dirty="0" smtClean="0"/>
              <a:t>incertezze</a:t>
            </a:r>
            <a:r>
              <a:rPr lang="it-IT" sz="1800" i="1" dirty="0" smtClean="0"/>
              <a:t>, unita ad una </a:t>
            </a:r>
            <a:r>
              <a:rPr lang="it-IT" sz="1800" b="1" i="1" dirty="0" smtClean="0">
                <a:solidFill>
                  <a:srgbClr val="D917C2"/>
                </a:solidFill>
              </a:rPr>
              <a:t>ridotta abilità </a:t>
            </a:r>
            <a:r>
              <a:rPr lang="it-IT" sz="1800" i="1" dirty="0" smtClean="0"/>
              <a:t>di </a:t>
            </a:r>
            <a:r>
              <a:rPr lang="it-IT" sz="1800" b="1" i="1" dirty="0" smtClean="0"/>
              <a:t>proteggere</a:t>
            </a:r>
            <a:r>
              <a:rPr lang="it-IT" sz="1800" i="1" dirty="0" smtClean="0"/>
              <a:t> se stessi contro quei rischi ed incertezze, con tutte le </a:t>
            </a:r>
            <a:r>
              <a:rPr lang="it-IT" sz="1800" b="1" i="1" dirty="0" smtClean="0">
                <a:solidFill>
                  <a:srgbClr val="D917C2"/>
                </a:solidFill>
              </a:rPr>
              <a:t>conseguenze negative</a:t>
            </a:r>
            <a:r>
              <a:rPr lang="it-IT" sz="1800" i="1" dirty="0" smtClean="0"/>
              <a:t> che ne discendono</a:t>
            </a:r>
            <a:r>
              <a:rPr lang="it-IT" sz="1800" dirty="0" smtClean="0"/>
              <a:t>».</a:t>
            </a:r>
          </a:p>
          <a:p>
            <a:pPr marL="0" indent="0" algn="just">
              <a:buNone/>
            </a:pPr>
            <a:endParaRPr lang="it-IT" sz="2000" dirty="0"/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92070646"/>
              </p:ext>
            </p:extLst>
          </p:nvPr>
        </p:nvGraphicFramePr>
        <p:xfrm>
          <a:off x="1403648" y="234888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2994</Words>
  <Application>Microsoft Office PowerPoint</Application>
  <PresentationFormat>Presentazione su schermo (4:3)</PresentationFormat>
  <Paragraphs>221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24</vt:i4>
      </vt:variant>
    </vt:vector>
  </HeadingPairs>
  <TitlesOfParts>
    <vt:vector size="25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Cucinotta</cp:lastModifiedBy>
  <cp:revision>218</cp:revision>
  <dcterms:created xsi:type="dcterms:W3CDTF">2020-02-22T13:36:19Z</dcterms:created>
  <dcterms:modified xsi:type="dcterms:W3CDTF">2020-03-18T15:12:32Z</dcterms:modified>
</cp:coreProperties>
</file>