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2" r:id="rId2"/>
    <p:sldId id="330" r:id="rId3"/>
    <p:sldId id="338" r:id="rId4"/>
    <p:sldId id="343" r:id="rId5"/>
    <p:sldId id="344" r:id="rId6"/>
    <p:sldId id="345" r:id="rId7"/>
    <p:sldId id="339" r:id="rId8"/>
    <p:sldId id="326" r:id="rId9"/>
    <p:sldId id="271" r:id="rId10"/>
    <p:sldId id="272" r:id="rId11"/>
    <p:sldId id="273" r:id="rId12"/>
    <p:sldId id="340" r:id="rId13"/>
    <p:sldId id="279" r:id="rId14"/>
    <p:sldId id="341" r:id="rId15"/>
    <p:sldId id="342" r:id="rId16"/>
    <p:sldId id="281" r:id="rId17"/>
    <p:sldId id="285" r:id="rId18"/>
    <p:sldId id="297" r:id="rId19"/>
    <p:sldId id="336" r:id="rId20"/>
    <p:sldId id="298" r:id="rId21"/>
    <p:sldId id="299" r:id="rId22"/>
    <p:sldId id="305" r:id="rId23"/>
    <p:sldId id="320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17C2"/>
    <a:srgbClr val="FFB7FF"/>
    <a:srgbClr val="FF66CC"/>
    <a:srgbClr val="59B3CB"/>
    <a:srgbClr val="CCFFFF"/>
    <a:srgbClr val="FFFF99"/>
    <a:srgbClr val="FFCCCC"/>
    <a:srgbClr val="3399FF"/>
    <a:srgbClr val="E7B12B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0" autoAdjust="0"/>
  </p:normalViewPr>
  <p:slideViewPr>
    <p:cSldViewPr>
      <p:cViewPr>
        <p:scale>
          <a:sx n="118" d="100"/>
          <a:sy n="118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C74ABA-EBF8-42E5-B745-EFF41A1CDF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FA2F1D0-5183-4840-934A-F34CECA336C6}">
      <dgm:prSet phldrT="[Testo]" custT="1"/>
      <dgm:spPr>
        <a:solidFill>
          <a:srgbClr val="FF66CC"/>
        </a:solidFill>
      </dgm:spPr>
      <dgm:t>
        <a:bodyPr/>
        <a:lstStyle/>
        <a:p>
          <a:r>
            <a:rPr lang="it-IT" sz="2400" b="1" i="1" dirty="0" err="1" smtClean="0"/>
            <a:t>Caring</a:t>
          </a:r>
          <a:r>
            <a:rPr lang="it-IT" sz="2400" b="1" i="1" baseline="0" dirty="0" smtClean="0"/>
            <a:t> </a:t>
          </a:r>
          <a:r>
            <a:rPr lang="it-IT" sz="2400" b="1" i="1" baseline="0" dirty="0" err="1" smtClean="0"/>
            <a:t>About</a:t>
          </a:r>
          <a:endParaRPr lang="it-IT" sz="2400" b="1" i="1" dirty="0"/>
        </a:p>
      </dgm:t>
    </dgm:pt>
    <dgm:pt modelId="{FC73302F-5C08-41AF-B763-75745C149827}" type="parTrans" cxnId="{BAAC79BC-9EA5-455D-B8E9-A75581CE2364}">
      <dgm:prSet/>
      <dgm:spPr/>
      <dgm:t>
        <a:bodyPr/>
        <a:lstStyle/>
        <a:p>
          <a:endParaRPr lang="it-IT"/>
        </a:p>
      </dgm:t>
    </dgm:pt>
    <dgm:pt modelId="{FAE0B4A7-1B81-412B-8C40-5C3CF2CB6919}" type="sibTrans" cxnId="{BAAC79BC-9EA5-455D-B8E9-A75581CE2364}">
      <dgm:prSet/>
      <dgm:spPr/>
      <dgm:t>
        <a:bodyPr/>
        <a:lstStyle/>
        <a:p>
          <a:endParaRPr lang="it-IT"/>
        </a:p>
      </dgm:t>
    </dgm:pt>
    <dgm:pt modelId="{9F625580-45C5-44F2-BA5F-13D8570D08B6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2400" b="1" i="1" dirty="0" err="1" smtClean="0"/>
            <a:t>Taking</a:t>
          </a:r>
          <a:r>
            <a:rPr lang="it-IT" sz="2400" b="1" i="1" dirty="0" smtClean="0"/>
            <a:t> care of</a:t>
          </a:r>
          <a:endParaRPr lang="it-IT" sz="2400" b="1" i="1" dirty="0"/>
        </a:p>
      </dgm:t>
    </dgm:pt>
    <dgm:pt modelId="{3B9AE663-6F92-46B8-AAC5-5BE19298D6EC}" type="parTrans" cxnId="{E93727E7-AFDC-4BD2-990F-4BC0AE510FF9}">
      <dgm:prSet/>
      <dgm:spPr/>
      <dgm:t>
        <a:bodyPr/>
        <a:lstStyle/>
        <a:p>
          <a:endParaRPr lang="it-IT"/>
        </a:p>
      </dgm:t>
    </dgm:pt>
    <dgm:pt modelId="{176B1772-AE0D-41B0-8BB4-F183DF3A78B7}" type="sibTrans" cxnId="{E93727E7-AFDC-4BD2-990F-4BC0AE510FF9}">
      <dgm:prSet/>
      <dgm:spPr/>
      <dgm:t>
        <a:bodyPr/>
        <a:lstStyle/>
        <a:p>
          <a:endParaRPr lang="it-IT"/>
        </a:p>
      </dgm:t>
    </dgm:pt>
    <dgm:pt modelId="{4B3E8F98-8548-45B9-8EA4-E0DD62E87FBD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2400" b="1" i="1" dirty="0" smtClean="0"/>
            <a:t>Care-</a:t>
          </a:r>
          <a:r>
            <a:rPr lang="it-IT" sz="2400" b="1" i="1" dirty="0" err="1" smtClean="0"/>
            <a:t>giving</a:t>
          </a:r>
          <a:endParaRPr lang="it-IT" sz="2400" b="1" i="1" dirty="0"/>
        </a:p>
      </dgm:t>
    </dgm:pt>
    <dgm:pt modelId="{7538E4A9-9678-4BDE-9FF6-1434FD422453}" type="parTrans" cxnId="{3816D5D4-1D4F-4F32-9767-4DD8DE7D2DC8}">
      <dgm:prSet/>
      <dgm:spPr/>
      <dgm:t>
        <a:bodyPr/>
        <a:lstStyle/>
        <a:p>
          <a:endParaRPr lang="it-IT"/>
        </a:p>
      </dgm:t>
    </dgm:pt>
    <dgm:pt modelId="{DFF86548-DEEF-4944-8389-966692FC7B87}" type="sibTrans" cxnId="{3816D5D4-1D4F-4F32-9767-4DD8DE7D2DC8}">
      <dgm:prSet/>
      <dgm:spPr/>
      <dgm:t>
        <a:bodyPr/>
        <a:lstStyle/>
        <a:p>
          <a:endParaRPr lang="it-IT"/>
        </a:p>
      </dgm:t>
    </dgm:pt>
    <dgm:pt modelId="{7A5F5616-948B-4E86-B5A4-1287209FB7D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it-IT" sz="2400" b="1" i="1" dirty="0" smtClean="0"/>
            <a:t>Care-</a:t>
          </a:r>
          <a:r>
            <a:rPr lang="it-IT" sz="2400" b="1" i="1" dirty="0" err="1" smtClean="0"/>
            <a:t>receiving</a:t>
          </a:r>
          <a:r>
            <a:rPr lang="it-IT" sz="2400" b="1" i="1" dirty="0" smtClean="0"/>
            <a:t> </a:t>
          </a:r>
          <a:endParaRPr lang="it-IT" sz="2400" b="1" i="1" dirty="0"/>
        </a:p>
      </dgm:t>
    </dgm:pt>
    <dgm:pt modelId="{1A66830A-9F9D-441E-86EF-0B68277E0069}" type="parTrans" cxnId="{38C50099-D66F-4728-8221-F9D0D7E558B8}">
      <dgm:prSet/>
      <dgm:spPr/>
      <dgm:t>
        <a:bodyPr/>
        <a:lstStyle/>
        <a:p>
          <a:endParaRPr lang="it-IT"/>
        </a:p>
      </dgm:t>
    </dgm:pt>
    <dgm:pt modelId="{C69BD7CC-8C89-4875-9399-D26597CC9006}" type="sibTrans" cxnId="{38C50099-D66F-4728-8221-F9D0D7E558B8}">
      <dgm:prSet/>
      <dgm:spPr/>
      <dgm:t>
        <a:bodyPr/>
        <a:lstStyle/>
        <a:p>
          <a:endParaRPr lang="it-IT"/>
        </a:p>
      </dgm:t>
    </dgm:pt>
    <dgm:pt modelId="{BAF23B65-FB2E-4C08-8E8D-15EA47AEA743}" type="pres">
      <dgm:prSet presAssocID="{D8C74ABA-EBF8-42E5-B745-EFF41A1CDF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EA99BD3-0D37-4DBD-A779-C11535750CE5}" type="pres">
      <dgm:prSet presAssocID="{9FA2F1D0-5183-4840-934A-F34CECA336C6}" presName="parentLin" presStyleCnt="0"/>
      <dgm:spPr/>
    </dgm:pt>
    <dgm:pt modelId="{0BDD91E7-5691-403A-89B6-A2AAB1D72A53}" type="pres">
      <dgm:prSet presAssocID="{9FA2F1D0-5183-4840-934A-F34CECA336C6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4919F49A-DC81-4D12-8D0B-8C933B781DD7}" type="pres">
      <dgm:prSet presAssocID="{9FA2F1D0-5183-4840-934A-F34CECA336C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EA6EAD-7C64-4C43-8072-579BA806AF9A}" type="pres">
      <dgm:prSet presAssocID="{9FA2F1D0-5183-4840-934A-F34CECA336C6}" presName="negativeSpace" presStyleCnt="0"/>
      <dgm:spPr/>
    </dgm:pt>
    <dgm:pt modelId="{07ED694E-A4A1-4586-B0A0-581A5AAFA880}" type="pres">
      <dgm:prSet presAssocID="{9FA2F1D0-5183-4840-934A-F34CECA336C6}" presName="childText" presStyleLbl="conFgAcc1" presStyleIdx="0" presStyleCnt="4">
        <dgm:presLayoutVars>
          <dgm:bulletEnabled val="1"/>
        </dgm:presLayoutVars>
      </dgm:prSet>
      <dgm:spPr/>
    </dgm:pt>
    <dgm:pt modelId="{B470B93B-B7D0-4146-AE90-3FA15AD00B78}" type="pres">
      <dgm:prSet presAssocID="{FAE0B4A7-1B81-412B-8C40-5C3CF2CB6919}" presName="spaceBetweenRectangles" presStyleCnt="0"/>
      <dgm:spPr/>
    </dgm:pt>
    <dgm:pt modelId="{7AE30AA2-BD4B-4127-8254-D07DB765B1AA}" type="pres">
      <dgm:prSet presAssocID="{9F625580-45C5-44F2-BA5F-13D8570D08B6}" presName="parentLin" presStyleCnt="0"/>
      <dgm:spPr/>
    </dgm:pt>
    <dgm:pt modelId="{22D4FC45-35A6-4E96-A6E5-629FE0935757}" type="pres">
      <dgm:prSet presAssocID="{9F625580-45C5-44F2-BA5F-13D8570D08B6}" presName="parentLeftMargin" presStyleLbl="node1" presStyleIdx="0" presStyleCnt="4"/>
      <dgm:spPr/>
      <dgm:t>
        <a:bodyPr/>
        <a:lstStyle/>
        <a:p>
          <a:endParaRPr lang="it-IT"/>
        </a:p>
      </dgm:t>
    </dgm:pt>
    <dgm:pt modelId="{33FFEF8E-FA6A-4D4B-B4BA-1486F5726C67}" type="pres">
      <dgm:prSet presAssocID="{9F625580-45C5-44F2-BA5F-13D8570D08B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143BE5-ABC5-4152-B1DC-74BCAB8D49AD}" type="pres">
      <dgm:prSet presAssocID="{9F625580-45C5-44F2-BA5F-13D8570D08B6}" presName="negativeSpace" presStyleCnt="0"/>
      <dgm:spPr/>
    </dgm:pt>
    <dgm:pt modelId="{9D5F0FBE-33CC-495C-8783-16F600219339}" type="pres">
      <dgm:prSet presAssocID="{9F625580-45C5-44F2-BA5F-13D8570D08B6}" presName="childText" presStyleLbl="conFgAcc1" presStyleIdx="1" presStyleCnt="4">
        <dgm:presLayoutVars>
          <dgm:bulletEnabled val="1"/>
        </dgm:presLayoutVars>
      </dgm:prSet>
      <dgm:spPr/>
    </dgm:pt>
    <dgm:pt modelId="{705E8BD2-8F03-4C53-8D0C-73398E238BAC}" type="pres">
      <dgm:prSet presAssocID="{176B1772-AE0D-41B0-8BB4-F183DF3A78B7}" presName="spaceBetweenRectangles" presStyleCnt="0"/>
      <dgm:spPr/>
    </dgm:pt>
    <dgm:pt modelId="{A9BC35BE-E056-4069-84B4-D193DB665081}" type="pres">
      <dgm:prSet presAssocID="{4B3E8F98-8548-45B9-8EA4-E0DD62E87FBD}" presName="parentLin" presStyleCnt="0"/>
      <dgm:spPr/>
    </dgm:pt>
    <dgm:pt modelId="{A2597E21-D6DD-4A1F-801D-25DCA90AFDEE}" type="pres">
      <dgm:prSet presAssocID="{4B3E8F98-8548-45B9-8EA4-E0DD62E87FBD}" presName="parentLeftMargin" presStyleLbl="node1" presStyleIdx="1" presStyleCnt="4"/>
      <dgm:spPr/>
      <dgm:t>
        <a:bodyPr/>
        <a:lstStyle/>
        <a:p>
          <a:endParaRPr lang="it-IT"/>
        </a:p>
      </dgm:t>
    </dgm:pt>
    <dgm:pt modelId="{D634FC42-05E0-4FEF-985B-5425E83D6D54}" type="pres">
      <dgm:prSet presAssocID="{4B3E8F98-8548-45B9-8EA4-E0DD62E87FB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BC821A-35AD-4E17-9246-1271B6F1B39B}" type="pres">
      <dgm:prSet presAssocID="{4B3E8F98-8548-45B9-8EA4-E0DD62E87FBD}" presName="negativeSpace" presStyleCnt="0"/>
      <dgm:spPr/>
    </dgm:pt>
    <dgm:pt modelId="{AB90B46D-6365-4A31-A8A4-8AAC547AB3F2}" type="pres">
      <dgm:prSet presAssocID="{4B3E8F98-8548-45B9-8EA4-E0DD62E87FBD}" presName="childText" presStyleLbl="conFgAcc1" presStyleIdx="2" presStyleCnt="4">
        <dgm:presLayoutVars>
          <dgm:bulletEnabled val="1"/>
        </dgm:presLayoutVars>
      </dgm:prSet>
      <dgm:spPr/>
    </dgm:pt>
    <dgm:pt modelId="{B311E454-A241-4960-8590-2264C4859F99}" type="pres">
      <dgm:prSet presAssocID="{DFF86548-DEEF-4944-8389-966692FC7B87}" presName="spaceBetweenRectangles" presStyleCnt="0"/>
      <dgm:spPr/>
    </dgm:pt>
    <dgm:pt modelId="{4733733C-DB73-40E4-973E-15279197FF8C}" type="pres">
      <dgm:prSet presAssocID="{7A5F5616-948B-4E86-B5A4-1287209FB7D7}" presName="parentLin" presStyleCnt="0"/>
      <dgm:spPr/>
    </dgm:pt>
    <dgm:pt modelId="{0300C7F9-992F-4DA1-8883-064876F63C5E}" type="pres">
      <dgm:prSet presAssocID="{7A5F5616-948B-4E86-B5A4-1287209FB7D7}" presName="parentLeftMargin" presStyleLbl="node1" presStyleIdx="2" presStyleCnt="4"/>
      <dgm:spPr/>
      <dgm:t>
        <a:bodyPr/>
        <a:lstStyle/>
        <a:p>
          <a:endParaRPr lang="it-IT"/>
        </a:p>
      </dgm:t>
    </dgm:pt>
    <dgm:pt modelId="{CD6CDC3E-CF2E-4383-AC6F-B808662C2CE2}" type="pres">
      <dgm:prSet presAssocID="{7A5F5616-948B-4E86-B5A4-1287209FB7D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011B0B-37FB-476E-B368-4FBCEF996957}" type="pres">
      <dgm:prSet presAssocID="{7A5F5616-948B-4E86-B5A4-1287209FB7D7}" presName="negativeSpace" presStyleCnt="0"/>
      <dgm:spPr/>
    </dgm:pt>
    <dgm:pt modelId="{F6DD8C29-1397-4F05-A291-9BF2C19A8637}" type="pres">
      <dgm:prSet presAssocID="{7A5F5616-948B-4E86-B5A4-1287209FB7D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4E57E09-2A45-4ECC-84C4-49F83B820EC0}" type="presOf" srcId="{7A5F5616-948B-4E86-B5A4-1287209FB7D7}" destId="{0300C7F9-992F-4DA1-8883-064876F63C5E}" srcOrd="0" destOrd="0" presId="urn:microsoft.com/office/officeart/2005/8/layout/list1"/>
    <dgm:cxn modelId="{BAAC79BC-9EA5-455D-B8E9-A75581CE2364}" srcId="{D8C74ABA-EBF8-42E5-B745-EFF41A1CDFD8}" destId="{9FA2F1D0-5183-4840-934A-F34CECA336C6}" srcOrd="0" destOrd="0" parTransId="{FC73302F-5C08-41AF-B763-75745C149827}" sibTransId="{FAE0B4A7-1B81-412B-8C40-5C3CF2CB6919}"/>
    <dgm:cxn modelId="{E93727E7-AFDC-4BD2-990F-4BC0AE510FF9}" srcId="{D8C74ABA-EBF8-42E5-B745-EFF41A1CDFD8}" destId="{9F625580-45C5-44F2-BA5F-13D8570D08B6}" srcOrd="1" destOrd="0" parTransId="{3B9AE663-6F92-46B8-AAC5-5BE19298D6EC}" sibTransId="{176B1772-AE0D-41B0-8BB4-F183DF3A78B7}"/>
    <dgm:cxn modelId="{2FAF2F00-1B9C-419D-A91E-9014A8934760}" type="presOf" srcId="{9FA2F1D0-5183-4840-934A-F34CECA336C6}" destId="{4919F49A-DC81-4D12-8D0B-8C933B781DD7}" srcOrd="1" destOrd="0" presId="urn:microsoft.com/office/officeart/2005/8/layout/list1"/>
    <dgm:cxn modelId="{82970854-FD25-4C09-A082-1EFB3E9ED008}" type="presOf" srcId="{4B3E8F98-8548-45B9-8EA4-E0DD62E87FBD}" destId="{A2597E21-D6DD-4A1F-801D-25DCA90AFDEE}" srcOrd="0" destOrd="0" presId="urn:microsoft.com/office/officeart/2005/8/layout/list1"/>
    <dgm:cxn modelId="{38C50099-D66F-4728-8221-F9D0D7E558B8}" srcId="{D8C74ABA-EBF8-42E5-B745-EFF41A1CDFD8}" destId="{7A5F5616-948B-4E86-B5A4-1287209FB7D7}" srcOrd="3" destOrd="0" parTransId="{1A66830A-9F9D-441E-86EF-0B68277E0069}" sibTransId="{C69BD7CC-8C89-4875-9399-D26597CC9006}"/>
    <dgm:cxn modelId="{3816D5D4-1D4F-4F32-9767-4DD8DE7D2DC8}" srcId="{D8C74ABA-EBF8-42E5-B745-EFF41A1CDFD8}" destId="{4B3E8F98-8548-45B9-8EA4-E0DD62E87FBD}" srcOrd="2" destOrd="0" parTransId="{7538E4A9-9678-4BDE-9FF6-1434FD422453}" sibTransId="{DFF86548-DEEF-4944-8389-966692FC7B87}"/>
    <dgm:cxn modelId="{DD66AB0A-1A8D-4A1A-9F85-F12691D78111}" type="presOf" srcId="{9FA2F1D0-5183-4840-934A-F34CECA336C6}" destId="{0BDD91E7-5691-403A-89B6-A2AAB1D72A53}" srcOrd="0" destOrd="0" presId="urn:microsoft.com/office/officeart/2005/8/layout/list1"/>
    <dgm:cxn modelId="{6EAFE215-904D-4F66-8183-FBE9F5A978E9}" type="presOf" srcId="{9F625580-45C5-44F2-BA5F-13D8570D08B6}" destId="{22D4FC45-35A6-4E96-A6E5-629FE0935757}" srcOrd="0" destOrd="0" presId="urn:microsoft.com/office/officeart/2005/8/layout/list1"/>
    <dgm:cxn modelId="{775D0643-FA51-4D1C-8E88-89B7F8F567D3}" type="presOf" srcId="{7A5F5616-948B-4E86-B5A4-1287209FB7D7}" destId="{CD6CDC3E-CF2E-4383-AC6F-B808662C2CE2}" srcOrd="1" destOrd="0" presId="urn:microsoft.com/office/officeart/2005/8/layout/list1"/>
    <dgm:cxn modelId="{DE23BBC5-6327-41B3-95FF-B89B6ABAC020}" type="presOf" srcId="{D8C74ABA-EBF8-42E5-B745-EFF41A1CDFD8}" destId="{BAF23B65-FB2E-4C08-8E8D-15EA47AEA743}" srcOrd="0" destOrd="0" presId="urn:microsoft.com/office/officeart/2005/8/layout/list1"/>
    <dgm:cxn modelId="{6FAF6935-B374-4FC8-91A7-2A4B132F56D4}" type="presOf" srcId="{9F625580-45C5-44F2-BA5F-13D8570D08B6}" destId="{33FFEF8E-FA6A-4D4B-B4BA-1486F5726C67}" srcOrd="1" destOrd="0" presId="urn:microsoft.com/office/officeart/2005/8/layout/list1"/>
    <dgm:cxn modelId="{F6CD99A3-F118-4C1F-BFEB-F1F8FAD0542D}" type="presOf" srcId="{4B3E8F98-8548-45B9-8EA4-E0DD62E87FBD}" destId="{D634FC42-05E0-4FEF-985B-5425E83D6D54}" srcOrd="1" destOrd="0" presId="urn:microsoft.com/office/officeart/2005/8/layout/list1"/>
    <dgm:cxn modelId="{1ABE8D2E-41C9-4242-8B3A-D933052D4105}" type="presParOf" srcId="{BAF23B65-FB2E-4C08-8E8D-15EA47AEA743}" destId="{8EA99BD3-0D37-4DBD-A779-C11535750CE5}" srcOrd="0" destOrd="0" presId="urn:microsoft.com/office/officeart/2005/8/layout/list1"/>
    <dgm:cxn modelId="{CDD7E83E-CDBA-462E-BE34-F20D5B4FEFD0}" type="presParOf" srcId="{8EA99BD3-0D37-4DBD-A779-C11535750CE5}" destId="{0BDD91E7-5691-403A-89B6-A2AAB1D72A53}" srcOrd="0" destOrd="0" presId="urn:microsoft.com/office/officeart/2005/8/layout/list1"/>
    <dgm:cxn modelId="{2D78F68D-9E0C-4B02-917B-B7BA44622FAD}" type="presParOf" srcId="{8EA99BD3-0D37-4DBD-A779-C11535750CE5}" destId="{4919F49A-DC81-4D12-8D0B-8C933B781DD7}" srcOrd="1" destOrd="0" presId="urn:microsoft.com/office/officeart/2005/8/layout/list1"/>
    <dgm:cxn modelId="{51670DC0-43E4-4BDF-87F0-21099D056552}" type="presParOf" srcId="{BAF23B65-FB2E-4C08-8E8D-15EA47AEA743}" destId="{20EA6EAD-7C64-4C43-8072-579BA806AF9A}" srcOrd="1" destOrd="0" presId="urn:microsoft.com/office/officeart/2005/8/layout/list1"/>
    <dgm:cxn modelId="{1972EBF3-388A-4005-90BA-1F2E56B2D29C}" type="presParOf" srcId="{BAF23B65-FB2E-4C08-8E8D-15EA47AEA743}" destId="{07ED694E-A4A1-4586-B0A0-581A5AAFA880}" srcOrd="2" destOrd="0" presId="urn:microsoft.com/office/officeart/2005/8/layout/list1"/>
    <dgm:cxn modelId="{E481BEA5-313C-45EA-8B92-C47E9B25F918}" type="presParOf" srcId="{BAF23B65-FB2E-4C08-8E8D-15EA47AEA743}" destId="{B470B93B-B7D0-4146-AE90-3FA15AD00B78}" srcOrd="3" destOrd="0" presId="urn:microsoft.com/office/officeart/2005/8/layout/list1"/>
    <dgm:cxn modelId="{51BC4B61-BEB4-49C4-84BF-82A95EECE377}" type="presParOf" srcId="{BAF23B65-FB2E-4C08-8E8D-15EA47AEA743}" destId="{7AE30AA2-BD4B-4127-8254-D07DB765B1AA}" srcOrd="4" destOrd="0" presId="urn:microsoft.com/office/officeart/2005/8/layout/list1"/>
    <dgm:cxn modelId="{7B640935-0D6A-4AAF-A826-E54666A40C8E}" type="presParOf" srcId="{7AE30AA2-BD4B-4127-8254-D07DB765B1AA}" destId="{22D4FC45-35A6-4E96-A6E5-629FE0935757}" srcOrd="0" destOrd="0" presId="urn:microsoft.com/office/officeart/2005/8/layout/list1"/>
    <dgm:cxn modelId="{077E05E7-2065-4669-9410-F94E54C76C0C}" type="presParOf" srcId="{7AE30AA2-BD4B-4127-8254-D07DB765B1AA}" destId="{33FFEF8E-FA6A-4D4B-B4BA-1486F5726C67}" srcOrd="1" destOrd="0" presId="urn:microsoft.com/office/officeart/2005/8/layout/list1"/>
    <dgm:cxn modelId="{968329E0-DDA4-44F9-85F6-4F8F0183D913}" type="presParOf" srcId="{BAF23B65-FB2E-4C08-8E8D-15EA47AEA743}" destId="{A2143BE5-ABC5-4152-B1DC-74BCAB8D49AD}" srcOrd="5" destOrd="0" presId="urn:microsoft.com/office/officeart/2005/8/layout/list1"/>
    <dgm:cxn modelId="{9980728C-5EB6-400C-8B08-96675CA9515B}" type="presParOf" srcId="{BAF23B65-FB2E-4C08-8E8D-15EA47AEA743}" destId="{9D5F0FBE-33CC-495C-8783-16F600219339}" srcOrd="6" destOrd="0" presId="urn:microsoft.com/office/officeart/2005/8/layout/list1"/>
    <dgm:cxn modelId="{0D174235-79F7-4047-993C-C098ADE77E08}" type="presParOf" srcId="{BAF23B65-FB2E-4C08-8E8D-15EA47AEA743}" destId="{705E8BD2-8F03-4C53-8D0C-73398E238BAC}" srcOrd="7" destOrd="0" presId="urn:microsoft.com/office/officeart/2005/8/layout/list1"/>
    <dgm:cxn modelId="{769B36E2-CC70-46DF-BF16-B9AFCEA587BF}" type="presParOf" srcId="{BAF23B65-FB2E-4C08-8E8D-15EA47AEA743}" destId="{A9BC35BE-E056-4069-84B4-D193DB665081}" srcOrd="8" destOrd="0" presId="urn:microsoft.com/office/officeart/2005/8/layout/list1"/>
    <dgm:cxn modelId="{2EB785E2-FC55-454D-8F5B-7DC69E42212A}" type="presParOf" srcId="{A9BC35BE-E056-4069-84B4-D193DB665081}" destId="{A2597E21-D6DD-4A1F-801D-25DCA90AFDEE}" srcOrd="0" destOrd="0" presId="urn:microsoft.com/office/officeart/2005/8/layout/list1"/>
    <dgm:cxn modelId="{9385377E-C9C7-4070-AEF6-652DE47D93BA}" type="presParOf" srcId="{A9BC35BE-E056-4069-84B4-D193DB665081}" destId="{D634FC42-05E0-4FEF-985B-5425E83D6D54}" srcOrd="1" destOrd="0" presId="urn:microsoft.com/office/officeart/2005/8/layout/list1"/>
    <dgm:cxn modelId="{15945C17-E733-4647-8FD1-907A407713F6}" type="presParOf" srcId="{BAF23B65-FB2E-4C08-8E8D-15EA47AEA743}" destId="{ABBC821A-35AD-4E17-9246-1271B6F1B39B}" srcOrd="9" destOrd="0" presId="urn:microsoft.com/office/officeart/2005/8/layout/list1"/>
    <dgm:cxn modelId="{8CF7732B-B448-4ECB-B6D8-C0F458285AAA}" type="presParOf" srcId="{BAF23B65-FB2E-4C08-8E8D-15EA47AEA743}" destId="{AB90B46D-6365-4A31-A8A4-8AAC547AB3F2}" srcOrd="10" destOrd="0" presId="urn:microsoft.com/office/officeart/2005/8/layout/list1"/>
    <dgm:cxn modelId="{161084D1-BDD0-493A-B57C-80CB41E7C4A3}" type="presParOf" srcId="{BAF23B65-FB2E-4C08-8E8D-15EA47AEA743}" destId="{B311E454-A241-4960-8590-2264C4859F99}" srcOrd="11" destOrd="0" presId="urn:microsoft.com/office/officeart/2005/8/layout/list1"/>
    <dgm:cxn modelId="{E198FBF9-F61B-4898-B4BF-404A3EA0CE27}" type="presParOf" srcId="{BAF23B65-FB2E-4C08-8E8D-15EA47AEA743}" destId="{4733733C-DB73-40E4-973E-15279197FF8C}" srcOrd="12" destOrd="0" presId="urn:microsoft.com/office/officeart/2005/8/layout/list1"/>
    <dgm:cxn modelId="{197448CB-19CE-4AF4-8787-97D3F4FD2158}" type="presParOf" srcId="{4733733C-DB73-40E4-973E-15279197FF8C}" destId="{0300C7F9-992F-4DA1-8883-064876F63C5E}" srcOrd="0" destOrd="0" presId="urn:microsoft.com/office/officeart/2005/8/layout/list1"/>
    <dgm:cxn modelId="{7F73217A-1A9B-467D-9D94-22150F6C1DAA}" type="presParOf" srcId="{4733733C-DB73-40E4-973E-15279197FF8C}" destId="{CD6CDC3E-CF2E-4383-AC6F-B808662C2CE2}" srcOrd="1" destOrd="0" presId="urn:microsoft.com/office/officeart/2005/8/layout/list1"/>
    <dgm:cxn modelId="{99D20C21-8B85-4EDE-8BB6-5E6B2DA08776}" type="presParOf" srcId="{BAF23B65-FB2E-4C08-8E8D-15EA47AEA743}" destId="{4D011B0B-37FB-476E-B368-4FBCEF996957}" srcOrd="13" destOrd="0" presId="urn:microsoft.com/office/officeart/2005/8/layout/list1"/>
    <dgm:cxn modelId="{4D192EBF-A687-4EFD-A54F-DA5CD5847D3B}" type="presParOf" srcId="{BAF23B65-FB2E-4C08-8E8D-15EA47AEA743}" destId="{F6DD8C29-1397-4F05-A291-9BF2C19A863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D694E-A4A1-4586-B0A0-581A5AAFA880}">
      <dsp:nvSpPr>
        <dsp:cNvPr id="0" name=""/>
        <dsp:cNvSpPr/>
      </dsp:nvSpPr>
      <dsp:spPr>
        <a:xfrm>
          <a:off x="0" y="34702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19F49A-DC81-4D12-8D0B-8C933B781DD7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rgbClr val="FF66C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err="1" smtClean="0"/>
            <a:t>Caring</a:t>
          </a:r>
          <a:r>
            <a:rPr lang="it-IT" sz="2400" b="1" i="1" kern="1200" baseline="0" dirty="0" smtClean="0"/>
            <a:t> </a:t>
          </a:r>
          <a:r>
            <a:rPr lang="it-IT" sz="2400" b="1" i="1" kern="1200" baseline="0" dirty="0" err="1" smtClean="0"/>
            <a:t>About</a:t>
          </a:r>
          <a:endParaRPr lang="it-IT" sz="2400" b="1" i="1" kern="1200" dirty="0"/>
        </a:p>
      </dsp:txBody>
      <dsp:txXfrm>
        <a:off x="337944" y="40683"/>
        <a:ext cx="4200912" cy="612672"/>
      </dsp:txXfrm>
    </dsp:sp>
    <dsp:sp modelId="{9D5F0FBE-33CC-495C-8783-16F600219339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FFEF8E-FA6A-4D4B-B4BA-1486F5726C67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err="1" smtClean="0"/>
            <a:t>Taking</a:t>
          </a:r>
          <a:r>
            <a:rPr lang="it-IT" sz="2400" b="1" i="1" kern="1200" dirty="0" smtClean="0"/>
            <a:t> care of</a:t>
          </a:r>
          <a:endParaRPr lang="it-IT" sz="2400" b="1" i="1" kern="1200" dirty="0"/>
        </a:p>
      </dsp:txBody>
      <dsp:txXfrm>
        <a:off x="337944" y="1083963"/>
        <a:ext cx="4200912" cy="612672"/>
      </dsp:txXfrm>
    </dsp:sp>
    <dsp:sp modelId="{AB90B46D-6365-4A31-A8A4-8AAC547AB3F2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4FC42-05E0-4FEF-985B-5425E83D6D54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/>
            <a:t>Care-</a:t>
          </a:r>
          <a:r>
            <a:rPr lang="it-IT" sz="2400" b="1" i="1" kern="1200" dirty="0" err="1" smtClean="0"/>
            <a:t>giving</a:t>
          </a:r>
          <a:endParaRPr lang="it-IT" sz="2400" b="1" i="1" kern="1200" dirty="0"/>
        </a:p>
      </dsp:txBody>
      <dsp:txXfrm>
        <a:off x="337944" y="2127244"/>
        <a:ext cx="4200912" cy="612672"/>
      </dsp:txXfrm>
    </dsp:sp>
    <dsp:sp modelId="{F6DD8C29-1397-4F05-A291-9BF2C19A8637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6CDC3E-CF2E-4383-AC6F-B808662C2CE2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i="1" kern="1200" dirty="0" smtClean="0"/>
            <a:t>Care-</a:t>
          </a:r>
          <a:r>
            <a:rPr lang="it-IT" sz="2400" b="1" i="1" kern="1200" dirty="0" err="1" smtClean="0"/>
            <a:t>receiving</a:t>
          </a:r>
          <a:r>
            <a:rPr lang="it-IT" sz="2400" b="1" i="1" kern="1200" dirty="0" smtClean="0"/>
            <a:t> </a:t>
          </a:r>
          <a:endParaRPr lang="it-IT" sz="2400" b="1" i="1" kern="1200" dirty="0"/>
        </a:p>
      </dsp:txBody>
      <dsp:txXfrm>
        <a:off x="337944" y="3170524"/>
        <a:ext cx="420091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07647-EE4B-4B79-BE91-588D8AB5E023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A5940-0398-4F84-AB36-77EADF27A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5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4602-2C39-405F-8CB5-D709EF4CCF76}" type="datetimeFigureOut">
              <a:rPr lang="it-IT" smtClean="0"/>
              <a:pPr/>
              <a:t>19/03/2020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813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B050"/>
                </a:solidFill>
              </a:rPr>
              <a:t> </a:t>
            </a:r>
            <a:r>
              <a:rPr lang="it-IT" sz="2400" b="1" dirty="0" smtClean="0">
                <a:solidFill>
                  <a:srgbClr val="00B0F0"/>
                </a:solidFill>
              </a:rPr>
              <a:t>                                       </a:t>
            </a:r>
            <a:r>
              <a:rPr lang="it-IT" sz="4000" b="1" dirty="0" smtClean="0">
                <a:solidFill>
                  <a:srgbClr val="D917C2"/>
                </a:solidFill>
              </a:rPr>
              <a:t>A</a:t>
            </a:r>
            <a:r>
              <a:rPr lang="it-IT" sz="2800" b="1" dirty="0" smtClean="0">
                <a:solidFill>
                  <a:srgbClr val="D917C2"/>
                </a:solidFill>
              </a:rPr>
              <a:t> </a:t>
            </a:r>
            <a:r>
              <a:rPr lang="it-IT" sz="4000" b="1" dirty="0" smtClean="0">
                <a:solidFill>
                  <a:srgbClr val="D917C2"/>
                </a:solidFill>
              </a:rPr>
              <a:t>VULNERABILITÀ</a:t>
            </a:r>
          </a:p>
          <a:p>
            <a:pPr marL="0" indent="0" algn="just">
              <a:buNone/>
            </a:pPr>
            <a:r>
              <a:rPr lang="it-IT" sz="4000" b="1" dirty="0">
                <a:solidFill>
                  <a:srgbClr val="D917C2"/>
                </a:solidFill>
              </a:rPr>
              <a:t> </a:t>
            </a:r>
            <a:r>
              <a:rPr lang="it-IT" sz="4000" b="1" dirty="0" smtClean="0">
                <a:solidFill>
                  <a:srgbClr val="D917C2"/>
                </a:solidFill>
              </a:rPr>
              <a:t>                               PARTE II </a:t>
            </a:r>
          </a:p>
          <a:p>
            <a:pPr marL="0" indent="0" algn="just">
              <a:buNone/>
            </a:pPr>
            <a:endParaRPr lang="it-IT" sz="3600" b="1" dirty="0">
              <a:solidFill>
                <a:srgbClr val="D917C2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060848"/>
            <a:ext cx="3600400" cy="449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8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Autofit/>
          </a:bodyPr>
          <a:lstStyle/>
          <a:p>
            <a:pPr algn="just"/>
            <a:r>
              <a:rPr lang="it-IT" sz="2400" b="1" u="sng" dirty="0" smtClean="0">
                <a:solidFill>
                  <a:srgbClr val="D917C2"/>
                </a:solidFill>
              </a:rPr>
              <a:t>NB! Riconoscere questo valore alla vulnerabilità non significa consegnarsi </a:t>
            </a:r>
            <a:r>
              <a:rPr lang="it-IT" sz="2400" b="1" u="sng" dirty="0">
                <a:solidFill>
                  <a:srgbClr val="D917C2"/>
                </a:solidFill>
              </a:rPr>
              <a:t>ad una logica paternalistica, rinunciando </a:t>
            </a:r>
            <a:r>
              <a:rPr lang="it-IT" sz="2400" b="1" u="sng" dirty="0" smtClean="0">
                <a:solidFill>
                  <a:srgbClr val="D917C2"/>
                </a:solidFill>
              </a:rPr>
              <a:t>all’ideale dell’autonomia. </a:t>
            </a:r>
          </a:p>
          <a:p>
            <a:pPr algn="just"/>
            <a:r>
              <a:rPr lang="it-IT" sz="2400" dirty="0" smtClean="0"/>
              <a:t>Si tratta, semmai, di Riconsiderare la fragilità umana, superando l’idea che essa sia </a:t>
            </a:r>
            <a:r>
              <a:rPr lang="it-IT" sz="2400" dirty="0"/>
              <a:t>un </a:t>
            </a:r>
            <a:r>
              <a:rPr lang="it-IT" sz="2400" b="1" dirty="0" smtClean="0"/>
              <a:t>tratto </a:t>
            </a:r>
            <a:r>
              <a:rPr lang="it-IT" sz="2400" b="1" dirty="0"/>
              <a:t>stigmatizzante </a:t>
            </a:r>
            <a:r>
              <a:rPr lang="it-IT" sz="2400" dirty="0" smtClean="0"/>
              <a:t>della nostra vita, un’esperienza che precede il senso di </a:t>
            </a:r>
            <a:r>
              <a:rPr lang="it-IT" sz="2400" b="1" dirty="0" smtClean="0"/>
              <a:t>fallimento</a:t>
            </a:r>
            <a:r>
              <a:rPr lang="it-IT" sz="2400" b="1" dirty="0"/>
              <a:t>.</a:t>
            </a:r>
            <a:r>
              <a:rPr lang="it-IT" sz="2400" b="1" dirty="0" smtClean="0"/>
              <a:t> </a:t>
            </a:r>
          </a:p>
          <a:p>
            <a:pPr algn="just"/>
            <a:r>
              <a:rPr lang="it-IT" sz="2400" b="1" dirty="0" smtClean="0"/>
              <a:t>Si tratta di riscoprire e distinguere le due manifestazioni di vulnerabilità sociale</a:t>
            </a:r>
            <a:r>
              <a:rPr lang="it-IT" sz="2400" dirty="0" smtClean="0"/>
              <a:t> (Judith Butler, </a:t>
            </a:r>
            <a:r>
              <a:rPr lang="it-IT" sz="2400" dirty="0" err="1" smtClean="0"/>
              <a:t>Precarious</a:t>
            </a:r>
            <a:r>
              <a:rPr lang="it-IT" sz="2400" dirty="0" smtClean="0"/>
              <a:t> Life, 2004)</a:t>
            </a:r>
          </a:p>
          <a:p>
            <a:pPr algn="just"/>
            <a:endParaRPr lang="it-IT" sz="2400" dirty="0"/>
          </a:p>
        </p:txBody>
      </p:sp>
      <p:sp>
        <p:nvSpPr>
          <p:cNvPr id="2" name="Ovale 1"/>
          <p:cNvSpPr/>
          <p:nvPr/>
        </p:nvSpPr>
        <p:spPr>
          <a:xfrm>
            <a:off x="899592" y="3789040"/>
            <a:ext cx="2664296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PRECARIOUSNESS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4860032" y="3789040"/>
            <a:ext cx="2520280" cy="24482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PRECARITY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6" name="Freccia bidirezionale orizzontale 5"/>
          <p:cNvSpPr/>
          <p:nvPr/>
        </p:nvSpPr>
        <p:spPr>
          <a:xfrm>
            <a:off x="3707904" y="4941168"/>
            <a:ext cx="108012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048672"/>
          </a:xfrm>
        </p:spPr>
        <p:txBody>
          <a:bodyPr>
            <a:normAutofit/>
          </a:bodyPr>
          <a:lstStyle/>
          <a:p>
            <a:r>
              <a:rPr lang="it-IT" sz="2600" b="1" dirty="0" smtClean="0">
                <a:solidFill>
                  <a:srgbClr val="D917C2"/>
                </a:solidFill>
              </a:rPr>
              <a:t>PRECARIOUSNESS</a:t>
            </a:r>
            <a:r>
              <a:rPr lang="it-IT" sz="2600" dirty="0" smtClean="0"/>
              <a:t>: </a:t>
            </a:r>
            <a:r>
              <a:rPr lang="it-IT" sz="2600" b="1" dirty="0" smtClean="0"/>
              <a:t>condizione ontologica di precarietà </a:t>
            </a:r>
            <a:r>
              <a:rPr lang="it-IT" sz="2600" dirty="0" smtClean="0"/>
              <a:t>e vulnerabilità dell’essere umano. Indica quindi il fatto che siamo tutti esposti al rischio </a:t>
            </a:r>
            <a:r>
              <a:rPr lang="it-IT" sz="2600" dirty="0" smtClean="0"/>
              <a:t>dell’azione </a:t>
            </a:r>
            <a:r>
              <a:rPr lang="it-IT" sz="2600" dirty="0" smtClean="0"/>
              <a:t>altrui e in quanto tutti bisognosi di sostegno materiale (e affettivo) . Siamo tutti interdipendenti e incapaci di evitare la morte, la malattia, il </a:t>
            </a:r>
            <a:r>
              <a:rPr lang="it-IT" sz="2600" i="1" dirty="0" smtClean="0"/>
              <a:t>vulnus</a:t>
            </a:r>
            <a:r>
              <a:rPr lang="it-IT" sz="2600" dirty="0" smtClean="0"/>
              <a:t> (ferita).</a:t>
            </a:r>
          </a:p>
          <a:p>
            <a:pPr marL="0" indent="0">
              <a:buNone/>
            </a:pPr>
            <a:endParaRPr lang="it-IT" sz="2600" dirty="0" smtClean="0"/>
          </a:p>
          <a:p>
            <a:r>
              <a:rPr lang="it-IT" sz="2600" b="1" dirty="0" smtClean="0">
                <a:solidFill>
                  <a:srgbClr val="D917C2"/>
                </a:solidFill>
              </a:rPr>
              <a:t>PRECARITY</a:t>
            </a:r>
            <a:r>
              <a:rPr lang="it-IT" sz="2600" dirty="0" smtClean="0"/>
              <a:t>: indica più specificamente la vulnerabilità sociale, non generale di tutti gli uomini, ma quella di </a:t>
            </a:r>
            <a:r>
              <a:rPr lang="it-IT" sz="2600" b="1" dirty="0" smtClean="0"/>
              <a:t>un gruppo sociale</a:t>
            </a:r>
            <a:r>
              <a:rPr lang="it-IT" sz="2600" dirty="0" smtClean="0"/>
              <a:t>. La </a:t>
            </a:r>
            <a:r>
              <a:rPr lang="it-IT" sz="2600" i="1" dirty="0" err="1" smtClean="0"/>
              <a:t>precarity</a:t>
            </a:r>
            <a:r>
              <a:rPr lang="it-IT" sz="2600" dirty="0" smtClean="0"/>
              <a:t> è la condizione in cui vivono alcune categorie di persone, in quanto sottomessi dal potere altrui, da relazioni di potere che li espongono alla </a:t>
            </a:r>
            <a:r>
              <a:rPr lang="it-IT" sz="2600" b="1" dirty="0" smtClean="0"/>
              <a:t>violenza</a:t>
            </a:r>
            <a:r>
              <a:rPr lang="it-IT" sz="2600" dirty="0" smtClean="0"/>
              <a:t>, alla </a:t>
            </a:r>
            <a:r>
              <a:rPr lang="it-IT" sz="2600" b="1" dirty="0" smtClean="0"/>
              <a:t>emarginazione</a:t>
            </a:r>
            <a:r>
              <a:rPr lang="it-IT" sz="2600" dirty="0" smtClean="0"/>
              <a:t>, all’ingiuria, </a:t>
            </a:r>
            <a:r>
              <a:rPr lang="en-US" sz="2600" b="1" dirty="0" smtClean="0"/>
              <a:t>in </a:t>
            </a:r>
            <a:r>
              <a:rPr lang="en-US" sz="2600" b="1" dirty="0" err="1" smtClean="0"/>
              <a:t>modo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maggiore</a:t>
            </a:r>
            <a:r>
              <a:rPr lang="en-US" sz="2600" dirty="0" smtClean="0"/>
              <a:t> </a:t>
            </a:r>
            <a:r>
              <a:rPr lang="en-US" sz="2600" dirty="0" err="1" smtClean="0"/>
              <a:t>rispetto</a:t>
            </a:r>
            <a:r>
              <a:rPr lang="en-US" sz="2600" dirty="0" smtClean="0"/>
              <a:t> al resto </a:t>
            </a:r>
            <a:r>
              <a:rPr lang="en-US" sz="2600" dirty="0" err="1" smtClean="0"/>
              <a:t>dell’umanità</a:t>
            </a:r>
            <a:r>
              <a:rPr lang="en-US" sz="2600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08912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/>
              <a:t>Le strutture di </a:t>
            </a:r>
            <a:r>
              <a:rPr lang="it-IT" sz="2000" dirty="0" smtClean="0"/>
              <a:t>potere </a:t>
            </a:r>
            <a:r>
              <a:rPr lang="it-IT" sz="2000" dirty="0"/>
              <a:t>creano delle </a:t>
            </a:r>
            <a:r>
              <a:rPr lang="it-IT" sz="2000" b="1" dirty="0"/>
              <a:t>stratificazioni sociali</a:t>
            </a:r>
            <a:r>
              <a:rPr lang="it-IT" sz="2000" dirty="0"/>
              <a:t>, dei contesti sociali con </a:t>
            </a:r>
            <a:r>
              <a:rPr lang="it-IT" sz="2000" b="1" dirty="0"/>
              <a:t>effetti de-umanizzanti </a:t>
            </a:r>
            <a:r>
              <a:rPr lang="it-IT" sz="2000" dirty="0"/>
              <a:t>su una parte della popolazione</a:t>
            </a:r>
            <a:r>
              <a:rPr lang="it-IT" sz="2000" dirty="0" smtClean="0"/>
              <a:t>: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sessiste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razziste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segregazioniste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omofobe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di emarginazione della povertà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Dinamiche escludenti la malattia e il malato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Secondo Judith Butler ciò accade perché, dietro tali dinamiche disfunzionali, si nasconde l’aspirazione dell’uomo di sconfiggere la vulnerabilità a spese dell’altro, </a:t>
            </a:r>
            <a:r>
              <a:rPr lang="it-IT" sz="2000" b="1" dirty="0" smtClean="0"/>
              <a:t>fondando cioè la propria sicurezza sul dominio </a:t>
            </a:r>
            <a:r>
              <a:rPr lang="it-IT" sz="2000" dirty="0" smtClean="0"/>
              <a:t>nei confronti dell’altro (anche in questo caso sembra riecheggiare il pensiero hobbesiano del desiderio di potere dell’uomo).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Gallone 3"/>
          <p:cNvSpPr/>
          <p:nvPr/>
        </p:nvSpPr>
        <p:spPr>
          <a:xfrm>
            <a:off x="5508104" y="1628800"/>
            <a:ext cx="1008112" cy="1800200"/>
          </a:xfrm>
          <a:prstGeom prst="chevron">
            <a:avLst/>
          </a:prstGeom>
          <a:solidFill>
            <a:srgbClr val="D917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660232" y="1628800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AREE DI INTERVENTO SOCIALE- </a:t>
            </a:r>
            <a:r>
              <a:rPr lang="it-IT" sz="2400" b="1" i="1" dirty="0" err="1" smtClean="0"/>
              <a:t>Precarity</a:t>
            </a:r>
            <a:endParaRPr lang="it-IT" sz="2400" b="1" i="1" dirty="0"/>
          </a:p>
        </p:txBody>
      </p:sp>
    </p:spTree>
    <p:extLst>
      <p:ext uri="{BB962C8B-B14F-4D97-AF65-F5344CB8AC3E}">
        <p14:creationId xmlns:p14="http://schemas.microsoft.com/office/powerpoint/2010/main" val="89618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La risposta di Cura alla condizione sociale di </a:t>
            </a:r>
            <a:r>
              <a:rPr lang="it-IT" sz="2400" i="1" dirty="0" err="1" smtClean="0"/>
              <a:t>precarity</a:t>
            </a:r>
            <a:r>
              <a:rPr lang="it-IT" sz="2400" dirty="0" smtClean="0"/>
              <a:t> può allora articolarsi in 4 fasi (L. Battaglia):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 smtClean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411648669"/>
              </p:ext>
            </p:extLst>
          </p:nvPr>
        </p:nvGraphicFramePr>
        <p:xfrm>
          <a:off x="1331640" y="24928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err="1" smtClean="0">
                <a:solidFill>
                  <a:srgbClr val="D917C2"/>
                </a:solidFill>
              </a:rPr>
              <a:t>Caring</a:t>
            </a:r>
            <a:r>
              <a:rPr lang="it-IT" sz="2400" b="1" dirty="0" smtClean="0">
                <a:solidFill>
                  <a:srgbClr val="D917C2"/>
                </a:solidFill>
              </a:rPr>
              <a:t> </a:t>
            </a:r>
            <a:r>
              <a:rPr lang="it-IT" sz="2400" b="1" dirty="0" err="1" smtClean="0">
                <a:solidFill>
                  <a:srgbClr val="D917C2"/>
                </a:solidFill>
              </a:rPr>
              <a:t>about</a:t>
            </a:r>
            <a:r>
              <a:rPr lang="it-IT" sz="2400" b="1" dirty="0" smtClean="0">
                <a:solidFill>
                  <a:srgbClr val="D917C2"/>
                </a:solidFill>
              </a:rPr>
              <a:t>:  </a:t>
            </a:r>
            <a:r>
              <a:rPr lang="it-IT" sz="2400" dirty="0" err="1" smtClean="0"/>
              <a:t>lett</a:t>
            </a:r>
            <a:r>
              <a:rPr lang="it-IT" sz="2400" dirty="0"/>
              <a:t>. </a:t>
            </a:r>
            <a:r>
              <a:rPr lang="it-IT" sz="2400" dirty="0" smtClean="0"/>
              <a:t>“</a:t>
            </a:r>
            <a:r>
              <a:rPr lang="it-IT" sz="2400" i="1" dirty="0">
                <a:solidFill>
                  <a:srgbClr val="D917C2"/>
                </a:solidFill>
              </a:rPr>
              <a:t>interessarsi a</a:t>
            </a:r>
            <a:r>
              <a:rPr lang="it-IT" sz="2400" i="1" dirty="0" smtClean="0"/>
              <a:t>“, </a:t>
            </a:r>
            <a:r>
              <a:rPr lang="it-IT" sz="2400" dirty="0" smtClean="0"/>
              <a:t>implica il </a:t>
            </a:r>
            <a:r>
              <a:rPr lang="it-IT" sz="2400" dirty="0"/>
              <a:t>riconoscimento della necessità della cura in base alla </a:t>
            </a:r>
            <a:r>
              <a:rPr lang="it-IT" sz="2400" b="1" dirty="0"/>
              <a:t>percezione </a:t>
            </a:r>
            <a:r>
              <a:rPr lang="it-IT" sz="2400" dirty="0"/>
              <a:t>del bisogno e alla </a:t>
            </a:r>
            <a:r>
              <a:rPr lang="it-IT" sz="2400" b="1" dirty="0"/>
              <a:t>valutazione</a:t>
            </a:r>
            <a:r>
              <a:rPr lang="it-IT" sz="2400" dirty="0"/>
              <a:t> della possibilità della sua soddisfazione</a:t>
            </a:r>
            <a:r>
              <a:rPr lang="it-IT" sz="2400" dirty="0" smtClean="0"/>
              <a:t>;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b="1" dirty="0" smtClean="0">
                <a:solidFill>
                  <a:srgbClr val="D917C2"/>
                </a:solidFill>
              </a:rPr>
              <a:t>Take care of</a:t>
            </a:r>
            <a:r>
              <a:rPr lang="it-IT" sz="2400" dirty="0" smtClean="0"/>
              <a:t>: </a:t>
            </a:r>
            <a:r>
              <a:rPr lang="it-IT" sz="2400" dirty="0" err="1" smtClean="0"/>
              <a:t>Lett</a:t>
            </a:r>
            <a:r>
              <a:rPr lang="it-IT" sz="2400" dirty="0" smtClean="0"/>
              <a:t>. </a:t>
            </a:r>
            <a:r>
              <a:rPr lang="it-IT" sz="2400" dirty="0"/>
              <a:t>“</a:t>
            </a:r>
            <a:r>
              <a:rPr lang="it-IT" sz="2400" dirty="0">
                <a:solidFill>
                  <a:srgbClr val="D917C2"/>
                </a:solidFill>
              </a:rPr>
              <a:t>il prendersi cura </a:t>
            </a:r>
            <a:r>
              <a:rPr lang="it-IT" sz="2400" dirty="0" smtClean="0">
                <a:solidFill>
                  <a:srgbClr val="D917C2"/>
                </a:solidFill>
              </a:rPr>
              <a:t>di</a:t>
            </a:r>
            <a:r>
              <a:rPr lang="it-IT" sz="2400" dirty="0" smtClean="0"/>
              <a:t>” implica </a:t>
            </a:r>
            <a:r>
              <a:rPr lang="it-IT" sz="2400" dirty="0"/>
              <a:t>l’assunzione di qualche </a:t>
            </a:r>
            <a:r>
              <a:rPr lang="it-IT" sz="2400" b="1" dirty="0"/>
              <a:t>responsabilità</a:t>
            </a:r>
            <a:r>
              <a:rPr lang="it-IT" sz="2400" dirty="0"/>
              <a:t> rispetto al bisogno identificato e </a:t>
            </a:r>
            <a:r>
              <a:rPr lang="it-IT" sz="2400" b="1" dirty="0"/>
              <a:t>l’impegno</a:t>
            </a:r>
            <a:r>
              <a:rPr lang="it-IT" sz="2400" dirty="0"/>
              <a:t> di rispondervi</a:t>
            </a:r>
            <a:r>
              <a:rPr lang="it-IT" sz="2400" dirty="0" smtClean="0"/>
              <a:t>;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dirty="0" smtClean="0"/>
              <a:t> </a:t>
            </a:r>
            <a:r>
              <a:rPr lang="it-IT" sz="2400" b="1" dirty="0">
                <a:solidFill>
                  <a:srgbClr val="D917C2"/>
                </a:solidFill>
              </a:rPr>
              <a:t>C</a:t>
            </a:r>
            <a:r>
              <a:rPr lang="it-IT" sz="2400" b="1" dirty="0" smtClean="0">
                <a:solidFill>
                  <a:srgbClr val="D917C2"/>
                </a:solidFill>
              </a:rPr>
              <a:t>are </a:t>
            </a:r>
            <a:r>
              <a:rPr lang="it-IT" sz="2400" b="1" dirty="0">
                <a:solidFill>
                  <a:srgbClr val="D917C2"/>
                </a:solidFill>
              </a:rPr>
              <a:t>– </a:t>
            </a:r>
            <a:r>
              <a:rPr lang="it-IT" sz="2400" b="1" dirty="0" err="1" smtClean="0">
                <a:solidFill>
                  <a:srgbClr val="D917C2"/>
                </a:solidFill>
              </a:rPr>
              <a:t>giving</a:t>
            </a:r>
            <a:r>
              <a:rPr lang="it-IT" sz="2400" dirty="0" smtClean="0"/>
              <a:t>: </a:t>
            </a:r>
            <a:r>
              <a:rPr lang="it-IT" sz="2400" dirty="0" err="1" smtClean="0"/>
              <a:t>lett</a:t>
            </a:r>
            <a:r>
              <a:rPr lang="it-IT" sz="2400" dirty="0"/>
              <a:t>. </a:t>
            </a:r>
            <a:r>
              <a:rPr lang="it-IT" sz="2400" dirty="0" smtClean="0"/>
              <a:t>“</a:t>
            </a:r>
            <a:r>
              <a:rPr lang="it-IT" sz="2400" i="1" dirty="0" smtClean="0">
                <a:solidFill>
                  <a:srgbClr val="D917C2"/>
                </a:solidFill>
              </a:rPr>
              <a:t>prestare la cura</a:t>
            </a:r>
            <a:r>
              <a:rPr lang="it-IT" sz="2400" dirty="0" smtClean="0"/>
              <a:t>“ che </a:t>
            </a:r>
            <a:r>
              <a:rPr lang="it-IT" sz="2400" dirty="0"/>
              <a:t>consiste nel </a:t>
            </a:r>
            <a:r>
              <a:rPr lang="it-IT" sz="2400" b="1" dirty="0"/>
              <a:t>soddisfacimento</a:t>
            </a:r>
            <a:r>
              <a:rPr lang="it-IT" sz="2400" dirty="0"/>
              <a:t> diretto dei bisogni di cura e quindi richiede una presa di </a:t>
            </a:r>
            <a:r>
              <a:rPr lang="it-IT" sz="2400" b="1" dirty="0"/>
              <a:t>contatto</a:t>
            </a:r>
            <a:r>
              <a:rPr lang="it-IT" sz="2400" dirty="0"/>
              <a:t> tra i diversi soggetti</a:t>
            </a:r>
            <a:r>
              <a:rPr lang="it-IT" sz="2400" dirty="0" smtClean="0"/>
              <a:t>;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2400" b="1" dirty="0">
                <a:solidFill>
                  <a:srgbClr val="D917C2"/>
                </a:solidFill>
              </a:rPr>
              <a:t>C</a:t>
            </a:r>
            <a:r>
              <a:rPr lang="it-IT" sz="2400" b="1" dirty="0" smtClean="0">
                <a:solidFill>
                  <a:srgbClr val="D917C2"/>
                </a:solidFill>
              </a:rPr>
              <a:t>are </a:t>
            </a:r>
            <a:r>
              <a:rPr lang="it-IT" sz="2400" b="1" dirty="0">
                <a:solidFill>
                  <a:srgbClr val="D917C2"/>
                </a:solidFill>
              </a:rPr>
              <a:t>– </a:t>
            </a:r>
            <a:r>
              <a:rPr lang="it-IT" sz="2400" b="1" dirty="0" err="1" smtClean="0">
                <a:solidFill>
                  <a:srgbClr val="D917C2"/>
                </a:solidFill>
              </a:rPr>
              <a:t>receiving</a:t>
            </a:r>
            <a:r>
              <a:rPr lang="it-IT" sz="2400" dirty="0" smtClean="0"/>
              <a:t>: </a:t>
            </a:r>
            <a:r>
              <a:rPr lang="it-IT" sz="2400" dirty="0" err="1" smtClean="0"/>
              <a:t>lett</a:t>
            </a:r>
            <a:r>
              <a:rPr lang="it-IT" sz="2400" dirty="0"/>
              <a:t>. </a:t>
            </a:r>
            <a:r>
              <a:rPr lang="it-IT" sz="2400" dirty="0" smtClean="0"/>
              <a:t>“</a:t>
            </a:r>
            <a:r>
              <a:rPr lang="it-IT" sz="2400" dirty="0" smtClean="0">
                <a:solidFill>
                  <a:srgbClr val="D917C2"/>
                </a:solidFill>
              </a:rPr>
              <a:t>ricevere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D917C2"/>
                </a:solidFill>
              </a:rPr>
              <a:t>cura</a:t>
            </a:r>
            <a:r>
              <a:rPr lang="it-IT" sz="2400" dirty="0" smtClean="0"/>
              <a:t>“ </a:t>
            </a:r>
            <a:r>
              <a:rPr lang="it-IT" sz="2400" dirty="0"/>
              <a:t>che rappresenta la </a:t>
            </a:r>
            <a:r>
              <a:rPr lang="it-IT" sz="2400" b="1" dirty="0"/>
              <a:t>fase finale </a:t>
            </a:r>
            <a:r>
              <a:rPr lang="it-IT" sz="2400" dirty="0"/>
              <a:t>del processo in cui il destinatario della cura risponderà alla cura che riceve e si potrà verificare </a:t>
            </a:r>
            <a:r>
              <a:rPr lang="it-IT" sz="2400" b="1" dirty="0"/>
              <a:t>l’effettiva soddisfazione dei bisogni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49068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Come vediamo la vulnerabilità allora corrisponde 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smtClean="0"/>
              <a:t>Un PROCESSO DINAMICO</a:t>
            </a:r>
          </a:p>
          <a:p>
            <a:pPr marL="0" indent="0" algn="just">
              <a:buNone/>
            </a:pPr>
            <a:endParaRPr lang="it-IT" sz="2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smtClean="0"/>
              <a:t>Una PRATICA </a:t>
            </a:r>
          </a:p>
          <a:p>
            <a:pPr marL="0" indent="0" algn="just">
              <a:buNone/>
            </a:pPr>
            <a:endParaRPr lang="it-IT" sz="2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smtClean="0"/>
              <a:t>Fonte di crisi dell’ideale liberale dell’individuo completamente autonomo e self-</a:t>
            </a:r>
            <a:r>
              <a:rPr lang="it-IT" sz="2000" b="1" dirty="0" err="1" smtClean="0"/>
              <a:t>supporting</a:t>
            </a:r>
            <a:r>
              <a:rPr lang="it-IT" sz="2000" b="1" dirty="0" smtClean="0"/>
              <a:t> (auto-referenziale, auto-supportante).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err="1" smtClean="0"/>
              <a:t>Restuisce</a:t>
            </a:r>
            <a:r>
              <a:rPr lang="it-IT" sz="2000" b="1" dirty="0" smtClean="0"/>
              <a:t> soggettività a coloro che </a:t>
            </a:r>
            <a:r>
              <a:rPr lang="it-IT" sz="2000" dirty="0" smtClean="0"/>
              <a:t>si </a:t>
            </a:r>
            <a:r>
              <a:rPr lang="it-IT" sz="2000" dirty="0" smtClean="0"/>
              <a:t>presentano come </a:t>
            </a:r>
            <a:r>
              <a:rPr lang="it-IT" sz="2000" dirty="0"/>
              <a:t>«</a:t>
            </a:r>
            <a:r>
              <a:rPr lang="it-IT" sz="2000" i="1" dirty="0"/>
              <a:t>more </a:t>
            </a:r>
            <a:r>
              <a:rPr lang="it-IT" sz="2000" i="1" dirty="0" err="1"/>
              <a:t>than</a:t>
            </a:r>
            <a:r>
              <a:rPr lang="it-IT" sz="2000" i="1" dirty="0"/>
              <a:t> </a:t>
            </a:r>
            <a:r>
              <a:rPr lang="it-IT" sz="2000" i="1" dirty="0" err="1"/>
              <a:t>ordinarily</a:t>
            </a:r>
            <a:r>
              <a:rPr lang="it-IT" sz="2000" i="1" dirty="0"/>
              <a:t>  </a:t>
            </a:r>
            <a:r>
              <a:rPr lang="it-IT" sz="2000" i="1" dirty="0" err="1"/>
              <a:t>vulnerability</a:t>
            </a:r>
            <a:r>
              <a:rPr lang="it-IT" sz="2000" dirty="0" smtClean="0"/>
              <a:t>», cioè i diversi, coloro che raggiungono differenti gradi autonomia.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Presidio a </a:t>
            </a:r>
            <a:r>
              <a:rPr lang="it-IT" sz="2000" b="1" dirty="0" smtClean="0"/>
              <a:t>tutela della identità  personale</a:t>
            </a:r>
            <a:r>
              <a:rPr lang="it-IT" sz="2000" dirty="0" smtClean="0"/>
              <a:t>. Ciascuno ha diritto di vivere e ricevere la cura nel rispetto della propria differente vulnerabilità e unicità.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91609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Ma come tutelare la vulnerabilità attraverso il </a:t>
            </a:r>
            <a:r>
              <a:rPr lang="it-IT" sz="2000" b="1" dirty="0" smtClean="0">
                <a:solidFill>
                  <a:srgbClr val="D917C2"/>
                </a:solidFill>
              </a:rPr>
              <a:t>PATTO DI CURA?</a:t>
            </a:r>
          </a:p>
          <a:p>
            <a:pPr marL="0" indent="0">
              <a:buNone/>
            </a:pPr>
            <a:r>
              <a:rPr lang="it-IT" sz="2000" dirty="0" smtClean="0"/>
              <a:t>«</a:t>
            </a:r>
            <a:r>
              <a:rPr lang="it-IT" sz="2000" i="1" dirty="0" smtClean="0"/>
              <a:t>L’integrità </a:t>
            </a:r>
            <a:r>
              <a:rPr lang="it-IT" sz="2000" i="1" dirty="0"/>
              <a:t>delle persone potrà essere protetta solamente attraverso </a:t>
            </a:r>
            <a:r>
              <a:rPr lang="it-IT" sz="2000" b="1" i="1" dirty="0"/>
              <a:t>un </a:t>
            </a:r>
            <a:r>
              <a:rPr lang="it-IT" sz="2000" b="1" i="1" dirty="0" smtClean="0"/>
              <a:t>accesso </a:t>
            </a:r>
            <a:r>
              <a:rPr lang="it-IT" sz="2000" b="1" i="1" dirty="0" smtClean="0">
                <a:solidFill>
                  <a:srgbClr val="D917C2"/>
                </a:solidFill>
              </a:rPr>
              <a:t>libero</a:t>
            </a:r>
            <a:r>
              <a:rPr lang="it-IT" sz="2000" i="1" dirty="0" smtClean="0">
                <a:solidFill>
                  <a:srgbClr val="D917C2"/>
                </a:solidFill>
              </a:rPr>
              <a:t> </a:t>
            </a:r>
            <a:r>
              <a:rPr lang="it-IT" sz="2000" i="1" dirty="0"/>
              <a:t>ai </a:t>
            </a:r>
            <a:r>
              <a:rPr lang="it-IT" sz="2000" b="1" i="1" dirty="0"/>
              <a:t>contesti di comunicazione e di riconoscimento reciproco </a:t>
            </a:r>
            <a:r>
              <a:rPr lang="it-IT" sz="2000" i="1" dirty="0"/>
              <a:t>in cui le persone </a:t>
            </a:r>
            <a:r>
              <a:rPr lang="it-IT" sz="2000" b="1" i="1" dirty="0" smtClean="0"/>
              <a:t>acquisiscono e </a:t>
            </a:r>
            <a:r>
              <a:rPr lang="it-IT" sz="2000" b="1" i="1" dirty="0"/>
              <a:t>consolidano la loro identità</a:t>
            </a:r>
            <a:r>
              <a:rPr lang="it-IT" sz="2000" i="1" dirty="0"/>
              <a:t>, articolano la comprensione di se stessi e </a:t>
            </a:r>
            <a:r>
              <a:rPr lang="it-IT" sz="2000" i="1" dirty="0" smtClean="0"/>
              <a:t>sviluppano i propri progetti di vita</a:t>
            </a:r>
            <a:r>
              <a:rPr lang="it-IT" sz="2000" dirty="0" smtClean="0"/>
              <a:t>» (S. Rossi, Forme della vulnerabilità e attuazione del programma costituzionale, 2017).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b="1" dirty="0" smtClean="0"/>
              <a:t>Servizio sociale </a:t>
            </a:r>
            <a:r>
              <a:rPr lang="it-IT" sz="2000" dirty="0" smtClean="0"/>
              <a:t>= l’area di intervento sociale è uno dei principali luoghi di comunicazione e riconoscimento reciproco. Dunque anche l’A.S. è interpellato – attraverso il mandato sociale –  dal dovere di </a:t>
            </a:r>
            <a:r>
              <a:rPr lang="it-IT" sz="2000" b="1" dirty="0" smtClean="0">
                <a:solidFill>
                  <a:srgbClr val="D917C2"/>
                </a:solidFill>
              </a:rPr>
              <a:t>tutela della vulnerabilità</a:t>
            </a:r>
            <a:endParaRPr lang="it-IT" sz="2000" b="1" dirty="0">
              <a:solidFill>
                <a:srgbClr val="D917C2"/>
              </a:solidFill>
            </a:endParaRPr>
          </a:p>
        </p:txBody>
      </p:sp>
      <p:sp>
        <p:nvSpPr>
          <p:cNvPr id="2" name="Freccia in giù 1"/>
          <p:cNvSpPr/>
          <p:nvPr/>
        </p:nvSpPr>
        <p:spPr>
          <a:xfrm>
            <a:off x="1691680" y="2420888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6876256" y="4669890"/>
            <a:ext cx="720080" cy="559310"/>
          </a:xfrm>
          <a:prstGeom prst="straightConnector1">
            <a:avLst/>
          </a:prstGeom>
          <a:ln w="3175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4652698" y="5157192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Attraverso la tutela </a:t>
            </a:r>
            <a:r>
              <a:rPr lang="it-IT" sz="2400" b="1" dirty="0" smtClean="0"/>
              <a:t>dell’identità</a:t>
            </a:r>
            <a:endParaRPr lang="it-IT" sz="2400" b="1" dirty="0"/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3275856" y="5661248"/>
            <a:ext cx="1296144" cy="0"/>
          </a:xfrm>
          <a:prstGeom prst="straightConnector1">
            <a:avLst/>
          </a:prstGeom>
          <a:ln w="3492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971600" y="5157192"/>
            <a:ext cx="21602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Per essere mediatori di progetti di </a:t>
            </a:r>
            <a:r>
              <a:rPr lang="it-IT" sz="2400" b="1" dirty="0" smtClean="0"/>
              <a:t>vita autentica</a:t>
            </a:r>
            <a:endParaRPr lang="it-IT" sz="24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784976" cy="6336704"/>
          </a:xfrm>
        </p:spPr>
        <p:txBody>
          <a:bodyPr>
            <a:noAutofit/>
          </a:bodyPr>
          <a:lstStyle/>
          <a:p>
            <a:r>
              <a:rPr lang="it-IT" sz="2000" dirty="0" smtClean="0"/>
              <a:t>Occorre partire da un’attenta </a:t>
            </a:r>
            <a:r>
              <a:rPr lang="it-IT" sz="2000" b="1" dirty="0" smtClean="0">
                <a:solidFill>
                  <a:srgbClr val="D917C2"/>
                </a:solidFill>
              </a:rPr>
              <a:t>OSSERVAZIONE</a:t>
            </a:r>
            <a:r>
              <a:rPr lang="it-IT" sz="2000" b="1" dirty="0" smtClean="0"/>
              <a:t> del contesto</a:t>
            </a:r>
            <a:r>
              <a:rPr lang="it-IT" sz="2000" dirty="0" smtClean="0"/>
              <a:t> in cui vive la persona …</a:t>
            </a:r>
          </a:p>
          <a:p>
            <a:pPr algn="just"/>
            <a:r>
              <a:rPr lang="it-IT" sz="2000" b="1" dirty="0" smtClean="0"/>
              <a:t>TERRITORI AD ELEVATA VULNERABILIT</a:t>
            </a:r>
            <a:r>
              <a:rPr lang="it-IT" sz="2000" b="1" dirty="0" smtClean="0">
                <a:latin typeface="Calibri"/>
                <a:cs typeface="Calibri"/>
              </a:rPr>
              <a:t>Á =</a:t>
            </a:r>
            <a:r>
              <a:rPr lang="it-IT" sz="2000" dirty="0" smtClean="0">
                <a:latin typeface="Calibri"/>
                <a:cs typeface="Calibri"/>
              </a:rPr>
              <a:t> rappresentano contesti che registrano una maggiore di rischio per il disagio materiale (povertà, emarginazione, fabbisogno economico), per il disagio relazionale (in tali contesti è più alta la percentuale di famiglie che necessitano di una «cura affiancante»), per il disagio individuale (solitudine anziani, dispersione scolastica, disoccupazione, inidoneità del contesto abitativo… es. abitazioni sovraffollate o insalubri). </a:t>
            </a:r>
          </a:p>
          <a:p>
            <a:endParaRPr lang="it-IT" sz="2000" b="1" dirty="0" smtClean="0"/>
          </a:p>
          <a:p>
            <a:pPr marL="0" indent="0">
              <a:buNone/>
            </a:pPr>
            <a:endParaRPr lang="it-IT" sz="2000" b="1" dirty="0"/>
          </a:p>
          <a:p>
            <a:pPr marL="0" indent="0">
              <a:buNone/>
            </a:pPr>
            <a:endParaRPr lang="it-IT" sz="2000" b="1" dirty="0" smtClean="0"/>
          </a:p>
          <a:p>
            <a:endParaRPr lang="it-IT" sz="2000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9" y="3694967"/>
            <a:ext cx="4859880" cy="252028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429000"/>
            <a:ext cx="4888053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904656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/>
              <a:t>Parliamo in questi casi di </a:t>
            </a:r>
            <a:r>
              <a:rPr lang="it-IT" sz="2400" b="1" dirty="0" smtClean="0"/>
              <a:t>Popolazione vulnerabile </a:t>
            </a:r>
            <a:r>
              <a:rPr lang="it-IT" sz="2400" dirty="0" smtClean="0"/>
              <a:t>(</a:t>
            </a:r>
            <a:r>
              <a:rPr lang="it-IT" sz="2400" dirty="0" err="1" smtClean="0"/>
              <a:t>Blumenthal</a:t>
            </a:r>
            <a:r>
              <a:rPr lang="it-IT" sz="2400" dirty="0" smtClean="0"/>
              <a:t>, 1995):</a:t>
            </a:r>
          </a:p>
          <a:p>
            <a:pPr algn="just"/>
            <a:r>
              <a:rPr lang="it-IT" sz="2400" dirty="0" smtClean="0"/>
              <a:t>Gruppo di soggetti con caratteristiche </a:t>
            </a:r>
            <a:r>
              <a:rPr lang="it-IT" sz="2400" b="1" dirty="0" smtClean="0"/>
              <a:t>economiche, geografiche, demografiche che impediscono o ostacolano il normale accesso ai servizi socio - sanitari </a:t>
            </a:r>
            <a:r>
              <a:rPr lang="it-IT" sz="2400" dirty="0" smtClean="0"/>
              <a:t>(</a:t>
            </a:r>
            <a:r>
              <a:rPr lang="it-IT" sz="2400" dirty="0" err="1" smtClean="0"/>
              <a:t>Blumenthal</a:t>
            </a:r>
            <a:r>
              <a:rPr lang="it-IT" sz="2400" dirty="0" smtClean="0"/>
              <a:t>, 1995). </a:t>
            </a:r>
          </a:p>
          <a:p>
            <a:pPr algn="just"/>
            <a:r>
              <a:rPr lang="it-IT" sz="2400" dirty="0" smtClean="0"/>
              <a:t>Tali individui sono soggetti ad una </a:t>
            </a:r>
            <a:r>
              <a:rPr lang="it-IT" sz="2400" b="1" dirty="0" smtClean="0"/>
              <a:t>maggiore probabilità di indebolimento della salute fisica, psicologica e/o sociale</a:t>
            </a:r>
            <a:r>
              <a:rPr lang="it-IT" sz="2400" dirty="0" smtClean="0"/>
              <a:t>.</a:t>
            </a:r>
            <a:endParaRPr lang="it-IT" sz="24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284984"/>
            <a:ext cx="4876800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332656"/>
            <a:ext cx="9001000" cy="6408712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dirty="0" smtClean="0"/>
              <a:t>Segue poi il  momento della </a:t>
            </a:r>
            <a:r>
              <a:rPr lang="it-IT" b="1" dirty="0" smtClean="0">
                <a:solidFill>
                  <a:srgbClr val="D917C2"/>
                </a:solidFill>
              </a:rPr>
              <a:t>VALUTAZIONE</a:t>
            </a:r>
            <a:r>
              <a:rPr lang="it-IT" dirty="0" smtClean="0"/>
              <a:t>, propedeutico alla presa in carico e all’erogazione del servizio.</a:t>
            </a:r>
          </a:p>
          <a:p>
            <a:r>
              <a:rPr lang="it-IT" dirty="0" smtClean="0"/>
              <a:t>Occorre  un </a:t>
            </a:r>
            <a:r>
              <a:rPr lang="it-IT" b="1" dirty="0"/>
              <a:t>rovesciamento dello sguardo </a:t>
            </a:r>
            <a:r>
              <a:rPr lang="it-IT" dirty="0"/>
              <a:t>che sposta il giudizio dai beneficiari degli </a:t>
            </a:r>
            <a:r>
              <a:rPr lang="it-IT" dirty="0" smtClean="0"/>
              <a:t>interventi, </a:t>
            </a:r>
            <a:r>
              <a:rPr lang="it-IT" dirty="0"/>
              <a:t>agli interventi </a:t>
            </a:r>
            <a:r>
              <a:rPr lang="it-IT" dirty="0" smtClean="0"/>
              <a:t>stessi.</a:t>
            </a:r>
          </a:p>
          <a:p>
            <a:r>
              <a:rPr lang="it-IT" dirty="0" smtClean="0"/>
              <a:t>Dobbiamo chiederci, in altri termini, qual è l’intervento più idoneo a promuovere la persona, ad integrarsi alla sua diversità, a consentire il pieno dispiegarsi della sua soggettività.</a:t>
            </a:r>
          </a:p>
          <a:p>
            <a:r>
              <a:rPr lang="it-IT" dirty="0" smtClean="0"/>
              <a:t>Interviene dunque uno spostamento di prospettiva, </a:t>
            </a:r>
            <a:r>
              <a:rPr lang="it-IT" b="1" dirty="0" smtClean="0"/>
              <a:t>dalla </a:t>
            </a:r>
            <a:r>
              <a:rPr lang="it-IT" b="1" dirty="0">
                <a:solidFill>
                  <a:srgbClr val="D917C2"/>
                </a:solidFill>
              </a:rPr>
              <a:t>logica del trattamento </a:t>
            </a:r>
            <a:r>
              <a:rPr lang="it-IT" b="1" dirty="0"/>
              <a:t>delle persone in ragione delle loro inabilità</a:t>
            </a:r>
            <a:r>
              <a:rPr lang="it-IT" dirty="0"/>
              <a:t>, handicap e carenze, </a:t>
            </a:r>
            <a:r>
              <a:rPr lang="it-IT" b="1" dirty="0"/>
              <a:t>alla </a:t>
            </a:r>
            <a:r>
              <a:rPr lang="it-IT" b="1" dirty="0">
                <a:solidFill>
                  <a:srgbClr val="D917C2"/>
                </a:solidFill>
              </a:rPr>
              <a:t>logica del riconoscimento </a:t>
            </a:r>
            <a:r>
              <a:rPr lang="it-IT" b="1" dirty="0"/>
              <a:t>e della </a:t>
            </a:r>
            <a:r>
              <a:rPr lang="it-IT" b="1" dirty="0">
                <a:solidFill>
                  <a:srgbClr val="D917C2"/>
                </a:solidFill>
              </a:rPr>
              <a:t>promozione</a:t>
            </a:r>
            <a:r>
              <a:rPr lang="it-IT" b="1" dirty="0"/>
              <a:t> delle loro </a:t>
            </a:r>
            <a:r>
              <a:rPr lang="it-IT" b="1" dirty="0" smtClean="0"/>
              <a:t>capacità.  </a:t>
            </a:r>
          </a:p>
          <a:p>
            <a:endParaRPr lang="it-IT" b="1" dirty="0"/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err="1" smtClean="0"/>
              <a:t>Cd</a:t>
            </a:r>
            <a:r>
              <a:rPr lang="it-IT" dirty="0" smtClean="0"/>
              <a:t>. </a:t>
            </a:r>
            <a:r>
              <a:rPr lang="it-IT" b="1" u="sng" dirty="0" err="1" smtClean="0">
                <a:solidFill>
                  <a:srgbClr val="D917C2"/>
                </a:solidFill>
              </a:rPr>
              <a:t>empowerment</a:t>
            </a:r>
            <a:r>
              <a:rPr lang="it-IT" dirty="0"/>
              <a:t> </a:t>
            </a:r>
            <a:r>
              <a:rPr lang="it-IT" dirty="0" smtClean="0"/>
              <a:t>= </a:t>
            </a:r>
            <a:r>
              <a:rPr lang="it-IT" u="sng" dirty="0" smtClean="0"/>
              <a:t>inteso </a:t>
            </a:r>
            <a:r>
              <a:rPr lang="it-IT" u="sng" dirty="0"/>
              <a:t>come aumento delle possibilità e delle capacità di scelta e di azione delle persone</a:t>
            </a:r>
            <a:r>
              <a:rPr lang="it-IT" dirty="0"/>
              <a:t>.</a:t>
            </a:r>
          </a:p>
          <a:p>
            <a:r>
              <a:rPr lang="it-IT" dirty="0" smtClean="0"/>
              <a:t>La prospettiva della  offre </a:t>
            </a:r>
            <a:r>
              <a:rPr lang="it-IT" dirty="0"/>
              <a:t>pertanto </a:t>
            </a:r>
            <a:r>
              <a:rPr lang="it-IT" b="1" dirty="0"/>
              <a:t>un’occasione di critica sociale</a:t>
            </a:r>
            <a:r>
              <a:rPr lang="it-IT" dirty="0"/>
              <a:t>, capace di giustificare la legittimità delle trasformazioni ordinamentali per ridurre le asimmetrie attraverso la sperimentazione di </a:t>
            </a:r>
            <a:r>
              <a:rPr lang="it-IT" b="1" dirty="0"/>
              <a:t>aggiustamenti progressivi</a:t>
            </a:r>
            <a:r>
              <a:rPr lang="it-IT" dirty="0"/>
              <a:t>. </a:t>
            </a: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971600" y="3861048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573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5527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2400" b="1" dirty="0" smtClean="0">
                <a:solidFill>
                  <a:srgbClr val="D917C2"/>
                </a:solidFill>
              </a:rPr>
              <a:t>VULNERABILIT</a:t>
            </a:r>
            <a:r>
              <a:rPr lang="it-IT" sz="2400" b="1" dirty="0" smtClean="0">
                <a:solidFill>
                  <a:srgbClr val="D917C2"/>
                </a:solidFill>
                <a:latin typeface="Calibri"/>
                <a:cs typeface="Calibri"/>
              </a:rPr>
              <a:t>Á SITUAZIONALE (o vulnerabilità sociale)</a:t>
            </a:r>
            <a:endParaRPr lang="it-IT" sz="2400" b="1" dirty="0" smtClean="0">
              <a:solidFill>
                <a:srgbClr val="D917C2"/>
              </a:solidFill>
            </a:endParaRPr>
          </a:p>
          <a:p>
            <a:pPr marL="0" indent="0" algn="just">
              <a:buNone/>
            </a:pPr>
            <a:r>
              <a:rPr lang="it-IT" sz="2400" b="1" dirty="0" smtClean="0"/>
              <a:t>Thomas Hobbes, ʺIl Leviatanoʺ</a:t>
            </a:r>
            <a:r>
              <a:rPr lang="it-IT" sz="2400" dirty="0" smtClean="0"/>
              <a:t> (1651): </a:t>
            </a:r>
          </a:p>
          <a:p>
            <a:pPr algn="just"/>
            <a:r>
              <a:rPr lang="it-IT" sz="2400" dirty="0" smtClean="0"/>
              <a:t>«</a:t>
            </a:r>
            <a:r>
              <a:rPr lang="it-IT" sz="2400" i="1" dirty="0" smtClean="0"/>
              <a:t>In </a:t>
            </a:r>
            <a:r>
              <a:rPr lang="it-IT" sz="2400" i="1" dirty="0"/>
              <a:t>primo luogo pongo, come inclinazione generale di tutti gli uomini, un </a:t>
            </a:r>
            <a:r>
              <a:rPr lang="it-IT" sz="2400" b="1" i="1" dirty="0"/>
              <a:t>desiderio perpetuo e senza tregua di potere </a:t>
            </a:r>
            <a:r>
              <a:rPr lang="it-IT" sz="2400" i="1" dirty="0"/>
              <a:t>e potere, che cessa solo con la morte. </a:t>
            </a:r>
            <a:r>
              <a:rPr lang="it-IT" sz="2400" b="1" i="1" dirty="0"/>
              <a:t>La causa </a:t>
            </a:r>
            <a:r>
              <a:rPr lang="it-IT" sz="2400" i="1" dirty="0"/>
              <a:t>di questo non è sempre il fatto che un uomo spera in un diletto più intenso di quello che ha conseguito, o che non può essere contento di un potere moderato, ma è perché </a:t>
            </a:r>
            <a:r>
              <a:rPr lang="it-IT" sz="2400" b="1" i="1" dirty="0"/>
              <a:t>non può assicurarsi il potere e i mezzi per viver bene</a:t>
            </a:r>
            <a:r>
              <a:rPr lang="it-IT" sz="2400" i="1" dirty="0"/>
              <a:t>, che ha al presente senza acquisirne di maggiori[...] </a:t>
            </a:r>
            <a:r>
              <a:rPr lang="it-IT" sz="2400" i="1" dirty="0" smtClean="0"/>
              <a:t>La </a:t>
            </a:r>
            <a:r>
              <a:rPr lang="it-IT" sz="2400" i="1" dirty="0"/>
              <a:t>competizione per le ricchezze, l’onore, il comando o per gli altri poteri inclina alla contesa, </a:t>
            </a:r>
            <a:r>
              <a:rPr lang="it-IT" sz="2400" b="1" i="1" dirty="0"/>
              <a:t>all’inimicizia</a:t>
            </a:r>
            <a:r>
              <a:rPr lang="it-IT" sz="2400" i="1" dirty="0"/>
              <a:t> e alla </a:t>
            </a:r>
            <a:r>
              <a:rPr lang="it-IT" sz="2400" b="1" i="1" dirty="0" smtClean="0"/>
              <a:t>guerra</a:t>
            </a:r>
            <a:r>
              <a:rPr lang="it-IT" sz="2400" i="1" dirty="0"/>
              <a:t>, perché la via che porta un competitore al conseguimento del proprio desiderio è quella di uccidere, sottomettere, soppiantare o respingere l’altro</a:t>
            </a:r>
            <a:r>
              <a:rPr lang="it-IT" sz="2400" i="1" dirty="0" smtClean="0"/>
              <a:t>…</a:t>
            </a:r>
          </a:p>
          <a:p>
            <a:pPr marL="0" indent="0" algn="just">
              <a:buNone/>
            </a:pPr>
            <a:r>
              <a:rPr lang="it-IT" sz="2400" dirty="0" smtClean="0"/>
              <a:t>Hobbes intuisce che la paura universale dell’uomo deriva dalla universale </a:t>
            </a:r>
            <a:r>
              <a:rPr lang="it-IT" sz="2400" dirty="0"/>
              <a:t>e legittima condizione di uguaglianza tra gli </a:t>
            </a:r>
            <a:r>
              <a:rPr lang="it-IT" sz="2400" dirty="0" smtClean="0"/>
              <a:t>uomini, cioè dal fatto che in natura siamo tutti uguali.</a:t>
            </a:r>
            <a:endParaRPr lang="it-IT" sz="2400" dirty="0"/>
          </a:p>
          <a:p>
            <a:pPr algn="just"/>
            <a:r>
              <a:rPr lang="it-IT" sz="2400" i="1" dirty="0" smtClean="0"/>
              <a:t>Da </a:t>
            </a:r>
            <a:r>
              <a:rPr lang="it-IT" sz="2400" i="1" dirty="0"/>
              <a:t>questa eguaglianza di capacità scaturisce l'eguaglianza nella speranza di attuare i nostri fini. </a:t>
            </a:r>
            <a:r>
              <a:rPr lang="it-IT" sz="2400" b="1" i="1" dirty="0"/>
              <a:t>Quindi se due uomini desiderano la stessa cosa, di cui tuttavia non possono entrambi fruire, essi divengono nemici</a:t>
            </a:r>
            <a:r>
              <a:rPr lang="it-IT" sz="2400" i="1" dirty="0"/>
              <a:t>, e, nel perseguire il loro fine (che è principalmente la conservazione di sé, e a volte solo il piacere), si sforzano di distruggersi o sottomettersi a vicenda</a:t>
            </a:r>
            <a:r>
              <a:rPr lang="it-IT" sz="2400" dirty="0" smtClean="0"/>
              <a:t>.</a:t>
            </a:r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40907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048672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D917C2"/>
                </a:solidFill>
              </a:rPr>
              <a:t>Quali sono i fattori determinanti Vulnerabilità?</a:t>
            </a:r>
          </a:p>
          <a:p>
            <a:pPr marL="0" indent="0">
              <a:buNone/>
            </a:pPr>
            <a:r>
              <a:rPr lang="it-IT" sz="2800" dirty="0" smtClean="0"/>
              <a:t> </a:t>
            </a:r>
            <a:r>
              <a:rPr lang="it-IT" sz="2800" b="1" u="sng" dirty="0" smtClean="0"/>
              <a:t>Fattori Non modificabili </a:t>
            </a:r>
            <a:r>
              <a:rPr lang="it-IT" sz="2800" dirty="0" smtClean="0"/>
              <a:t>(vulnerabilità personale)</a:t>
            </a:r>
            <a:endParaRPr lang="it-IT" sz="2800" b="1" u="sng" dirty="0" smtClean="0"/>
          </a:p>
          <a:p>
            <a:r>
              <a:rPr lang="it-IT" sz="2800" dirty="0" smtClean="0"/>
              <a:t>Età</a:t>
            </a:r>
          </a:p>
          <a:p>
            <a:r>
              <a:rPr lang="it-IT" sz="2800" dirty="0" smtClean="0"/>
              <a:t>Genere </a:t>
            </a:r>
          </a:p>
          <a:p>
            <a:r>
              <a:rPr lang="it-IT" sz="2800" dirty="0" smtClean="0"/>
              <a:t>Etnia </a:t>
            </a:r>
          </a:p>
          <a:p>
            <a:pPr marL="0" indent="0">
              <a:buNone/>
            </a:pPr>
            <a:endParaRPr lang="it-IT" sz="2800" dirty="0" smtClean="0"/>
          </a:p>
          <a:p>
            <a:pPr marL="0" indent="0">
              <a:buNone/>
            </a:pPr>
            <a:r>
              <a:rPr lang="it-IT" sz="2800" b="1" u="sng" dirty="0"/>
              <a:t>Fattori </a:t>
            </a:r>
            <a:r>
              <a:rPr lang="it-IT" sz="2800" b="1" u="sng" dirty="0" smtClean="0"/>
              <a:t> </a:t>
            </a:r>
            <a:r>
              <a:rPr lang="it-IT" sz="2800" b="1" u="sng" dirty="0"/>
              <a:t>modificabili </a:t>
            </a:r>
            <a:r>
              <a:rPr lang="it-IT" sz="2800" dirty="0" smtClean="0"/>
              <a:t>(vulnerabilità sociale)</a:t>
            </a:r>
          </a:p>
          <a:p>
            <a:pPr marL="0" indent="0">
              <a:buNone/>
            </a:pPr>
            <a:r>
              <a:rPr lang="it-IT" sz="2800" dirty="0" smtClean="0"/>
              <a:t> • Rapporti sociali </a:t>
            </a:r>
          </a:p>
          <a:p>
            <a:pPr marL="0" indent="0">
              <a:buNone/>
            </a:pPr>
            <a:r>
              <a:rPr lang="it-IT" sz="2800" dirty="0" smtClean="0"/>
              <a:t>• Educazione </a:t>
            </a:r>
          </a:p>
          <a:p>
            <a:pPr marL="0" indent="0">
              <a:buNone/>
            </a:pPr>
            <a:r>
              <a:rPr lang="it-IT" sz="2800" dirty="0" smtClean="0"/>
              <a:t>• Reddito </a:t>
            </a:r>
          </a:p>
          <a:p>
            <a:pPr marL="0" indent="0">
              <a:buNone/>
            </a:pPr>
            <a:r>
              <a:rPr lang="it-IT" sz="2800" dirty="0" smtClean="0"/>
              <a:t>• Cambiamento di vita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19268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Cos’è la Soglia </a:t>
            </a:r>
            <a:r>
              <a:rPr lang="it-IT" sz="2000" b="1" dirty="0">
                <a:solidFill>
                  <a:srgbClr val="D917C2"/>
                </a:solidFill>
              </a:rPr>
              <a:t>di </a:t>
            </a:r>
            <a:r>
              <a:rPr lang="it-IT" sz="2000" b="1" dirty="0" smtClean="0">
                <a:solidFill>
                  <a:srgbClr val="D917C2"/>
                </a:solidFill>
              </a:rPr>
              <a:t>vulnerabilità</a:t>
            </a:r>
            <a:r>
              <a:rPr lang="it-IT" sz="2000" dirty="0" smtClean="0"/>
              <a:t>?</a:t>
            </a:r>
          </a:p>
          <a:p>
            <a:pPr marL="0" indent="0" algn="just">
              <a:buNone/>
            </a:pPr>
            <a:r>
              <a:rPr lang="it-IT" sz="2000" dirty="0" smtClean="0">
                <a:latin typeface="Calibri"/>
                <a:cs typeface="Calibri"/>
              </a:rPr>
              <a:t>È l’</a:t>
            </a:r>
            <a:r>
              <a:rPr lang="it-IT" sz="2000" b="1" dirty="0" smtClean="0"/>
              <a:t>interazione</a:t>
            </a:r>
            <a:r>
              <a:rPr lang="it-IT" sz="2000" dirty="0" smtClean="0"/>
              <a:t> </a:t>
            </a:r>
            <a:r>
              <a:rPr lang="it-IT" sz="2000" dirty="0"/>
              <a:t>tra caratteristiche </a:t>
            </a:r>
            <a:r>
              <a:rPr lang="it-IT" sz="2000" b="1" dirty="0"/>
              <a:t>personali</a:t>
            </a:r>
            <a:r>
              <a:rPr lang="it-IT" sz="2000" dirty="0"/>
              <a:t> innate o </a:t>
            </a:r>
            <a:r>
              <a:rPr lang="it-IT" sz="2000" dirty="0" smtClean="0"/>
              <a:t>acquisite,  </a:t>
            </a:r>
            <a:r>
              <a:rPr lang="it-IT" sz="2000" dirty="0"/>
              <a:t>e </a:t>
            </a:r>
            <a:r>
              <a:rPr lang="it-IT" sz="2000" b="1" dirty="0" smtClean="0"/>
              <a:t>l’ambiente.</a:t>
            </a:r>
          </a:p>
          <a:p>
            <a:pPr algn="just"/>
            <a:r>
              <a:rPr lang="it-IT" sz="2000" dirty="0" smtClean="0"/>
              <a:t> </a:t>
            </a:r>
            <a:r>
              <a:rPr lang="it-IT" sz="2000" dirty="0"/>
              <a:t>Se il livello di vulnerabilità è al di </a:t>
            </a:r>
            <a:r>
              <a:rPr lang="it-IT" sz="2000" b="1" dirty="0"/>
              <a:t>sotto della soglia individuale </a:t>
            </a:r>
            <a:r>
              <a:rPr lang="it-IT" sz="2000" dirty="0"/>
              <a:t>la persona è in grado di </a:t>
            </a:r>
            <a:r>
              <a:rPr lang="it-IT" sz="2000" b="1" dirty="0"/>
              <a:t>adattarsi</a:t>
            </a:r>
            <a:r>
              <a:rPr lang="it-IT" sz="2000" dirty="0"/>
              <a:t> e rimane sano. </a:t>
            </a:r>
            <a:endParaRPr lang="it-IT" sz="2000" dirty="0" smtClean="0"/>
          </a:p>
          <a:p>
            <a:pPr algn="just"/>
            <a:r>
              <a:rPr lang="it-IT" sz="2000" dirty="0" smtClean="0"/>
              <a:t>Nel </a:t>
            </a:r>
            <a:r>
              <a:rPr lang="it-IT" sz="2000" dirty="0"/>
              <a:t>caso contrario, la salute dell’ individuo comincia a </a:t>
            </a:r>
            <a:r>
              <a:rPr lang="it-IT" sz="2000" b="1" dirty="0"/>
              <a:t>deteriorarsi</a:t>
            </a:r>
            <a:r>
              <a:rPr lang="it-IT" sz="2000" dirty="0"/>
              <a:t>. 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Esclusione sociale </a:t>
            </a:r>
          </a:p>
          <a:p>
            <a:pPr marL="0" indent="0" algn="just">
              <a:buNone/>
            </a:pPr>
            <a:r>
              <a:rPr lang="it-IT" sz="2000" dirty="0" smtClean="0"/>
              <a:t>• richiama il concetto di </a:t>
            </a:r>
            <a:r>
              <a:rPr lang="it-IT" sz="2000" b="1" dirty="0" smtClean="0"/>
              <a:t>disuguaglianza</a:t>
            </a:r>
            <a:r>
              <a:rPr lang="it-IT" sz="2000" dirty="0" smtClean="0"/>
              <a:t> e può intendersi come </a:t>
            </a:r>
            <a:r>
              <a:rPr lang="it-IT" sz="2000" b="1" dirty="0" smtClean="0"/>
              <a:t>una forma di deprivazione materiale e di fragilità </a:t>
            </a:r>
            <a:r>
              <a:rPr lang="it-IT" sz="2000" dirty="0" smtClean="0"/>
              <a:t>che non riguarda esclusivamente la povertà </a:t>
            </a:r>
            <a:r>
              <a:rPr lang="it-IT" sz="2000" b="1" dirty="0" smtClean="0"/>
              <a:t>economica</a:t>
            </a:r>
            <a:r>
              <a:rPr lang="it-IT" sz="2000" dirty="0" smtClean="0"/>
              <a:t> e il disagio estremo, ma anche carenze rispetto ai </a:t>
            </a:r>
            <a:r>
              <a:rPr lang="it-IT" sz="2000" b="1" dirty="0" smtClean="0"/>
              <a:t>legami</a:t>
            </a:r>
            <a:r>
              <a:rPr lang="it-IT" sz="2000" dirty="0" smtClean="0"/>
              <a:t> </a:t>
            </a:r>
            <a:r>
              <a:rPr lang="it-IT" sz="2000" b="1" dirty="0" smtClean="0"/>
              <a:t>sociali</a:t>
            </a:r>
            <a:r>
              <a:rPr lang="it-IT" sz="2000" dirty="0" smtClean="0"/>
              <a:t>, ai sistemi abitativi, alla formazione o all’integrazione lavorativa e sociale. </a:t>
            </a:r>
          </a:p>
          <a:p>
            <a:pPr marL="0" indent="0" algn="just">
              <a:buNone/>
            </a:pPr>
            <a:r>
              <a:rPr lang="it-IT" sz="2000" dirty="0" smtClean="0"/>
              <a:t>• è un fenomeno prodotto </a:t>
            </a:r>
            <a:r>
              <a:rPr lang="it-IT" sz="2000" b="1" dirty="0" smtClean="0">
                <a:solidFill>
                  <a:srgbClr val="D917C2"/>
                </a:solidFill>
              </a:rPr>
              <a:t>dall’interazione di una pluralità di fattori di rischio </a:t>
            </a:r>
            <a:r>
              <a:rPr lang="it-IT" sz="2000" dirty="0" smtClean="0"/>
              <a:t>che, limitando le capacità delle persone, ne mettono a </a:t>
            </a:r>
            <a:r>
              <a:rPr lang="it-IT" sz="2000" b="1" dirty="0" smtClean="0"/>
              <a:t>repentaglio l'integrità </a:t>
            </a:r>
            <a:r>
              <a:rPr lang="it-IT" sz="2000" dirty="0" smtClean="0"/>
              <a:t>e impediscono loro di raggiungere un livello adeguato di qualità della vita. </a:t>
            </a:r>
          </a:p>
          <a:p>
            <a:pPr marL="0" indent="0" algn="just">
              <a:buNone/>
            </a:pPr>
            <a:r>
              <a:rPr lang="it-IT" sz="2000" dirty="0" smtClean="0"/>
              <a:t>• è un </a:t>
            </a:r>
            <a:r>
              <a:rPr lang="it-IT" sz="2000" b="1" dirty="0" smtClean="0">
                <a:solidFill>
                  <a:srgbClr val="D917C2"/>
                </a:solidFill>
              </a:rPr>
              <a:t>fenomeno multidimensionale </a:t>
            </a:r>
            <a:r>
              <a:rPr lang="it-IT" sz="2000" dirty="0" smtClean="0"/>
              <a:t>che appare un esito di processi diffusi e differenziati. </a:t>
            </a:r>
          </a:p>
          <a:p>
            <a:pPr marL="0" indent="0" algn="just">
              <a:buNone/>
            </a:pPr>
            <a:r>
              <a:rPr lang="it-IT" sz="2000" dirty="0" smtClean="0"/>
              <a:t>• è un </a:t>
            </a:r>
            <a:r>
              <a:rPr lang="it-IT" sz="2000" b="1" dirty="0" smtClean="0">
                <a:solidFill>
                  <a:srgbClr val="D917C2"/>
                </a:solidFill>
              </a:rPr>
              <a:t>processo sociale</a:t>
            </a:r>
            <a:r>
              <a:rPr lang="it-IT" sz="2000" dirty="0" smtClean="0"/>
              <a:t>; non è un fatto di responsabilità personali</a:t>
            </a:r>
            <a:r>
              <a:rPr lang="it-IT" sz="2000" dirty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8072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AREE INTERVENTO  E POLITICHE SOCIALI</a:t>
            </a:r>
          </a:p>
          <a:p>
            <a:endParaRPr lang="it-IT" sz="2400" dirty="0" smtClean="0"/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Come Progettare il bene comune per ridurre la vulnerabilità e l’emarginazione?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/>
              <a:t>Politiche  di genere (Empowerment </a:t>
            </a:r>
            <a:r>
              <a:rPr lang="it-IT" sz="2000" dirty="0" smtClean="0"/>
              <a:t>femminile)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/>
              <a:t>Politiche di coesione sociale centrate sul </a:t>
            </a:r>
            <a:r>
              <a:rPr lang="it-IT" sz="2000" dirty="0" smtClean="0"/>
              <a:t>territorio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/>
              <a:t>Politiche di governo urbano e interventi di </a:t>
            </a:r>
            <a:r>
              <a:rPr lang="it-IT" sz="2000" dirty="0" smtClean="0"/>
              <a:t>riqualificazione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 smtClean="0"/>
              <a:t>Rafforzamento del </a:t>
            </a:r>
            <a:r>
              <a:rPr lang="it-IT" sz="2000" dirty="0"/>
              <a:t>rapporto </a:t>
            </a:r>
            <a:r>
              <a:rPr lang="it-IT" sz="2000" dirty="0" smtClean="0"/>
              <a:t>tra livelli istituzionali (enti centrali e enti locali) e tra area sociale e area di intervento sanitaria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dirty="0"/>
              <a:t>I </a:t>
            </a:r>
            <a:r>
              <a:rPr lang="it-IT" sz="2000" b="1" dirty="0"/>
              <a:t>Piani regolatori </a:t>
            </a:r>
            <a:r>
              <a:rPr lang="it-IT" sz="2000" b="1" dirty="0" smtClean="0"/>
              <a:t>sociali </a:t>
            </a:r>
            <a:r>
              <a:rPr lang="it-IT" sz="2000" dirty="0" smtClean="0"/>
              <a:t>= nati </a:t>
            </a:r>
            <a:r>
              <a:rPr lang="it-IT" sz="2000" dirty="0"/>
              <a:t>dall’esigenza di coniugare i programmi di riforma dei servizi sociali con una visione “a tutto campo” dello sviluppo urbano</a:t>
            </a:r>
            <a:r>
              <a:rPr lang="it-IT" sz="2000" dirty="0" smtClean="0"/>
              <a:t>. </a:t>
            </a:r>
            <a:r>
              <a:rPr lang="it-IT" sz="2000" dirty="0"/>
              <a:t>La </a:t>
            </a:r>
            <a:r>
              <a:rPr lang="it-IT" sz="2000" dirty="0" err="1"/>
              <a:t>peculiarita</a:t>
            </a:r>
            <a:r>
              <a:rPr lang="it-IT" sz="2000" dirty="0"/>
              <a:t>̀ di questo strumento sta nel tentativo di orientare verso obiettivi di </a:t>
            </a:r>
            <a:r>
              <a:rPr lang="it-IT" sz="2000" b="1" dirty="0"/>
              <a:t>coesione sociale </a:t>
            </a:r>
            <a:r>
              <a:rPr lang="it-IT" sz="2000" dirty="0"/>
              <a:t>le </a:t>
            </a:r>
            <a:r>
              <a:rPr lang="it-IT" sz="2000" b="1" dirty="0"/>
              <a:t>politiche urbane </a:t>
            </a:r>
            <a:r>
              <a:rPr lang="it-IT" sz="2000" dirty="0"/>
              <a:t>dedicate al governo del territorio, ai trasporti, alla casa, all’educazione e alla formazione, all’ambiente, alla sicurezza oltre che, naturalmente, alla promozione della salute</a:t>
            </a:r>
            <a:r>
              <a:rPr lang="it-IT" sz="20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/>
              <a:t>L’Anagrafe della Fragilità </a:t>
            </a:r>
            <a:r>
              <a:rPr lang="it-IT" sz="2000" dirty="0"/>
              <a:t>costituisce </a:t>
            </a:r>
            <a:r>
              <a:rPr lang="it-IT" sz="2000" b="1" dirty="0"/>
              <a:t>una fonte informativa </a:t>
            </a:r>
            <a:r>
              <a:rPr lang="it-IT" sz="2000" dirty="0"/>
              <a:t>che permette uno sguardo sul fenomeno della fragilità utile soprattutto ai fini programmatori. Nate per fronteggiare il problema dell’assistenza degli anziani soli di fronte all’emergenza </a:t>
            </a:r>
            <a:r>
              <a:rPr lang="it-IT" sz="2000" dirty="0" smtClean="0"/>
              <a:t>caldo, si sono poi estese per raccogliere le </a:t>
            </a:r>
            <a:r>
              <a:rPr lang="it-IT" sz="2000" dirty="0"/>
              <a:t>informazioni provenienti sia dalle realtà territoriali (es. Amministrazioni Comunali, servizi territoriali socio assistenziali e socio sanitari) sia dalle banche dati interne </a:t>
            </a:r>
            <a:r>
              <a:rPr lang="it-IT" sz="2000" b="1" dirty="0" smtClean="0"/>
              <a:t>all'ATS-</a:t>
            </a:r>
            <a:r>
              <a:rPr lang="it-IT" sz="2000" dirty="0" smtClean="0"/>
              <a:t> Agenzia tutela della salute  </a:t>
            </a:r>
            <a:r>
              <a:rPr lang="it-IT" sz="2000" dirty="0"/>
              <a:t>(es. invalidità civile, ricoveri ospedalieri, prestazioni sanitarie</a:t>
            </a:r>
            <a:r>
              <a:rPr lang="it-IT" sz="2000" dirty="0" smtClean="0"/>
              <a:t>, anziani).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 smtClean="0"/>
              <a:t>La comunità per la comunità </a:t>
            </a:r>
            <a:r>
              <a:rPr lang="it-IT" sz="2000" dirty="0" smtClean="0"/>
              <a:t>: politiche di rafforzamento della convivenza urbana. Lo scopo è quello di promuovere e sostenere un ruolo attivo dei cittadini nella lotta all’esclusione sociale e le </a:t>
            </a:r>
            <a:r>
              <a:rPr lang="it-IT" sz="2000" dirty="0" err="1" smtClean="0"/>
              <a:t>modalita</a:t>
            </a:r>
            <a:r>
              <a:rPr lang="it-IT" sz="2000" dirty="0" smtClean="0"/>
              <a:t>̀ </a:t>
            </a:r>
            <a:r>
              <a:rPr lang="it-IT" sz="2000" dirty="0" err="1" smtClean="0"/>
              <a:t>piu</a:t>
            </a:r>
            <a:r>
              <a:rPr lang="it-IT" sz="2000" dirty="0" smtClean="0"/>
              <a:t>̀ efficaci per arginare i fenomeni di intolleranza e di chiusura nei confronti del “diverso”. </a:t>
            </a:r>
            <a:endParaRPr lang="it-IT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Nella sua visione di Stato di natura il filosofo Hobbes individua il fulcro della vulnerabilità sociale, che dipende dalla </a:t>
            </a:r>
            <a:r>
              <a:rPr lang="it-IT" sz="2000" b="1" dirty="0" smtClean="0"/>
              <a:t>accessibilità alle risorse</a:t>
            </a:r>
            <a:r>
              <a:rPr lang="it-IT" sz="2000" dirty="0" smtClean="0"/>
              <a:t>: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104" y="1124744"/>
            <a:ext cx="3563187" cy="547260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49232" y="1268760"/>
            <a:ext cx="3888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Risorse materiali </a:t>
            </a:r>
            <a:r>
              <a:rPr lang="it-IT" dirty="0"/>
              <a:t>(beni, risorse economiche, servizi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b="1" dirty="0"/>
              <a:t>Risorse umane o fisiche </a:t>
            </a:r>
            <a:r>
              <a:rPr lang="it-IT" dirty="0"/>
              <a:t>(sistema sanitario, sistemi educativi e sociali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b="1" dirty="0"/>
              <a:t>Risorse sociali </a:t>
            </a:r>
            <a:r>
              <a:rPr lang="it-IT" dirty="0"/>
              <a:t>(Welfare e interventi assistenziali)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260680" y="3933056"/>
            <a:ext cx="38164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Hobbes raffigura il Leviatano come un Gigante con in mano lo scettro (simbolo del potere religioso) e la spada (simbolo del potere temporale), poiché riteneva che il sovrano dovesse avere sia potere religioso che secolare.</a:t>
            </a:r>
          </a:p>
          <a:p>
            <a:r>
              <a:rPr lang="it-IT" sz="1600" b="1" dirty="0" smtClean="0"/>
              <a:t>Il corpo del Leviatano è dato dall’insieme di tutti i cittadini</a:t>
            </a:r>
            <a:r>
              <a:rPr lang="it-IT" sz="1600" dirty="0" smtClean="0"/>
              <a:t>, perché tutti cedono la loro sovranità a Lui, in cambio della salvezza e della difesa della vita. 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9858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6840760"/>
          </a:xfrm>
        </p:spPr>
        <p:txBody>
          <a:bodyPr>
            <a:normAutofit/>
          </a:bodyPr>
          <a:lstStyle/>
          <a:p>
            <a:pPr algn="just"/>
            <a:endParaRPr lang="it-IT" sz="2000" b="1" dirty="0" smtClean="0"/>
          </a:p>
          <a:p>
            <a:pPr algn="just"/>
            <a:endParaRPr lang="it-IT" sz="2000" b="1" dirty="0"/>
          </a:p>
          <a:p>
            <a:pPr algn="just"/>
            <a:endParaRPr lang="it-IT" sz="2000" b="1" dirty="0" smtClean="0"/>
          </a:p>
          <a:p>
            <a:pPr algn="just"/>
            <a:r>
              <a:rPr lang="it-IT" sz="2000" b="1" dirty="0" smtClean="0"/>
              <a:t>VULNERABILIT</a:t>
            </a:r>
            <a:r>
              <a:rPr lang="it-IT" sz="2000" b="1" dirty="0" smtClean="0">
                <a:latin typeface="Calibri"/>
                <a:cs typeface="Calibri"/>
              </a:rPr>
              <a:t>Á SOCIALE                              </a:t>
            </a:r>
            <a:endParaRPr lang="it-IT" sz="2000" b="1" dirty="0" smtClean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1723740" y="170080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ttangolo 5"/>
          <p:cNvSpPr/>
          <p:nvPr/>
        </p:nvSpPr>
        <p:spPr>
          <a:xfrm>
            <a:off x="546625" y="2636912"/>
            <a:ext cx="2448272" cy="11521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ESITO DEL TRASFERIMENTO DEI RISCHI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1723740" y="3915857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28654" y="4797152"/>
            <a:ext cx="228421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Dalla COLLETTIVIT</a:t>
            </a:r>
            <a:r>
              <a:rPr lang="it-IT" b="1" dirty="0" smtClean="0">
                <a:latin typeface="Calibri"/>
                <a:cs typeface="Calibri"/>
              </a:rPr>
              <a:t>Á</a:t>
            </a:r>
            <a:endParaRPr lang="it-IT" b="1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3157048" y="512733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ttangolo 11"/>
          <p:cNvSpPr/>
          <p:nvPr/>
        </p:nvSpPr>
        <p:spPr>
          <a:xfrm>
            <a:off x="4603215" y="4604772"/>
            <a:ext cx="25202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all’INDIVIDUO</a:t>
            </a:r>
            <a:endParaRPr lang="it-IT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9468544" y="1124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48680"/>
            <a:ext cx="4393640" cy="292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4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algn="just"/>
            <a:r>
              <a:rPr lang="it-IT" sz="2000" b="1" dirty="0" smtClean="0"/>
              <a:t>Vulnerabilità Sociale</a:t>
            </a:r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pPr algn="just"/>
            <a:endParaRPr lang="it-IT" sz="2000" dirty="0" smtClean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1475656" y="620688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611560" y="1765384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Legata all’INDEBOLIMENTO DI 3 ISTITUZIONI</a:t>
            </a: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3162917" y="2996952"/>
            <a:ext cx="472979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-468560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4644008" y="404665"/>
            <a:ext cx="2088232" cy="10801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Mercato del Lavoro</a:t>
            </a:r>
            <a:endParaRPr lang="it-IT" sz="2000" b="1" dirty="0"/>
          </a:p>
        </p:txBody>
      </p:sp>
      <p:cxnSp>
        <p:nvCxnSpPr>
          <p:cNvPr id="14" name="Connettore 2 13"/>
          <p:cNvCxnSpPr/>
          <p:nvPr/>
        </p:nvCxnSpPr>
        <p:spPr>
          <a:xfrm>
            <a:off x="3297317" y="2420888"/>
            <a:ext cx="1332148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V="1">
            <a:off x="3347864" y="1268760"/>
            <a:ext cx="108012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6948264" y="211577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Da lavori a tempo indeterminato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A situazioni di precarietà/ flessibilità</a:t>
            </a:r>
            <a:endParaRPr lang="it-IT" b="1" dirty="0"/>
          </a:p>
        </p:txBody>
      </p:sp>
      <p:sp>
        <p:nvSpPr>
          <p:cNvPr id="27" name="Rettangolo 26"/>
          <p:cNvSpPr/>
          <p:nvPr/>
        </p:nvSpPr>
        <p:spPr>
          <a:xfrm>
            <a:off x="4770088" y="2204864"/>
            <a:ext cx="1944216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/>
              <a:t>La Famiglia</a:t>
            </a:r>
            <a:endParaRPr lang="it-IT" sz="2000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6755627" y="2245339"/>
            <a:ext cx="2145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Passaggio da rapporti di convivenza stabili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 </a:t>
            </a:r>
            <a:r>
              <a:rPr lang="it-IT" b="1" dirty="0" smtClean="0"/>
              <a:t>rapporti</a:t>
            </a:r>
            <a:r>
              <a:rPr lang="it-IT" dirty="0" smtClean="0"/>
              <a:t> </a:t>
            </a:r>
            <a:r>
              <a:rPr lang="it-IT" b="1" dirty="0" smtClean="0"/>
              <a:t>precari</a:t>
            </a:r>
            <a:endParaRPr lang="it-IT" b="1" dirty="0"/>
          </a:p>
        </p:txBody>
      </p:sp>
      <p:sp>
        <p:nvSpPr>
          <p:cNvPr id="30" name="Rettangolo 29"/>
          <p:cNvSpPr/>
          <p:nvPr/>
        </p:nvSpPr>
        <p:spPr>
          <a:xfrm>
            <a:off x="3347864" y="4365104"/>
            <a:ext cx="208823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Il Welfare</a:t>
            </a:r>
            <a:endParaRPr lang="it-IT" sz="2400" b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580112" y="4365104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Passaggio da sistema </a:t>
            </a:r>
            <a:r>
              <a:rPr lang="it-IT" dirty="0"/>
              <a:t>di protezione di stampo </a:t>
            </a:r>
            <a:r>
              <a:rPr lang="it-IT" dirty="0" smtClean="0"/>
              <a:t>universalistico-centralizzato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 visione </a:t>
            </a:r>
            <a:r>
              <a:rPr lang="it-IT" b="1" dirty="0" smtClean="0"/>
              <a:t>de-istituzionalizzata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7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332656"/>
            <a:ext cx="8640960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000" dirty="0" smtClean="0"/>
              <a:t>M. Rinaldi (Dal Welfare State alla Welfare Society, 2006) parla di passaggio dal Welfare State alla Welfare Society:</a:t>
            </a:r>
          </a:p>
          <a:p>
            <a:r>
              <a:rPr lang="it-IT" sz="2000" dirty="0" smtClean="0"/>
              <a:t>Dal </a:t>
            </a:r>
            <a:r>
              <a:rPr lang="it-IT" sz="2000" b="1" dirty="0" smtClean="0"/>
              <a:t>vecchio Welfare </a:t>
            </a:r>
            <a:r>
              <a:rPr lang="it-IT" sz="2000" dirty="0" smtClean="0"/>
              <a:t>– basato su compensazioni passive – al </a:t>
            </a:r>
            <a:r>
              <a:rPr lang="it-IT" sz="2000" b="1" dirty="0" smtClean="0"/>
              <a:t>nuovo Welfare</a:t>
            </a:r>
            <a:r>
              <a:rPr lang="it-IT" sz="2000" dirty="0" smtClean="0"/>
              <a:t>, fondato su </a:t>
            </a:r>
            <a:r>
              <a:rPr lang="it-IT" sz="2000" b="1" dirty="0" smtClean="0"/>
              <a:t>promozioni e politiche di inclusione</a:t>
            </a:r>
            <a:r>
              <a:rPr lang="it-IT" sz="2000" dirty="0"/>
              <a:t> </a:t>
            </a:r>
            <a:r>
              <a:rPr lang="it-IT" sz="2000" dirty="0" smtClean="0"/>
              <a:t>(Es. dalla tutela della disoccupazione alla promozione dell’occupazione).</a:t>
            </a:r>
          </a:p>
          <a:p>
            <a:pPr marL="0" indent="0">
              <a:buNone/>
            </a:pPr>
            <a:r>
              <a:rPr lang="it-IT" sz="2000" dirty="0" smtClean="0"/>
              <a:t>Alcuni autori (Costanzo Ranci, LE politiche di Welfare, 2014) sottolineano i seguenti </a:t>
            </a:r>
            <a:r>
              <a:rPr lang="it-IT" sz="2000" b="1" dirty="0" smtClean="0"/>
              <a:t>fattori di rischio delle società contemporanee</a:t>
            </a:r>
            <a:r>
              <a:rPr lang="it-IT" sz="2000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la </a:t>
            </a:r>
            <a:r>
              <a:rPr lang="it-IT" sz="2000" dirty="0"/>
              <a:t>probabilità elevata che </a:t>
            </a:r>
            <a:r>
              <a:rPr lang="it-IT" sz="2000" dirty="0" smtClean="0"/>
              <a:t>si verifichino </a:t>
            </a:r>
            <a:r>
              <a:rPr lang="it-IT" sz="2000" b="1" dirty="0" smtClean="0">
                <a:solidFill>
                  <a:srgbClr val="D917C2"/>
                </a:solidFill>
              </a:rPr>
              <a:t>eventi dissolutivi </a:t>
            </a:r>
            <a:r>
              <a:rPr lang="it-IT" sz="2000" dirty="0"/>
              <a:t>(ad esempio la precarietà lavorativa o la dissoluzione di un rapporto di coppia);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la </a:t>
            </a:r>
            <a:r>
              <a:rPr lang="it-IT" sz="2000" b="1" dirty="0">
                <a:solidFill>
                  <a:srgbClr val="D917C2"/>
                </a:solidFill>
              </a:rPr>
              <a:t>permanenza</a:t>
            </a:r>
            <a:r>
              <a:rPr lang="it-IT" sz="2000" dirty="0">
                <a:solidFill>
                  <a:srgbClr val="D917C2"/>
                </a:solidFill>
              </a:rPr>
              <a:t> </a:t>
            </a:r>
            <a:r>
              <a:rPr lang="it-IT" sz="2000" b="1" dirty="0">
                <a:solidFill>
                  <a:srgbClr val="D917C2"/>
                </a:solidFill>
              </a:rPr>
              <a:t>di uno stato di bisogno </a:t>
            </a:r>
            <a:r>
              <a:rPr lang="it-IT" sz="2000" dirty="0"/>
              <a:t>che porta alla cronicità ed attiva un </a:t>
            </a:r>
            <a:r>
              <a:rPr lang="it-IT" sz="2000" dirty="0" err="1"/>
              <a:t>loop</a:t>
            </a:r>
            <a:r>
              <a:rPr lang="it-IT" sz="2000" dirty="0"/>
              <a:t> tra azioni ed effetti (es. </a:t>
            </a:r>
            <a:r>
              <a:rPr lang="it-IT" sz="2000" dirty="0" smtClean="0"/>
              <a:t>il progressivo invecchiamento </a:t>
            </a:r>
            <a:r>
              <a:rPr lang="it-IT" sz="2000" dirty="0"/>
              <a:t>della popolazione e </a:t>
            </a:r>
            <a:r>
              <a:rPr lang="it-IT" sz="2000" dirty="0" smtClean="0"/>
              <a:t>l’aumento del bisogno </a:t>
            </a:r>
            <a:r>
              <a:rPr lang="it-IT" sz="2000" dirty="0"/>
              <a:t>cura </a:t>
            </a:r>
            <a:r>
              <a:rPr lang="it-IT" sz="2000" dirty="0" smtClean="0"/>
              <a:t>da parte di sempre più anziani </a:t>
            </a:r>
            <a:r>
              <a:rPr lang="it-IT" sz="2000" dirty="0"/>
              <a:t>non auto-sufficienti);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/>
              <a:t>i </a:t>
            </a:r>
            <a:r>
              <a:rPr lang="it-IT" sz="2000" dirty="0"/>
              <a:t>confini tra le categorie sociali a rischio e le altre sono </a:t>
            </a:r>
            <a:r>
              <a:rPr lang="it-IT" sz="2000" dirty="0" smtClean="0"/>
              <a:t>sfumati (</a:t>
            </a:r>
            <a:r>
              <a:rPr lang="it-IT" sz="2000" b="1" dirty="0" smtClean="0">
                <a:solidFill>
                  <a:srgbClr val="D917C2"/>
                </a:solidFill>
              </a:rPr>
              <a:t>fattore di influenza reciproca</a:t>
            </a:r>
            <a:r>
              <a:rPr lang="it-IT" sz="2000" dirty="0" smtClean="0"/>
              <a:t>)</a:t>
            </a:r>
            <a:endParaRPr lang="it-IT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D917C2"/>
                </a:solidFill>
              </a:rPr>
              <a:t>Stato esistenziale di incertezza:</a:t>
            </a:r>
          </a:p>
          <a:p>
            <a:r>
              <a:rPr lang="it-IT" sz="2000" dirty="0" smtClean="0"/>
              <a:t>Di </a:t>
            </a:r>
            <a:r>
              <a:rPr lang="it-IT" sz="2000" i="1" dirty="0" smtClean="0"/>
              <a:t>previsione</a:t>
            </a:r>
          </a:p>
          <a:p>
            <a:r>
              <a:rPr lang="it-IT" sz="2000" dirty="0" smtClean="0"/>
              <a:t>Di </a:t>
            </a:r>
            <a:r>
              <a:rPr lang="it-IT" sz="2000" i="1" dirty="0" smtClean="0"/>
              <a:t>relazioni </a:t>
            </a:r>
            <a:r>
              <a:rPr lang="it-IT" sz="2000" dirty="0" smtClean="0"/>
              <a:t>su cui si basa la nostra capacità di scelta e decisione (es. relazioni familiari)</a:t>
            </a:r>
          </a:p>
          <a:p>
            <a:r>
              <a:rPr lang="it-IT" sz="2000" dirty="0" smtClean="0"/>
              <a:t>Incertezza nella possibilità di proiettare se stessi nel </a:t>
            </a:r>
            <a:r>
              <a:rPr lang="it-IT" sz="2000" i="1" dirty="0" smtClean="0"/>
              <a:t>tempo</a:t>
            </a:r>
            <a:r>
              <a:rPr lang="it-IT" sz="2000" dirty="0" smtClean="0"/>
              <a:t> (la post-modernità è il tempo dell’eterno presente, dell’istantaneo – </a:t>
            </a:r>
            <a:r>
              <a:rPr lang="it-IT" sz="2000" dirty="0" err="1" smtClean="0"/>
              <a:t>Zygmunt</a:t>
            </a:r>
            <a:r>
              <a:rPr lang="it-IT" sz="2000" dirty="0" smtClean="0"/>
              <a:t> </a:t>
            </a:r>
            <a:r>
              <a:rPr lang="it-IT" sz="2000" dirty="0" err="1" smtClean="0"/>
              <a:t>Bauman</a:t>
            </a:r>
            <a:r>
              <a:rPr lang="it-IT" sz="2000" dirty="0" smtClean="0"/>
              <a:t> parla di società liquida). </a:t>
            </a:r>
          </a:p>
          <a:p>
            <a:pPr marL="0" indent="0">
              <a:buNone/>
            </a:pPr>
            <a:r>
              <a:rPr lang="it-IT" sz="2000" dirty="0" smtClean="0"/>
              <a:t>Questo </a:t>
            </a:r>
            <a:r>
              <a:rPr lang="it-IT" sz="2000" dirty="0"/>
              <a:t>stato permanente diventa una </a:t>
            </a:r>
            <a:r>
              <a:rPr lang="it-IT" sz="2000" b="1" dirty="0"/>
              <a:t>fonte di sofferenza e inquietudine </a:t>
            </a:r>
            <a:r>
              <a:rPr lang="it-IT" sz="2000" dirty="0"/>
              <a:t>che per essere affrontato richiederebbe alle politiche sociali di adottare una prospettiva non soltanto risarcitoria, ma anche </a:t>
            </a:r>
            <a:r>
              <a:rPr lang="it-IT" sz="2000" b="1" dirty="0"/>
              <a:t>promozionale e di sostegno. </a:t>
            </a:r>
            <a:endParaRPr lang="it-IT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97054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55272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endParaRPr lang="it-IT" sz="2000" b="1" dirty="0" smtClean="0">
              <a:solidFill>
                <a:srgbClr val="D917C2"/>
              </a:solidFill>
            </a:endParaRPr>
          </a:p>
          <a:p>
            <a:pPr marL="0" lv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Qual </a:t>
            </a:r>
            <a:r>
              <a:rPr lang="it-IT" sz="2000" b="1" dirty="0">
                <a:solidFill>
                  <a:srgbClr val="D917C2"/>
                </a:solidFill>
              </a:rPr>
              <a:t>è la Cura idonea a rispondere ai bisogni dettati dalla vulnerabilità sociale?</a:t>
            </a:r>
          </a:p>
          <a:p>
            <a:pPr marL="0" lvl="0" indent="0" algn="just">
              <a:buNone/>
            </a:pPr>
            <a:endParaRPr lang="it-IT" sz="2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it-IT" sz="2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it-IT" sz="2000" dirty="0" smtClean="0">
                <a:solidFill>
                  <a:prstClr val="black"/>
                </a:solidFill>
              </a:rPr>
              <a:t> </a:t>
            </a:r>
            <a:r>
              <a:rPr lang="it-IT" sz="1800" dirty="0">
                <a:solidFill>
                  <a:prstClr val="black"/>
                </a:solidFill>
              </a:rPr>
              <a:t>Hobbes individua come soluzione al problema dei bisogni illimitati e delle risorse limitate, la costituzione di un potere forte (Stato Assoluto), che egli chiama </a:t>
            </a:r>
            <a:r>
              <a:rPr lang="it-IT" sz="1800" b="1" dirty="0">
                <a:solidFill>
                  <a:prstClr val="black"/>
                </a:solidFill>
              </a:rPr>
              <a:t>LEVIATANO</a:t>
            </a:r>
            <a:r>
              <a:rPr lang="it-IT" sz="1800" dirty="0">
                <a:solidFill>
                  <a:prstClr val="black"/>
                </a:solidFill>
              </a:rPr>
              <a:t>, in ricordo della figura biblica (un mostro marino simbolo della potenza di Dio). </a:t>
            </a:r>
          </a:p>
          <a:p>
            <a:pPr marL="0" lvl="0" indent="0" algn="just">
              <a:buNone/>
            </a:pPr>
            <a:r>
              <a:rPr lang="it-IT" sz="1800" dirty="0">
                <a:solidFill>
                  <a:prstClr val="black"/>
                </a:solidFill>
              </a:rPr>
              <a:t>«</a:t>
            </a:r>
            <a:r>
              <a:rPr lang="it-IT" sz="1800" i="1" dirty="0">
                <a:solidFill>
                  <a:prstClr val="black"/>
                </a:solidFill>
              </a:rPr>
              <a:t>È il </a:t>
            </a:r>
            <a:r>
              <a:rPr lang="it-IT" sz="1800" b="1" i="1" dirty="0">
                <a:solidFill>
                  <a:prstClr val="black"/>
                </a:solidFill>
              </a:rPr>
              <a:t>potere</a:t>
            </a:r>
            <a:r>
              <a:rPr lang="it-IT" sz="1800" i="1" dirty="0">
                <a:solidFill>
                  <a:prstClr val="black"/>
                </a:solidFill>
              </a:rPr>
              <a:t>, non la verità, che crea le leggi</a:t>
            </a:r>
            <a:r>
              <a:rPr lang="it-IT" sz="1800" dirty="0">
                <a:solidFill>
                  <a:prstClr val="black"/>
                </a:solidFill>
              </a:rPr>
              <a:t>». (Hobbes)</a:t>
            </a:r>
          </a:p>
          <a:p>
            <a:pPr marL="0" lvl="0" indent="0" algn="just">
              <a:buNone/>
            </a:pPr>
            <a:r>
              <a:rPr lang="it-IT" sz="1800" dirty="0">
                <a:solidFill>
                  <a:prstClr val="black"/>
                </a:solidFill>
              </a:rPr>
              <a:t>«</a:t>
            </a:r>
            <a:r>
              <a:rPr lang="it-IT" sz="1800" i="1" dirty="0">
                <a:solidFill>
                  <a:prstClr val="black"/>
                </a:solidFill>
              </a:rPr>
              <a:t>Noi non cerchiamo la società per amore della stessa, ma per la lode o i </a:t>
            </a:r>
            <a:r>
              <a:rPr lang="it-IT" sz="1800" b="1" i="1" dirty="0">
                <a:solidFill>
                  <a:prstClr val="black"/>
                </a:solidFill>
              </a:rPr>
              <a:t>benefici </a:t>
            </a:r>
            <a:r>
              <a:rPr lang="it-IT" sz="1800" i="1" dirty="0">
                <a:solidFill>
                  <a:prstClr val="black"/>
                </a:solidFill>
              </a:rPr>
              <a:t>che essa potrebbe portare</a:t>
            </a:r>
            <a:r>
              <a:rPr lang="it-IT" sz="1800" dirty="0">
                <a:solidFill>
                  <a:prstClr val="black"/>
                </a:solidFill>
              </a:rPr>
              <a:t>».</a:t>
            </a:r>
          </a:p>
          <a:p>
            <a:pPr marL="0" lvl="0" indent="0" algn="just">
              <a:buNone/>
            </a:pPr>
            <a:r>
              <a:rPr lang="it-IT" sz="1800" dirty="0">
                <a:solidFill>
                  <a:prstClr val="black"/>
                </a:solidFill>
              </a:rPr>
              <a:t>«</a:t>
            </a:r>
            <a:r>
              <a:rPr lang="it-IT" sz="1800" i="1" dirty="0">
                <a:solidFill>
                  <a:prstClr val="black"/>
                </a:solidFill>
              </a:rPr>
              <a:t>Io </a:t>
            </a:r>
            <a:r>
              <a:rPr lang="it-IT" sz="1800" b="1" i="1" dirty="0">
                <a:solidFill>
                  <a:prstClr val="black"/>
                </a:solidFill>
              </a:rPr>
              <a:t>autorizzo e cedo il mio diritto di governare me stesso a quest'uomo </a:t>
            </a:r>
            <a:r>
              <a:rPr lang="it-IT" sz="1800" i="1" dirty="0">
                <a:solidFill>
                  <a:prstClr val="black"/>
                </a:solidFill>
              </a:rPr>
              <a:t>o a questa assemblea di uomini, </a:t>
            </a:r>
            <a:r>
              <a:rPr lang="it-IT" sz="1800" b="1" i="1" dirty="0">
                <a:solidFill>
                  <a:prstClr val="black"/>
                </a:solidFill>
              </a:rPr>
              <a:t>a questa condizione, che tu gli ceda il tuo diritto</a:t>
            </a:r>
            <a:r>
              <a:rPr lang="it-IT" sz="1800" i="1" dirty="0">
                <a:solidFill>
                  <a:prstClr val="black"/>
                </a:solidFill>
              </a:rPr>
              <a:t>, e autorizzi tutte le sue azioni in maniera simile. Fatto ciò, la moltitudine così unita in una persona viene chiamata </a:t>
            </a:r>
            <a:r>
              <a:rPr lang="it-IT" sz="1800" b="1" i="1" dirty="0">
                <a:solidFill>
                  <a:prstClr val="black"/>
                </a:solidFill>
              </a:rPr>
              <a:t>uno stato, in latino </a:t>
            </a:r>
            <a:r>
              <a:rPr lang="it-IT" sz="1800" b="1" i="1" dirty="0" err="1">
                <a:solidFill>
                  <a:prstClr val="black"/>
                </a:solidFill>
              </a:rPr>
              <a:t>civitas</a:t>
            </a:r>
            <a:r>
              <a:rPr lang="it-IT" sz="1800" i="1" dirty="0">
                <a:solidFill>
                  <a:prstClr val="black"/>
                </a:solidFill>
              </a:rPr>
              <a:t>. Questa è la generazione di quel grande Leviatano o piuttosto - per parlare con più riverenza - di quel Dio mortale, al quale noi dobbiamo, sotto il Dio immortale, la nostra pace e la nostra difesa</a:t>
            </a:r>
            <a:r>
              <a:rPr lang="it-IT" sz="1800" dirty="0" smtClean="0">
                <a:solidFill>
                  <a:prstClr val="black"/>
                </a:solidFill>
              </a:rPr>
              <a:t>».</a:t>
            </a:r>
            <a:endParaRPr lang="it-IT" sz="1800" dirty="0">
              <a:solidFill>
                <a:prstClr val="black"/>
              </a:solidFill>
            </a:endParaRPr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724556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9001000" cy="66247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Nel nostro ordinamento giuridico  - che è uno </a:t>
            </a:r>
            <a:r>
              <a:rPr lang="it-IT" sz="1800" b="1" dirty="0" smtClean="0"/>
              <a:t>Stato di diritto</a:t>
            </a:r>
            <a:r>
              <a:rPr lang="it-IT" sz="1800" dirty="0" smtClean="0"/>
              <a:t>, cioè un ordinamento dove non vi è il potere di un uomo a prevalere sugli altri, </a:t>
            </a:r>
            <a:r>
              <a:rPr lang="it-IT" sz="1800" b="1" dirty="0" smtClean="0"/>
              <a:t>ma la legge e la sua ragionevolezza </a:t>
            </a:r>
            <a:r>
              <a:rPr lang="it-IT" sz="1800" dirty="0" smtClean="0"/>
              <a:t>a prevalere su tutti, </a:t>
            </a:r>
            <a:r>
              <a:rPr lang="it-IT" sz="1800" dirty="0" err="1" smtClean="0"/>
              <a:t>cosìcché</a:t>
            </a:r>
            <a:r>
              <a:rPr lang="it-IT" sz="1800" dirty="0" smtClean="0"/>
              <a:t> tutti siamo davvero uguali in quanto tutti sottomessi alla legge, regola comune di vita e di pacificazione sociale – </a:t>
            </a:r>
            <a:r>
              <a:rPr lang="it-IT" sz="1800" b="1" dirty="0" smtClean="0">
                <a:solidFill>
                  <a:srgbClr val="D917C2"/>
                </a:solidFill>
              </a:rPr>
              <a:t>la Cura per la vulnerabilità sociale richiede</a:t>
            </a:r>
            <a:r>
              <a:rPr lang="it-IT" sz="1800" dirty="0" smtClean="0"/>
              <a:t>…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Una </a:t>
            </a:r>
            <a:r>
              <a:rPr lang="it-IT" sz="1800" b="1" dirty="0" smtClean="0"/>
              <a:t>trasformazione</a:t>
            </a:r>
            <a:r>
              <a:rPr lang="it-IT" sz="1800" dirty="0" smtClean="0"/>
              <a:t> di sé e della società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Un accoglimento di </a:t>
            </a:r>
            <a:r>
              <a:rPr lang="it-IT" sz="1800" b="1" dirty="0" smtClean="0"/>
              <a:t>nuovi orizzonti mentali</a:t>
            </a:r>
            <a:r>
              <a:rPr lang="it-IT" sz="1800" dirty="0" smtClean="0"/>
              <a:t>, individuali e collettivi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b="1" dirty="0" smtClean="0"/>
              <a:t>Nuove politiche </a:t>
            </a:r>
            <a:r>
              <a:rPr lang="it-IT" sz="1800" dirty="0" smtClean="0"/>
              <a:t>sociali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Un rinnovamento delle </a:t>
            </a:r>
            <a:r>
              <a:rPr lang="it-IT" sz="1800" b="1" dirty="0" smtClean="0"/>
              <a:t>strategie di approccio </a:t>
            </a:r>
            <a:r>
              <a:rPr lang="it-IT" sz="1800" dirty="0" smtClean="0"/>
              <a:t>alla persona nell’intervento sociale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 Acquisizione della consapevolezza che sono le </a:t>
            </a:r>
            <a:r>
              <a:rPr lang="it-IT" sz="1800" b="1" dirty="0" smtClean="0">
                <a:solidFill>
                  <a:srgbClr val="D917C2"/>
                </a:solidFill>
              </a:rPr>
              <a:t>RELAZIONI</a:t>
            </a:r>
            <a:r>
              <a:rPr lang="it-IT" sz="1800" dirty="0" smtClean="0"/>
              <a:t> che sostengono la nostra vita e consentono la fioritura della buona vita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Superamento </a:t>
            </a:r>
            <a:r>
              <a:rPr lang="it-IT" sz="1800" dirty="0"/>
              <a:t>della </a:t>
            </a:r>
            <a:r>
              <a:rPr lang="it-IT" sz="1800" dirty="0" smtClean="0"/>
              <a:t>convinzione che la vulnerabilità sia «</a:t>
            </a:r>
            <a:r>
              <a:rPr lang="it-IT" sz="1800" i="1" dirty="0" smtClean="0"/>
              <a:t>la </a:t>
            </a:r>
            <a:r>
              <a:rPr lang="it-IT" sz="1800" i="1" dirty="0"/>
              <a:t>cronicizzazione, la </a:t>
            </a:r>
            <a:r>
              <a:rPr lang="it-IT" sz="1800" i="1" dirty="0" err="1"/>
              <a:t>quotidianizzazione</a:t>
            </a:r>
            <a:r>
              <a:rPr lang="it-IT" sz="1800" i="1" dirty="0"/>
              <a:t>, la familiarizzazione dell'incertezza</a:t>
            </a:r>
            <a:r>
              <a:rPr lang="it-IT" sz="1800" dirty="0" smtClean="0"/>
              <a:t>». (Negri, 2006) o che essa sia raffigurata «</a:t>
            </a:r>
            <a:r>
              <a:rPr lang="it-IT" sz="1800" i="1" dirty="0" smtClean="0"/>
              <a:t>come una sorta di </a:t>
            </a:r>
            <a:r>
              <a:rPr lang="it-IT" sz="1800" b="1" i="1" dirty="0" smtClean="0"/>
              <a:t>terra di mezzo</a:t>
            </a:r>
            <a:r>
              <a:rPr lang="it-IT" sz="1800" b="1" dirty="0" smtClean="0"/>
              <a:t> </a:t>
            </a:r>
            <a:r>
              <a:rPr lang="it-IT" sz="1800" dirty="0" smtClean="0"/>
              <a:t>che </a:t>
            </a:r>
            <a:r>
              <a:rPr lang="it-IT" sz="1800" i="1" dirty="0" smtClean="0"/>
              <a:t>si apre fra il tempo </a:t>
            </a:r>
            <a:r>
              <a:rPr lang="it-IT" sz="1800" b="1" i="1" dirty="0" smtClean="0"/>
              <a:t>dell'invulnerabilità</a:t>
            </a:r>
            <a:r>
              <a:rPr lang="it-IT" sz="1800" i="1" dirty="0" smtClean="0"/>
              <a:t> e quello della </a:t>
            </a:r>
            <a:r>
              <a:rPr lang="it-IT" sz="1800" b="1" i="1" dirty="0" smtClean="0"/>
              <a:t>sconfitta</a:t>
            </a:r>
            <a:r>
              <a:rPr lang="it-IT" sz="1800" i="1" dirty="0" smtClean="0"/>
              <a:t>, della povertà conclamata o del disagio cronicizzato</a:t>
            </a:r>
            <a:r>
              <a:rPr lang="it-IT" sz="1800" dirty="0" smtClean="0"/>
              <a:t>» (P. </a:t>
            </a:r>
            <a:r>
              <a:rPr lang="it-IT" sz="1800" dirty="0" err="1" smtClean="0"/>
              <a:t>Raciti</a:t>
            </a:r>
            <a:r>
              <a:rPr lang="it-IT" sz="1800" dirty="0" smtClean="0"/>
              <a:t>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 smtClean="0"/>
              <a:t>La vulnerabilità è infatti la </a:t>
            </a:r>
            <a:r>
              <a:rPr lang="it-IT" sz="1800" b="1" dirty="0" smtClean="0"/>
              <a:t>manifestazione della progettualità </a:t>
            </a:r>
            <a:r>
              <a:rPr lang="it-IT" sz="1800" dirty="0" smtClean="0"/>
              <a:t>stessa della vita, il modo in cui facciamo esperienza.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13162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6264696"/>
          </a:xfrm>
        </p:spPr>
        <p:txBody>
          <a:bodyPr>
            <a:normAutofit fontScale="85000" lnSpcReduction="10000"/>
          </a:bodyPr>
          <a:lstStyle/>
          <a:p>
            <a:endParaRPr lang="it-IT" sz="2800" dirty="0" smtClean="0"/>
          </a:p>
          <a:p>
            <a:pPr marL="0" indent="0" algn="just">
              <a:buNone/>
            </a:pPr>
            <a:r>
              <a:rPr lang="it-IT" sz="2800" dirty="0" smtClean="0"/>
              <a:t>Anche in tema di relazioni e fattori sociali la vulnerabilità è una</a:t>
            </a:r>
          </a:p>
          <a:p>
            <a:pPr algn="just"/>
            <a:r>
              <a:rPr lang="it-IT" sz="2800" b="1" dirty="0" smtClean="0"/>
              <a:t>Necessità</a:t>
            </a:r>
            <a:r>
              <a:rPr lang="it-IT" sz="2800" dirty="0" smtClean="0"/>
              <a:t>, perché lo sviluppo del </a:t>
            </a:r>
            <a:r>
              <a:rPr lang="it-IT" sz="2800" dirty="0"/>
              <a:t>legame sociale presuppone </a:t>
            </a:r>
            <a:r>
              <a:rPr lang="it-IT" sz="2800" dirty="0" smtClean="0"/>
              <a:t>la comune vulnerabilità umana cui siamo tutti soggetti. </a:t>
            </a:r>
          </a:p>
          <a:p>
            <a:pPr algn="just"/>
            <a:r>
              <a:rPr lang="it-IT" sz="2800" dirty="0" smtClean="0"/>
              <a:t>Senza vulnerabilità non ci sarebbe spinta associativa e quindi società (in questo Hobbes aveva intuito la motivazione che spinge l’uomo ad associarsi nella vita sociale). </a:t>
            </a:r>
            <a:endParaRPr lang="it-IT" sz="2800" dirty="0"/>
          </a:p>
          <a:p>
            <a:pPr algn="just"/>
            <a:r>
              <a:rPr lang="it-IT" sz="2800" dirty="0" smtClean="0"/>
              <a:t>La vulnerabilità ha quindi un </a:t>
            </a:r>
            <a:r>
              <a:rPr lang="it-IT" sz="2800" b="1" dirty="0" smtClean="0"/>
              <a:t>carattere e un significato simbolico </a:t>
            </a:r>
            <a:r>
              <a:rPr lang="it-IT" sz="2800" dirty="0" smtClean="0"/>
              <a:t>oltre a una </a:t>
            </a:r>
            <a:r>
              <a:rPr lang="it-IT" sz="2800" b="1" dirty="0" smtClean="0">
                <a:solidFill>
                  <a:srgbClr val="D917C2"/>
                </a:solidFill>
              </a:rPr>
              <a:t>funzione euristica </a:t>
            </a:r>
            <a:r>
              <a:rPr lang="it-IT" sz="2800" dirty="0" smtClean="0"/>
              <a:t>cioè favorisce la scoperta, la conoscenza di nuovi programmi giuridici e </a:t>
            </a:r>
            <a:r>
              <a:rPr lang="it-IT" sz="2800" dirty="0"/>
              <a:t>sociali. </a:t>
            </a:r>
            <a:r>
              <a:rPr lang="it-IT" sz="2800" dirty="0" smtClean="0"/>
              <a:t>La vulnerabilità può dare avvio ad una </a:t>
            </a:r>
            <a:r>
              <a:rPr lang="it-IT" sz="2800" b="1" dirty="0" smtClean="0"/>
              <a:t>riorganizzazione </a:t>
            </a:r>
            <a:r>
              <a:rPr lang="it-IT" sz="2800" b="1" dirty="0"/>
              <a:t>normativa di </a:t>
            </a:r>
            <a:r>
              <a:rPr lang="it-IT" sz="2800" b="1" dirty="0" smtClean="0"/>
              <a:t>modelli di riconoscimento sociale</a:t>
            </a:r>
            <a:r>
              <a:rPr lang="it-IT" sz="2800" dirty="0" smtClean="0"/>
              <a:t>. </a:t>
            </a:r>
          </a:p>
          <a:p>
            <a:pPr algn="just"/>
            <a:r>
              <a:rPr lang="it-IT" sz="2800" dirty="0" smtClean="0"/>
              <a:t>La vulnerabilità è la mediatrice delle esperienze umane (valore importante anche per favorire lo sviluppo di una </a:t>
            </a:r>
            <a:r>
              <a:rPr lang="it-IT" sz="2800" b="1" dirty="0" smtClean="0">
                <a:solidFill>
                  <a:srgbClr val="D917C2"/>
                </a:solidFill>
              </a:rPr>
              <a:t>società pluralista</a:t>
            </a:r>
            <a:r>
              <a:rPr lang="it-IT" sz="2800" dirty="0" smtClean="0"/>
              <a:t>).</a:t>
            </a:r>
            <a:endParaRPr lang="it-IT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2622</Words>
  <Application>Microsoft Office PowerPoint</Application>
  <PresentationFormat>Presentazione su schermo (4:3)</PresentationFormat>
  <Paragraphs>212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Cucinotta</cp:lastModifiedBy>
  <cp:revision>246</cp:revision>
  <dcterms:created xsi:type="dcterms:W3CDTF">2020-02-22T13:36:19Z</dcterms:created>
  <dcterms:modified xsi:type="dcterms:W3CDTF">2020-03-19T17:59:17Z</dcterms:modified>
</cp:coreProperties>
</file>