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8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70" r:id="rId14"/>
    <p:sldId id="275" r:id="rId15"/>
    <p:sldId id="276" r:id="rId16"/>
    <p:sldId id="282" r:id="rId17"/>
    <p:sldId id="283" r:id="rId18"/>
    <p:sldId id="284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541CB-18DD-46C1-96B3-313056650163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57011-3EFB-4CDE-AC02-89197D0B3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60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BB735-1DB6-4716-A139-3D79D5777E38}" type="datetimeFigureOut">
              <a:rPr lang="it-IT" smtClean="0"/>
              <a:t>27/03/2020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462A9-A0B3-40A9-9CD6-3671260DEF0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266154"/>
            <a:ext cx="7344816" cy="4226024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VULNERABILITA’ 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PARTE III</a:t>
            </a:r>
          </a:p>
          <a:p>
            <a:r>
              <a:rPr lang="it-IT" sz="2800" b="1" dirty="0" smtClean="0">
                <a:solidFill>
                  <a:srgbClr val="FF0000"/>
                </a:solidFill>
              </a:rPr>
              <a:t>(</a:t>
            </a:r>
            <a:r>
              <a:rPr lang="it-IT" b="1" dirty="0" smtClean="0">
                <a:solidFill>
                  <a:srgbClr val="FF0000"/>
                </a:solidFill>
              </a:rPr>
              <a:t>Vulnerabilità e </a:t>
            </a:r>
            <a:r>
              <a:rPr lang="it-IT" b="1" dirty="0" smtClean="0">
                <a:solidFill>
                  <a:srgbClr val="FF0000"/>
                </a:solidFill>
              </a:rPr>
              <a:t>pensiero </a:t>
            </a:r>
            <a:r>
              <a:rPr lang="it-IT" b="1" dirty="0" smtClean="0">
                <a:solidFill>
                  <a:srgbClr val="FF0000"/>
                </a:solidFill>
              </a:rPr>
              <a:t>contemporaneo;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Vulnerabilità e pluralismo</a:t>
            </a:r>
            <a:r>
              <a:rPr lang="it-IT" sz="2800" b="1" dirty="0" smtClean="0">
                <a:solidFill>
                  <a:srgbClr val="FF0000"/>
                </a:solidFill>
              </a:rPr>
              <a:t>)</a:t>
            </a:r>
            <a:endParaRPr lang="it-IT" sz="2800" b="1" dirty="0" smtClean="0">
              <a:solidFill>
                <a:srgbClr val="FF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924944"/>
            <a:ext cx="7014426" cy="33123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048672"/>
          </a:xfrm>
        </p:spPr>
        <p:txBody>
          <a:bodyPr>
            <a:normAutofit/>
          </a:bodyPr>
          <a:lstStyle/>
          <a:p>
            <a:r>
              <a:rPr lang="it-IT" sz="2000" dirty="0"/>
              <a:t>3. </a:t>
            </a:r>
            <a:r>
              <a:rPr lang="it-IT" sz="2000" b="1" dirty="0" smtClean="0"/>
              <a:t>Lo stupore conduce </a:t>
            </a:r>
            <a:r>
              <a:rPr lang="it-IT" sz="2000" b="1" dirty="0"/>
              <a:t>alla contemplazione attiva e produttiva</a:t>
            </a:r>
            <a:endParaRPr lang="it-IT" sz="2000" dirty="0"/>
          </a:p>
          <a:p>
            <a:pPr algn="just"/>
            <a:r>
              <a:rPr lang="it-IT" sz="2000" dirty="0" smtClean="0"/>
              <a:t>L’attenzione </a:t>
            </a:r>
            <a:r>
              <a:rPr lang="it-IT" sz="2000" dirty="0"/>
              <a:t>caratterizzata dallo stupore è certamente una </a:t>
            </a:r>
            <a:r>
              <a:rPr lang="it-IT" sz="2000" dirty="0" smtClean="0"/>
              <a:t>forma di </a:t>
            </a:r>
            <a:r>
              <a:rPr lang="it-IT" sz="2000" dirty="0"/>
              <a:t>«contemplazione»: non una contemplazione </a:t>
            </a:r>
            <a:r>
              <a:rPr lang="it-IT" sz="2000" dirty="0" smtClean="0"/>
              <a:t>mistica –</a:t>
            </a:r>
            <a:r>
              <a:rPr lang="it-IT" sz="2000" dirty="0"/>
              <a:t> </a:t>
            </a:r>
            <a:r>
              <a:rPr lang="it-IT" sz="2000" dirty="0" smtClean="0"/>
              <a:t>come un’estasi – semmai una </a:t>
            </a:r>
            <a:r>
              <a:rPr lang="it-IT" sz="2000" dirty="0"/>
              <a:t>contemplazione a portata di tutti</a:t>
            </a:r>
            <a:r>
              <a:rPr lang="it-IT" sz="2000" dirty="0" smtClean="0"/>
              <a:t>, nella </a:t>
            </a:r>
            <a:r>
              <a:rPr lang="it-IT" sz="2000" dirty="0"/>
              <a:t>quale ci impegniamo spesso, quando, per esempio, ci lasciamo </a:t>
            </a:r>
            <a:r>
              <a:rPr lang="it-IT" sz="2000" dirty="0" smtClean="0"/>
              <a:t>prendere dallo </a:t>
            </a:r>
            <a:r>
              <a:rPr lang="it-IT" sz="2000" dirty="0"/>
              <a:t>stupore per la presenza di un bambino o, </a:t>
            </a:r>
            <a:r>
              <a:rPr lang="it-IT" sz="2000" dirty="0" smtClean="0"/>
              <a:t> negativamente</a:t>
            </a:r>
            <a:r>
              <a:rPr lang="it-IT" sz="2000" dirty="0"/>
              <a:t>, </a:t>
            </a:r>
            <a:r>
              <a:rPr lang="it-IT" sz="2000" dirty="0" smtClean="0"/>
              <a:t>dall’orrore per </a:t>
            </a:r>
            <a:r>
              <a:rPr lang="it-IT" sz="2000" dirty="0"/>
              <a:t>la violenza </a:t>
            </a:r>
            <a:r>
              <a:rPr lang="it-IT" sz="2000" dirty="0" smtClean="0"/>
              <a:t>del mondo</a:t>
            </a:r>
            <a:r>
              <a:rPr lang="it-IT" sz="2000" dirty="0"/>
              <a:t>.</a:t>
            </a:r>
          </a:p>
          <a:p>
            <a:r>
              <a:rPr lang="it-IT" sz="2000" dirty="0"/>
              <a:t>4. </a:t>
            </a:r>
            <a:r>
              <a:rPr lang="it-IT" sz="2000" b="1" dirty="0" smtClean="0"/>
              <a:t>La</a:t>
            </a:r>
            <a:r>
              <a:rPr lang="it-IT" sz="2000" dirty="0" smtClean="0"/>
              <a:t> </a:t>
            </a:r>
            <a:r>
              <a:rPr lang="it-IT" sz="2000" b="1" dirty="0" smtClean="0"/>
              <a:t>contemplazione </a:t>
            </a:r>
            <a:r>
              <a:rPr lang="it-IT" sz="2000" b="1" dirty="0"/>
              <a:t>produce nuove idee</a:t>
            </a:r>
            <a:endParaRPr lang="it-IT" sz="2000" dirty="0"/>
          </a:p>
          <a:p>
            <a:pPr algn="just"/>
            <a:r>
              <a:rPr lang="it-IT" sz="2000" dirty="0"/>
              <a:t> Un’attenta contemplazione della condizione umana produce, più o </a:t>
            </a:r>
            <a:r>
              <a:rPr lang="it-IT" sz="2000" dirty="0" smtClean="0"/>
              <a:t>meno al </a:t>
            </a:r>
            <a:r>
              <a:rPr lang="it-IT" sz="2000" dirty="0"/>
              <a:t>ritmo di ogni generazione, una </a:t>
            </a:r>
            <a:r>
              <a:rPr lang="it-IT" sz="2000" b="1" dirty="0"/>
              <a:t>nuova</a:t>
            </a:r>
            <a:r>
              <a:rPr lang="it-IT" sz="2000" dirty="0"/>
              <a:t> </a:t>
            </a:r>
            <a:r>
              <a:rPr lang="it-IT" sz="2000" b="1" dirty="0" smtClean="0"/>
              <a:t>idea. </a:t>
            </a:r>
            <a:r>
              <a:rPr lang="it-IT" sz="2000" dirty="0" smtClean="0"/>
              <a:t>Secondo Warren Reich in passato tra le nuove idee che hanno aiutato a rileggere e reinterpretare il mondo e le esigenze dell’umanità vi sono la giustizia, l’eguaglianza, l’amore.</a:t>
            </a:r>
          </a:p>
          <a:p>
            <a:pPr algn="just"/>
            <a:r>
              <a:rPr lang="it-IT" sz="2000" b="1" dirty="0" smtClean="0"/>
              <a:t>Oggi emerge una nuova idea, in grado di offrirci una forza rinnovatrice del mondo, ed è proprio la </a:t>
            </a:r>
            <a:r>
              <a:rPr lang="it-IT" sz="2000" b="1" dirty="0" smtClean="0">
                <a:solidFill>
                  <a:srgbClr val="FF0000"/>
                </a:solidFill>
              </a:rPr>
              <a:t>VULNERABILITA</a:t>
            </a:r>
            <a:r>
              <a:rPr lang="it-IT" sz="2000" b="1" dirty="0" smtClean="0"/>
              <a:t>’!</a:t>
            </a:r>
          </a:p>
          <a:p>
            <a:pPr algn="just"/>
            <a:r>
              <a:rPr lang="it-IT" sz="2000" dirty="0" smtClean="0"/>
              <a:t>Warren Reich attribuisce alla vulnerabilità una </a:t>
            </a:r>
            <a:r>
              <a:rPr lang="it-IT" sz="2000" b="1" dirty="0" smtClean="0"/>
              <a:t>forza liberante, </a:t>
            </a:r>
            <a:r>
              <a:rPr lang="it-IT" sz="2000" dirty="0" smtClean="0"/>
              <a:t>capace cioè di far scaturire una nuova sensibilità rinnovata e un nuovo sguardo verso il mondo. </a:t>
            </a:r>
            <a:endParaRPr lang="it-IT" sz="2000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120680"/>
          </a:xfrm>
        </p:spPr>
        <p:txBody>
          <a:bodyPr>
            <a:normAutofit/>
          </a:bodyPr>
          <a:lstStyle/>
          <a:p>
            <a:pPr algn="just"/>
            <a:r>
              <a:rPr lang="it-IT" sz="2400" b="1" dirty="0"/>
              <a:t>L’approccio bioetico della vulnerabilità  </a:t>
            </a:r>
            <a:r>
              <a:rPr lang="it-IT" sz="2400" dirty="0"/>
              <a:t>ci </a:t>
            </a:r>
            <a:r>
              <a:rPr lang="it-IT" sz="2400" dirty="0" smtClean="0"/>
              <a:t>consente di </a:t>
            </a:r>
            <a:r>
              <a:rPr lang="it-IT" sz="2400" dirty="0"/>
              <a:t>guardare direttamente in faccia a tutte le forme di vulnerabilità umana </a:t>
            </a:r>
            <a:r>
              <a:rPr lang="it-IT" sz="2400" dirty="0" smtClean="0"/>
              <a:t>e non umana. </a:t>
            </a:r>
          </a:p>
          <a:p>
            <a:pPr algn="just"/>
            <a:r>
              <a:rPr lang="it-IT" sz="2400" dirty="0" smtClean="0"/>
              <a:t>Es. nuove tematiche e nuove vulnerabilità, rispetto alla tutela dell’infanzia e dei bambini, sono:</a:t>
            </a:r>
          </a:p>
          <a:p>
            <a:pPr algn="just"/>
            <a:r>
              <a:rPr lang="it-IT" sz="2400" dirty="0" smtClean="0"/>
              <a:t>le </a:t>
            </a:r>
            <a:r>
              <a:rPr lang="it-IT" sz="2400" dirty="0"/>
              <a:t>forme diverse </a:t>
            </a:r>
            <a:r>
              <a:rPr lang="it-IT" sz="2400" dirty="0" smtClean="0"/>
              <a:t>di abuso </a:t>
            </a:r>
            <a:r>
              <a:rPr lang="it-IT" sz="2400" dirty="0"/>
              <a:t>cui </a:t>
            </a:r>
            <a:r>
              <a:rPr lang="it-IT" sz="2400" dirty="0" smtClean="0"/>
              <a:t>i bambini essi </a:t>
            </a:r>
            <a:r>
              <a:rPr lang="it-IT" sz="2400" dirty="0"/>
              <a:t>sono sottoposti nella società moderna; </a:t>
            </a:r>
            <a:endParaRPr lang="it-IT" sz="2400" dirty="0" smtClean="0"/>
          </a:p>
          <a:p>
            <a:pPr algn="just"/>
            <a:r>
              <a:rPr lang="it-IT" sz="2400" dirty="0" smtClean="0"/>
              <a:t>la </a:t>
            </a:r>
            <a:r>
              <a:rPr lang="it-IT" sz="2400" dirty="0"/>
              <a:t>mancanza di </a:t>
            </a:r>
            <a:r>
              <a:rPr lang="it-IT" sz="2400" dirty="0" smtClean="0"/>
              <a:t>attenzione ai </a:t>
            </a:r>
            <a:r>
              <a:rPr lang="it-IT" sz="2400" dirty="0"/>
              <a:t>loro bisogni particolari, sia di tipo fisico che emotivo</a:t>
            </a:r>
            <a:r>
              <a:rPr lang="it-IT" sz="2400" dirty="0" smtClean="0"/>
              <a:t>;</a:t>
            </a:r>
          </a:p>
          <a:p>
            <a:pPr algn="just"/>
            <a:r>
              <a:rPr lang="it-IT" sz="2400" dirty="0" smtClean="0"/>
              <a:t>le conseguenze dell’epidemia </a:t>
            </a:r>
            <a:r>
              <a:rPr lang="it-IT" sz="2400" dirty="0"/>
              <a:t>dell’AIDS in Africa, che </a:t>
            </a:r>
            <a:r>
              <a:rPr lang="it-IT" sz="2400" dirty="0" smtClean="0"/>
              <a:t>causa milioni </a:t>
            </a:r>
            <a:r>
              <a:rPr lang="it-IT" sz="2400" dirty="0"/>
              <a:t>di orfani;</a:t>
            </a:r>
          </a:p>
          <a:p>
            <a:r>
              <a:rPr lang="it-IT" sz="2400" dirty="0"/>
              <a:t>la mancanza di una garanzia di cure sanitarie per milioni di bambini </a:t>
            </a:r>
            <a:r>
              <a:rPr lang="it-IT" sz="2400" dirty="0" smtClean="0"/>
              <a:t>negli Stati Uniti</a:t>
            </a:r>
            <a:r>
              <a:rPr lang="it-IT" sz="2400" dirty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904656"/>
          </a:xfrm>
        </p:spPr>
        <p:txBody>
          <a:bodyPr>
            <a:normAutofit/>
          </a:bodyPr>
          <a:lstStyle/>
          <a:p>
            <a:r>
              <a:rPr lang="it-IT" sz="2400" dirty="0" smtClean="0"/>
              <a:t>Tutte queste problematiche in passato erano analizzate ed affrontate alla luce del criterio del principio di autonomia. </a:t>
            </a:r>
          </a:p>
          <a:p>
            <a:r>
              <a:rPr lang="it-IT" sz="2400" dirty="0" smtClean="0"/>
              <a:t>Il problema più frequente rispetto alla tutela dei bambini era quello del </a:t>
            </a:r>
            <a:r>
              <a:rPr lang="it-IT" sz="2400" b="1" dirty="0" smtClean="0"/>
              <a:t>consenso informato</a:t>
            </a:r>
            <a:r>
              <a:rPr lang="it-IT" sz="2400" dirty="0" smtClean="0"/>
              <a:t> ai trattamenti clinici o ad altri interventi, ovvero il problema </a:t>
            </a:r>
            <a:r>
              <a:rPr lang="it-IT" sz="2400" b="1" dirty="0" smtClean="0"/>
              <a:t>dell’autorizzazione dei genitori in quanto garanti e rappresentanti dell’autonomia </a:t>
            </a:r>
            <a:r>
              <a:rPr lang="it-IT" sz="2400" dirty="0" smtClean="0"/>
              <a:t>del bambino. La </a:t>
            </a:r>
            <a:r>
              <a:rPr lang="it-IT" sz="2400" dirty="0"/>
              <a:t>mancanza di una valorizzazione della vulnerabilità ha comportato per anni l’esclusione di certi </a:t>
            </a:r>
            <a:r>
              <a:rPr lang="it-IT" sz="2400" dirty="0" smtClean="0"/>
              <a:t>temi (come quelli citati in precedenza).</a:t>
            </a:r>
          </a:p>
          <a:p>
            <a:pPr algn="just"/>
            <a:r>
              <a:rPr lang="it-IT" sz="2400" dirty="0"/>
              <a:t>Invece, il linguaggio della vulnerabilità  </a:t>
            </a:r>
            <a:r>
              <a:rPr lang="it-IT" sz="2400" b="1" dirty="0">
                <a:solidFill>
                  <a:srgbClr val="FF0000"/>
                </a:solidFill>
              </a:rPr>
              <a:t>rompe la barriera dell’autonomia per aprire il discorso morale </a:t>
            </a:r>
            <a:r>
              <a:rPr lang="it-IT" sz="2400" dirty="0"/>
              <a:t>a quella condizione che definisce, così radicalmente, la nostra vita umana.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20680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Nell’approccio fondato </a:t>
            </a:r>
            <a:r>
              <a:rPr lang="it-IT" sz="2400" b="1" dirty="0" smtClean="0">
                <a:solidFill>
                  <a:srgbClr val="FF0000"/>
                </a:solidFill>
              </a:rPr>
              <a:t>solo ed esclusivamente sull’autonomia </a:t>
            </a:r>
            <a:r>
              <a:rPr lang="it-IT" sz="2400" dirty="0" smtClean="0"/>
              <a:t>…..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 smtClean="0"/>
              <a:t>lo </a:t>
            </a:r>
            <a:r>
              <a:rPr lang="it-IT" sz="2400" dirty="0"/>
              <a:t>stesso «</a:t>
            </a:r>
            <a:r>
              <a:rPr lang="it-IT" sz="2400" b="1" dirty="0"/>
              <a:t>statuto morale</a:t>
            </a:r>
            <a:r>
              <a:rPr lang="it-IT" sz="2400" dirty="0"/>
              <a:t>» di una persona dipende </a:t>
            </a:r>
            <a:r>
              <a:rPr lang="it-IT" sz="2400" dirty="0" smtClean="0"/>
              <a:t>dalla sua stessa autonomia</a:t>
            </a:r>
            <a:r>
              <a:rPr lang="it-IT" sz="2400" dirty="0"/>
              <a:t>: essere </a:t>
            </a:r>
            <a:r>
              <a:rPr lang="it-IT" sz="2400" dirty="0" smtClean="0"/>
              <a:t>una persona presuppone avere integre le funzioni della coscienza</a:t>
            </a:r>
            <a:r>
              <a:rPr lang="it-IT" sz="2400" dirty="0"/>
              <a:t>, della razionalità, e dunque avere una posizione morale,  </a:t>
            </a:r>
            <a:r>
              <a:rPr lang="it-IT" sz="2400" dirty="0" smtClean="0"/>
              <a:t>cioè capacità di compiere scelte libere moralmente consapevoli.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 smtClean="0"/>
              <a:t>Se ragioniamo in </a:t>
            </a:r>
            <a:r>
              <a:rPr lang="it-IT" sz="2400" dirty="0"/>
              <a:t>questi termini, le </a:t>
            </a:r>
            <a:r>
              <a:rPr lang="it-IT" sz="2400" b="1" dirty="0" smtClean="0"/>
              <a:t>persone </a:t>
            </a:r>
            <a:r>
              <a:rPr lang="it-IT" sz="2400" b="1" dirty="0"/>
              <a:t>più vulnerabili </a:t>
            </a:r>
            <a:r>
              <a:rPr lang="it-IT" sz="2400" dirty="0"/>
              <a:t>e meno </a:t>
            </a:r>
            <a:r>
              <a:rPr lang="it-IT" sz="2400" dirty="0" smtClean="0"/>
              <a:t>dotate di consapevolezza morale, </a:t>
            </a:r>
            <a:r>
              <a:rPr lang="it-IT" sz="2400" b="1" dirty="0"/>
              <a:t>mancano di uno statuto morale</a:t>
            </a:r>
            <a:r>
              <a:rPr lang="it-IT" sz="2400" dirty="0"/>
              <a:t> e di </a:t>
            </a:r>
            <a:r>
              <a:rPr lang="it-IT" sz="2400" dirty="0" smtClean="0"/>
              <a:t>una protezione </a:t>
            </a:r>
            <a:r>
              <a:rPr lang="it-IT" sz="2400" dirty="0"/>
              <a:t>etica. </a:t>
            </a:r>
            <a:endParaRPr lang="it-IT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b="1" dirty="0"/>
              <a:t>La protezione sociale </a:t>
            </a:r>
            <a:r>
              <a:rPr lang="it-IT" sz="2400" dirty="0"/>
              <a:t>dipende principalmente da accordi liberi e pubblici proprio perché è impossibile specificare in maniera convincente </a:t>
            </a:r>
            <a:r>
              <a:rPr lang="it-IT" sz="2400" dirty="0" smtClean="0"/>
              <a:t>quale </a:t>
            </a:r>
            <a:r>
              <a:rPr lang="it-IT" sz="2400" dirty="0"/>
              <a:t>sia il bene </a:t>
            </a:r>
            <a:r>
              <a:rPr lang="it-IT" sz="2400" dirty="0" smtClean="0"/>
              <a:t>di una persona.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b="1" dirty="0"/>
              <a:t>L’etica è più una procedura</a:t>
            </a:r>
            <a:r>
              <a:rPr lang="it-IT" sz="2400" dirty="0"/>
              <a:t>, </a:t>
            </a:r>
            <a:r>
              <a:rPr lang="it-IT" sz="2400" dirty="0" smtClean="0"/>
              <a:t>un qualcosa da </a:t>
            </a:r>
            <a:r>
              <a:rPr lang="it-IT" sz="2400" b="1" dirty="0" smtClean="0"/>
              <a:t>negoziare</a:t>
            </a:r>
            <a:r>
              <a:rPr lang="it-IT" sz="2400" dirty="0" smtClean="0"/>
              <a:t> (essere oggetto di trattativa) tra soggetti autonomi e moralmente consapevoli.   </a:t>
            </a:r>
            <a:endParaRPr lang="it-IT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192688"/>
          </a:xfrm>
        </p:spPr>
        <p:txBody>
          <a:bodyPr>
            <a:normAutofit/>
          </a:bodyPr>
          <a:lstStyle/>
          <a:p>
            <a:r>
              <a:rPr lang="it-IT" sz="2400" dirty="0" smtClean="0"/>
              <a:t>Invece lo statuto della vulnerabilità stravolge questo assetto filosofico-etico.</a:t>
            </a:r>
          </a:p>
          <a:p>
            <a:pPr algn="just"/>
            <a:r>
              <a:rPr lang="it-IT" sz="2400" dirty="0" smtClean="0"/>
              <a:t>La filosofia contemporanea inizia ad allontanarsi dall’idea predominante della libertà come esclusiva libertà negativa (</a:t>
            </a:r>
            <a:r>
              <a:rPr lang="it-IT" sz="2400" i="1" dirty="0" smtClean="0"/>
              <a:t>libertà da</a:t>
            </a:r>
            <a:r>
              <a:rPr lang="it-IT" sz="2400" dirty="0" smtClean="0"/>
              <a:t>, cioè </a:t>
            </a:r>
            <a:r>
              <a:rPr lang="it-IT" sz="2400" i="1" dirty="0" smtClean="0"/>
              <a:t>libertà da condizionamenti/limiti esterni</a:t>
            </a:r>
            <a:r>
              <a:rPr lang="it-IT" sz="2400" dirty="0" smtClean="0"/>
              <a:t>) e inizia a riflettere sul fatto che accanto alla morale intesa come autodeterminazione e consapevolezza individuale, esiste anche la cd. ʺ</a:t>
            </a:r>
            <a:r>
              <a:rPr lang="it-IT" sz="2400" b="1" dirty="0" smtClean="0">
                <a:solidFill>
                  <a:srgbClr val="FF0000"/>
                </a:solidFill>
              </a:rPr>
              <a:t>moralità sociale</a:t>
            </a:r>
            <a:r>
              <a:rPr lang="it-IT" sz="2400" dirty="0" smtClean="0"/>
              <a:t>ʺ </a:t>
            </a:r>
            <a:r>
              <a:rPr lang="it-IT" sz="2400" dirty="0"/>
              <a:t> </a:t>
            </a:r>
            <a:r>
              <a:rPr lang="it-IT" sz="2400" dirty="0" smtClean="0"/>
              <a:t>         è la moralità e l’equità del </a:t>
            </a:r>
            <a:r>
              <a:rPr lang="it-IT" sz="2400" b="1" dirty="0" smtClean="0"/>
              <a:t>provvedere alla cura di colui che è più vulnerabile</a:t>
            </a:r>
            <a:r>
              <a:rPr lang="it-IT" sz="2400" dirty="0" smtClean="0"/>
              <a:t>. </a:t>
            </a:r>
          </a:p>
          <a:p>
            <a:pPr algn="just"/>
            <a:r>
              <a:rPr lang="it-IT" sz="2400" dirty="0" smtClean="0"/>
              <a:t>Chi è vulnerabile dunque non solo ha un proprio statuto morale – anche se non è perfettamente autonomo – perché la moralità dell’individuo non dipende solo dalla capacità di autodeterminarsi e di essere consapevoli, ma anche dalla identità e dalla dignità dell’essere persona. </a:t>
            </a:r>
          </a:p>
          <a:p>
            <a:endParaRPr lang="it-IT" sz="2400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4092331" y="3140968"/>
            <a:ext cx="83970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264696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" name="Rettangolo arrotondato 1"/>
          <p:cNvSpPr/>
          <p:nvPr/>
        </p:nvSpPr>
        <p:spPr>
          <a:xfrm>
            <a:off x="3131840" y="1268760"/>
            <a:ext cx="2304256" cy="13472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Autonomia / scelte autodeterminate</a:t>
            </a:r>
            <a:endParaRPr lang="it-IT" sz="2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88638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PENSIERO MODERNO </a:t>
            </a:r>
          </a:p>
          <a:p>
            <a:r>
              <a:rPr lang="it-IT" dirty="0" smtClean="0"/>
              <a:t>PERSONA = AUTONOMIA </a:t>
            </a:r>
          </a:p>
          <a:p>
            <a:r>
              <a:rPr lang="it-IT" b="1" dirty="0" smtClean="0"/>
              <a:t>IO = CAPACITA’ COGNITIVA</a:t>
            </a:r>
          </a:p>
          <a:p>
            <a:r>
              <a:rPr lang="it-IT" dirty="0" smtClean="0"/>
              <a:t>(</a:t>
            </a:r>
            <a:r>
              <a:rPr lang="it-IT" i="1" dirty="0" smtClean="0"/>
              <a:t>Cogito ergo Sum </a:t>
            </a:r>
            <a:r>
              <a:rPr lang="it-IT" dirty="0" smtClean="0"/>
              <a:t>– Cartesio)</a:t>
            </a:r>
            <a:endParaRPr lang="it-IT" dirty="0"/>
          </a:p>
        </p:txBody>
      </p:sp>
      <p:sp>
        <p:nvSpPr>
          <p:cNvPr id="6" name="Freccia circolare in giù 5"/>
          <p:cNvSpPr/>
          <p:nvPr/>
        </p:nvSpPr>
        <p:spPr>
          <a:xfrm>
            <a:off x="5580112" y="1926842"/>
            <a:ext cx="1768511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6232499" y="2708920"/>
            <a:ext cx="2232248" cy="179342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Questione etica = questione del </a:t>
            </a:r>
            <a:r>
              <a:rPr lang="it-IT" b="1" dirty="0" smtClean="0"/>
              <a:t>CONSENSO</a:t>
            </a:r>
            <a:r>
              <a:rPr lang="it-IT" dirty="0" smtClean="0"/>
              <a:t> </a:t>
            </a:r>
            <a:r>
              <a:rPr lang="it-IT" b="1" dirty="0" smtClean="0"/>
              <a:t>INFORMATO</a:t>
            </a:r>
            <a:r>
              <a:rPr lang="it-IT" dirty="0" smtClean="0"/>
              <a:t> o del rappresentante legale </a:t>
            </a:r>
            <a:endParaRPr lang="it-IT" dirty="0"/>
          </a:p>
        </p:txBody>
      </p:sp>
      <p:sp>
        <p:nvSpPr>
          <p:cNvPr id="8" name="Freccia circolare in su 7"/>
          <p:cNvSpPr/>
          <p:nvPr/>
        </p:nvSpPr>
        <p:spPr>
          <a:xfrm flipH="1">
            <a:off x="5868144" y="4725143"/>
            <a:ext cx="1974454" cy="64190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279381" y="3852982"/>
            <a:ext cx="2268252" cy="164674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Persona vulnerabile NON ha STATUTO MORALE</a:t>
            </a:r>
            <a:endParaRPr lang="it-IT" b="1" dirty="0"/>
          </a:p>
        </p:txBody>
      </p:sp>
      <p:sp>
        <p:nvSpPr>
          <p:cNvPr id="13" name="Freccia circolare in su 12"/>
          <p:cNvSpPr/>
          <p:nvPr/>
        </p:nvSpPr>
        <p:spPr>
          <a:xfrm flipH="1">
            <a:off x="1331639" y="4365104"/>
            <a:ext cx="1748589" cy="72007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251520" y="2451232"/>
            <a:ext cx="2736304" cy="169784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ETICA NEGOZIATA </a:t>
            </a:r>
            <a:r>
              <a:rPr lang="it-IT" dirty="0" smtClean="0"/>
              <a:t>(legata al permesso/autorizzazione dell’individuo)</a:t>
            </a:r>
            <a:endParaRPr lang="it-IT" b="1" dirty="0" smtClean="0"/>
          </a:p>
        </p:txBody>
      </p:sp>
      <p:sp>
        <p:nvSpPr>
          <p:cNvPr id="15" name="Freccia circolare in giù 14"/>
          <p:cNvSpPr/>
          <p:nvPr/>
        </p:nvSpPr>
        <p:spPr>
          <a:xfrm>
            <a:off x="1043608" y="1772816"/>
            <a:ext cx="1872208" cy="4780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336704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051720" y="332656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PENSIERO CONTEMPORANEO</a:t>
            </a:r>
          </a:p>
          <a:p>
            <a:r>
              <a:rPr lang="it-IT" dirty="0" smtClean="0"/>
              <a:t>PERSONA = RELAZIONE</a:t>
            </a:r>
          </a:p>
          <a:p>
            <a:r>
              <a:rPr lang="it-IT" smtClean="0"/>
              <a:t>DINAMICA </a:t>
            </a:r>
            <a:r>
              <a:rPr lang="it-IT" dirty="0" smtClean="0">
                <a:solidFill>
                  <a:srgbClr val="FF0000"/>
                </a:solidFill>
              </a:rPr>
              <a:t>ʺIO-TU</a:t>
            </a:r>
            <a:r>
              <a:rPr lang="it-IT" dirty="0" smtClean="0"/>
              <a:t>ʺ = origine della mia </a:t>
            </a:r>
            <a:r>
              <a:rPr lang="it-IT" dirty="0" smtClean="0">
                <a:solidFill>
                  <a:srgbClr val="FF0000"/>
                </a:solidFill>
              </a:rPr>
              <a:t>IDENTIT</a:t>
            </a:r>
            <a:r>
              <a:rPr lang="it-IT" dirty="0" smtClean="0">
                <a:solidFill>
                  <a:srgbClr val="FF0000"/>
                </a:solidFill>
                <a:latin typeface="Calibri"/>
                <a:cs typeface="Calibri"/>
              </a:rPr>
              <a:t>Á</a:t>
            </a:r>
          </a:p>
          <a:p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3023828" y="1556792"/>
            <a:ext cx="237626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Vulnerabilità</a:t>
            </a:r>
            <a:r>
              <a:rPr lang="it-IT" dirty="0" smtClean="0"/>
              <a:t> </a:t>
            </a:r>
          </a:p>
          <a:p>
            <a:pPr algn="ctr"/>
            <a:r>
              <a:rPr lang="it-IT" dirty="0" smtClean="0"/>
              <a:t>Personale, relazionale, sociale</a:t>
            </a:r>
            <a:endParaRPr lang="it-IT" dirty="0"/>
          </a:p>
        </p:txBody>
      </p:sp>
      <p:sp>
        <p:nvSpPr>
          <p:cNvPr id="6" name="Freccia circolare in giù 5"/>
          <p:cNvSpPr/>
          <p:nvPr/>
        </p:nvSpPr>
        <p:spPr>
          <a:xfrm>
            <a:off x="5652120" y="2060848"/>
            <a:ext cx="1440160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6660232" y="2780928"/>
            <a:ext cx="2016224" cy="129614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Questione etica è questione RELAZIONALE E SOCIALE</a:t>
            </a:r>
            <a:endParaRPr lang="it-IT" dirty="0"/>
          </a:p>
        </p:txBody>
      </p:sp>
      <p:sp>
        <p:nvSpPr>
          <p:cNvPr id="9" name="Freccia circolare in su 8"/>
          <p:cNvSpPr/>
          <p:nvPr/>
        </p:nvSpPr>
        <p:spPr>
          <a:xfrm flipH="1">
            <a:off x="5580112" y="4437112"/>
            <a:ext cx="2088232" cy="8640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3203848" y="3717032"/>
            <a:ext cx="2304256" cy="144016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Persona vulnerabile </a:t>
            </a:r>
            <a:r>
              <a:rPr lang="it-IT" b="1" dirty="0" smtClean="0"/>
              <a:t>HA STATUTO MORALE</a:t>
            </a:r>
            <a:endParaRPr lang="it-IT" b="1" dirty="0"/>
          </a:p>
        </p:txBody>
      </p:sp>
      <p:sp>
        <p:nvSpPr>
          <p:cNvPr id="11" name="Freccia circolare in su 10"/>
          <p:cNvSpPr/>
          <p:nvPr/>
        </p:nvSpPr>
        <p:spPr>
          <a:xfrm flipH="1">
            <a:off x="1187624" y="4437112"/>
            <a:ext cx="1836204" cy="7550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95536" y="2924944"/>
            <a:ext cx="2376264" cy="136815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ETICA = PRINCIPIO DI </a:t>
            </a:r>
            <a:r>
              <a:rPr lang="it-IT" b="1" dirty="0" smtClean="0"/>
              <a:t>RESPONSABILIT</a:t>
            </a:r>
            <a:r>
              <a:rPr lang="it-IT" b="1" dirty="0" smtClean="0">
                <a:latin typeface="Calibri"/>
                <a:cs typeface="Calibri"/>
              </a:rPr>
              <a:t>Á</a:t>
            </a:r>
            <a:r>
              <a:rPr lang="it-IT" dirty="0" smtClean="0">
                <a:latin typeface="Calibri"/>
                <a:cs typeface="Calibri"/>
              </a:rPr>
              <a:t> (Hans Jonas)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5894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96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b="1" i="1" dirty="0" smtClean="0">
                <a:solidFill>
                  <a:srgbClr val="FF0000"/>
                </a:solidFill>
              </a:rPr>
              <a:t>Etica come responsabilità dell’altro </a:t>
            </a:r>
            <a:r>
              <a:rPr lang="it-IT" sz="1800" dirty="0" smtClean="0"/>
              <a:t>= </a:t>
            </a:r>
            <a:r>
              <a:rPr lang="it-IT" sz="2400" b="1" dirty="0" smtClean="0">
                <a:solidFill>
                  <a:srgbClr val="FF0000"/>
                </a:solidFill>
              </a:rPr>
              <a:t>Hans Jonas </a:t>
            </a:r>
            <a:r>
              <a:rPr lang="it-IT" sz="1800" dirty="0" smtClean="0"/>
              <a:t>individua l’etica della responsabilità e un nuovo imperativo categorico cui dovrebbe conformarsi l’agire di ogni uomo:</a:t>
            </a:r>
          </a:p>
          <a:p>
            <a:pPr marL="0" indent="0">
              <a:buNone/>
            </a:pPr>
            <a:r>
              <a:rPr lang="it-IT" sz="1800" dirty="0" smtClean="0"/>
              <a:t>«</a:t>
            </a:r>
            <a:r>
              <a:rPr lang="it-IT" sz="1800" i="1" dirty="0" smtClean="0"/>
              <a:t>Agisci sempre in modo che la tua azione sia compatibile con la permanenza di un’autentica vita umana sulla terra</a:t>
            </a:r>
            <a:r>
              <a:rPr lang="it-IT" sz="1800" dirty="0" smtClean="0"/>
              <a:t>». (Hans Jonas, «Il principio di Responsabilità», 1979).</a:t>
            </a:r>
          </a:p>
          <a:p>
            <a:pPr marL="0" indent="0">
              <a:buNone/>
            </a:pPr>
            <a:r>
              <a:rPr lang="it-IT" sz="1800" dirty="0" smtClean="0"/>
              <a:t>Equivale a dire : agisci in modo che la tua azione sia sempre responsabile e idonea a salvaguardare la vita degli altri esseri umani. Il parametro delle tue azioni non sia la tua libertà o la tua autodeterminazione, ma la </a:t>
            </a:r>
            <a:r>
              <a:rPr lang="it-IT" sz="1800" b="1" dirty="0" smtClean="0"/>
              <a:t>cura</a:t>
            </a:r>
            <a:r>
              <a:rPr lang="it-IT" sz="1800" dirty="0" smtClean="0"/>
              <a:t> e la </a:t>
            </a:r>
            <a:r>
              <a:rPr lang="it-IT" sz="1800" b="1" dirty="0" smtClean="0"/>
              <a:t>protezione</a:t>
            </a:r>
            <a:r>
              <a:rPr lang="it-IT" sz="1800" dirty="0" smtClean="0"/>
              <a:t> degli altri. Fa’ in modo che gli altri, grazie alla tua azione, possano in futuro continuare a vivere ed esprimersi in modo autentico, senza che sia minacciata la loro dignità e identità.</a:t>
            </a:r>
          </a:p>
          <a:p>
            <a:pPr marL="0" indent="0">
              <a:buNone/>
            </a:pPr>
            <a:r>
              <a:rPr lang="it-IT" sz="1800" dirty="0" smtClean="0"/>
              <a:t>Oggi Il pensiero di Hans Jonas è molto richiamato con riferimento alla </a:t>
            </a:r>
            <a:r>
              <a:rPr lang="it-IT" sz="1800" b="1" dirty="0" smtClean="0"/>
              <a:t>questione ecologica</a:t>
            </a:r>
            <a:r>
              <a:rPr lang="it-IT" sz="1800" dirty="0" smtClean="0"/>
              <a:t>.</a:t>
            </a:r>
            <a:endParaRPr lang="it-IT" sz="1800" dirty="0"/>
          </a:p>
          <a:p>
            <a:pPr marL="0" indent="0">
              <a:buNone/>
            </a:pPr>
            <a:endParaRPr lang="it-IT" sz="18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309134"/>
            <a:ext cx="5040560" cy="336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975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260648"/>
            <a:ext cx="8784976" cy="63367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sz="2400" b="1" dirty="0">
                <a:solidFill>
                  <a:srgbClr val="FF0000"/>
                </a:solidFill>
              </a:rPr>
              <a:t>Emmanuel </a:t>
            </a:r>
            <a:r>
              <a:rPr lang="it-IT" sz="2400" b="1" dirty="0" err="1">
                <a:solidFill>
                  <a:srgbClr val="FF0000"/>
                </a:solidFill>
              </a:rPr>
              <a:t>Lévinas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1800" b="1" dirty="0">
                <a:solidFill>
                  <a:srgbClr val="FF0000"/>
                </a:solidFill>
              </a:rPr>
              <a:t>= </a:t>
            </a:r>
            <a:r>
              <a:rPr lang="it-IT" sz="2000" dirty="0">
                <a:solidFill>
                  <a:prstClr val="black"/>
                </a:solidFill>
              </a:rPr>
              <a:t>la filosofia dell’alterità, il valore del </a:t>
            </a:r>
            <a:r>
              <a:rPr lang="it-IT" sz="2000" b="1" u="sng" dirty="0">
                <a:solidFill>
                  <a:srgbClr val="FF0000"/>
                </a:solidFill>
              </a:rPr>
              <a:t>volto dell’altro </a:t>
            </a:r>
            <a:r>
              <a:rPr lang="it-IT" sz="2000" b="1" dirty="0">
                <a:solidFill>
                  <a:srgbClr val="FF0000"/>
                </a:solidFill>
              </a:rPr>
              <a:t>come appello cui io devo rispondere</a:t>
            </a:r>
            <a:r>
              <a:rPr lang="it-IT" sz="2000" b="1" dirty="0" smtClean="0">
                <a:solidFill>
                  <a:srgbClr val="FF0000"/>
                </a:solidFill>
              </a:rPr>
              <a:t>.</a:t>
            </a:r>
            <a:endParaRPr lang="it-IT" sz="18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2000" dirty="0" smtClean="0"/>
              <a:t>«</a:t>
            </a:r>
            <a:r>
              <a:rPr lang="it-IT" sz="2000" i="1" dirty="0"/>
              <a:t>L’Altro uomo non mi è indifferente, l’Altro uomo mi concerne, mi riguarda nei due sensi della parola “</a:t>
            </a:r>
            <a:r>
              <a:rPr lang="it-IT" sz="2000" b="1" i="1" dirty="0"/>
              <a:t>riguardare</a:t>
            </a:r>
            <a:r>
              <a:rPr lang="it-IT" sz="2000" i="1" dirty="0"/>
              <a:t>”. In francese si dice che “mi riguarda” qualcosa di cui mi occupo, ma “</a:t>
            </a:r>
            <a:r>
              <a:rPr lang="it-IT" sz="2000" i="1" dirty="0" err="1"/>
              <a:t>regarder</a:t>
            </a:r>
            <a:r>
              <a:rPr lang="it-IT" sz="2000" i="1" dirty="0"/>
              <a:t>” significa anche “guardare in faccia” qualcosa, per </a:t>
            </a:r>
            <a:r>
              <a:rPr lang="it-IT" sz="2000" i="1" dirty="0" smtClean="0"/>
              <a:t>prenderla </a:t>
            </a:r>
            <a:r>
              <a:rPr lang="it-IT" sz="2000" i="1" dirty="0"/>
              <a:t>in considerazione</a:t>
            </a:r>
            <a:r>
              <a:rPr lang="it-IT" sz="2000" i="1" dirty="0" smtClean="0"/>
              <a:t>.</a:t>
            </a:r>
          </a:p>
          <a:p>
            <a:pPr marL="0" indent="0" algn="just">
              <a:buNone/>
            </a:pPr>
            <a:r>
              <a:rPr lang="it-IT" sz="2000" b="1" i="1" dirty="0" smtClean="0"/>
              <a:t>«Noi </a:t>
            </a:r>
            <a:r>
              <a:rPr lang="it-IT" sz="2000" b="1" i="1" dirty="0"/>
              <a:t>chiamiamo </a:t>
            </a:r>
            <a:r>
              <a:rPr lang="it-IT" sz="2000" b="1" i="1" dirty="0">
                <a:solidFill>
                  <a:srgbClr val="FF0000"/>
                </a:solidFill>
              </a:rPr>
              <a:t>volto</a:t>
            </a:r>
            <a:r>
              <a:rPr lang="it-IT" sz="2000" b="1" i="1" dirty="0"/>
              <a:t> il modo in cui si presenta l’Altro</a:t>
            </a:r>
            <a:r>
              <a:rPr lang="it-IT" sz="2000" i="1" dirty="0"/>
              <a:t>. Questo modo non consiste nel mostrarsi come un insieme di qualità che formano un’immagine. </a:t>
            </a:r>
            <a:r>
              <a:rPr lang="it-IT" sz="2000" i="1" dirty="0" smtClean="0"/>
              <a:t>[…] </a:t>
            </a:r>
            <a:r>
              <a:rPr lang="it-IT" sz="2000" i="1" dirty="0"/>
              <a:t>La vera natura del volto, il suo segreto sta altrove: </a:t>
            </a:r>
            <a:r>
              <a:rPr lang="it-IT" sz="2000" b="1" i="1" dirty="0"/>
              <a:t>nella </a:t>
            </a:r>
            <a:r>
              <a:rPr lang="it-IT" sz="2000" b="1" i="1" dirty="0">
                <a:solidFill>
                  <a:srgbClr val="FF0000"/>
                </a:solidFill>
              </a:rPr>
              <a:t>domanda</a:t>
            </a:r>
            <a:r>
              <a:rPr lang="it-IT" sz="2000" b="1" i="1" dirty="0"/>
              <a:t> che mi rivolge</a:t>
            </a:r>
            <a:r>
              <a:rPr lang="it-IT" sz="2000" i="1" dirty="0"/>
              <a:t>, domanda che è al contempo una </a:t>
            </a:r>
            <a:r>
              <a:rPr lang="it-IT" sz="2000" b="1" i="1" dirty="0"/>
              <a:t>richiesta di aiuto </a:t>
            </a:r>
            <a:r>
              <a:rPr lang="it-IT" sz="2000" i="1" dirty="0"/>
              <a:t>e una </a:t>
            </a:r>
            <a:r>
              <a:rPr lang="it-IT" sz="2000" i="1" dirty="0" smtClean="0"/>
              <a:t>minaccia». (Emmanuel </a:t>
            </a:r>
            <a:r>
              <a:rPr lang="it-IT" sz="2000" i="1" dirty="0" err="1" smtClean="0"/>
              <a:t>Lévinas</a:t>
            </a:r>
            <a:r>
              <a:rPr lang="it-IT" sz="2000" i="1" dirty="0" smtClean="0"/>
              <a:t>, «Totalità e Infinito», 1961).</a:t>
            </a:r>
          </a:p>
          <a:p>
            <a:pPr marL="0" indent="0" algn="just">
              <a:buNone/>
            </a:pPr>
            <a:endParaRPr lang="it-IT" sz="20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697919"/>
            <a:ext cx="4032448" cy="295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216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976664"/>
          </a:xfrm>
        </p:spPr>
        <p:txBody>
          <a:bodyPr>
            <a:normAutofit/>
          </a:bodyPr>
          <a:lstStyle/>
          <a:p>
            <a:r>
              <a:rPr lang="it-IT" sz="2400" dirty="0" smtClean="0"/>
              <a:t>Per Emmanuel </a:t>
            </a:r>
            <a:r>
              <a:rPr lang="it-IT" sz="2400" dirty="0" err="1"/>
              <a:t>Lévinas</a:t>
            </a:r>
            <a:r>
              <a:rPr lang="it-IT" sz="2400" dirty="0"/>
              <a:t> </a:t>
            </a:r>
            <a:r>
              <a:rPr lang="it-IT" sz="2400" b="1" dirty="0" smtClean="0"/>
              <a:t>l’alterità</a:t>
            </a:r>
            <a:r>
              <a:rPr lang="it-IT" sz="2400" dirty="0" smtClean="0"/>
              <a:t> è:</a:t>
            </a:r>
          </a:p>
          <a:p>
            <a:pPr marL="0" indent="0">
              <a:buNone/>
            </a:pPr>
            <a:endParaRPr lang="it-IT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sz="2400" b="1" dirty="0" smtClean="0"/>
              <a:t>Nudità</a:t>
            </a:r>
            <a:r>
              <a:rPr lang="it-IT" sz="2400" dirty="0" smtClean="0"/>
              <a:t> = essere nudi di fronte all’altro, cioè senza difese.</a:t>
            </a:r>
          </a:p>
          <a:p>
            <a:pPr marL="0" indent="0">
              <a:buNone/>
            </a:pPr>
            <a:endParaRPr lang="it-IT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sz="2400" b="1" dirty="0" smtClean="0"/>
              <a:t>Recettività</a:t>
            </a:r>
            <a:r>
              <a:rPr lang="it-IT" sz="2400" dirty="0" smtClean="0"/>
              <a:t> = essere attenti all’altro, essere pronti (preoccupati per..) e sensibili al bisogno di cura dell’altro.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Vulnerabilità e alterità sono collegati</a:t>
            </a:r>
            <a:r>
              <a:rPr lang="it-IT" sz="2400" dirty="0" smtClean="0"/>
              <a:t>. Se non fossi sensibile all’altro non potrei essere vulnerabile, e l’altro se non fosse a sua volta vulnerabile, non sarebbe sensibile alla mia alterità, all’appello che gli lancia il mio volto.</a:t>
            </a:r>
          </a:p>
          <a:p>
            <a:pPr marL="0" indent="0">
              <a:buNone/>
            </a:pPr>
            <a:endParaRPr lang="it-IT" sz="2400" dirty="0"/>
          </a:p>
          <a:p>
            <a:pPr>
              <a:buFont typeface="Wingdings" panose="05000000000000000000" pitchFamily="2" charset="2"/>
              <a:buChar char="Ø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Pensiero contemporaneo e riduzionismo concettuale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pPr algn="just"/>
            <a:r>
              <a:rPr lang="it-IT" sz="2400" dirty="0" smtClean="0"/>
              <a:t>La </a:t>
            </a:r>
            <a:r>
              <a:rPr lang="it-IT" sz="2400" dirty="0"/>
              <a:t>nostra cultura occidentale </a:t>
            </a:r>
            <a:r>
              <a:rPr lang="it-IT" sz="2400" dirty="0" smtClean="0"/>
              <a:t>nel XXI secolo si </a:t>
            </a:r>
            <a:r>
              <a:rPr lang="it-IT" sz="2400" dirty="0"/>
              <a:t>trova a fare </a:t>
            </a:r>
            <a:r>
              <a:rPr lang="it-IT" sz="2400" dirty="0" smtClean="0"/>
              <a:t>i conti </a:t>
            </a:r>
            <a:r>
              <a:rPr lang="it-IT" sz="2400" dirty="0"/>
              <a:t>con una </a:t>
            </a:r>
            <a:r>
              <a:rPr lang="it-IT" sz="2400" b="1" dirty="0"/>
              <a:t>crisi </a:t>
            </a:r>
            <a:r>
              <a:rPr lang="it-IT" sz="2400" b="1" dirty="0" smtClean="0"/>
              <a:t>dell’etica</a:t>
            </a:r>
            <a:r>
              <a:rPr lang="it-IT" sz="2400" dirty="0" smtClean="0"/>
              <a:t>. </a:t>
            </a:r>
          </a:p>
          <a:p>
            <a:pPr algn="just"/>
            <a:r>
              <a:rPr lang="it-IT" sz="2400" dirty="0" smtClean="0"/>
              <a:t>A partire dal post-illuminismo si è sviluppato un pensiero che poi ha portato al cd. post-modernismo, caratterizzato da un vero e proprio </a:t>
            </a:r>
            <a:r>
              <a:rPr lang="it-IT" sz="2400" b="1" dirty="0" smtClean="0"/>
              <a:t>scetticismo</a:t>
            </a:r>
            <a:r>
              <a:rPr lang="it-IT" sz="2400" dirty="0" smtClean="0"/>
              <a:t> riguardo alla possibilità di discutere e raggiungere un </a:t>
            </a:r>
            <a:r>
              <a:rPr lang="it-IT" sz="2400" b="1" dirty="0" smtClean="0"/>
              <a:t>consenso sui valori etici </a:t>
            </a:r>
            <a:r>
              <a:rPr lang="it-IT" sz="2400" dirty="0" smtClean="0"/>
              <a:t>e sulle credenze e interessi tra gruppi e individui.  </a:t>
            </a:r>
            <a:endParaRPr lang="it-IT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/>
              <a:t>Un altro filosofo contemporaneo – </a:t>
            </a:r>
            <a:r>
              <a:rPr lang="it-IT" sz="2400" dirty="0" err="1" smtClean="0"/>
              <a:t>J</a:t>
            </a:r>
            <a:r>
              <a:rPr lang="it-IT" sz="2400" dirty="0" err="1" smtClean="0">
                <a:latin typeface="Calibri"/>
                <a:cs typeface="Calibri"/>
              </a:rPr>
              <a:t>ü</a:t>
            </a:r>
            <a:r>
              <a:rPr lang="it-IT" sz="2400" dirty="0" err="1" smtClean="0"/>
              <a:t>rgen</a:t>
            </a:r>
            <a:r>
              <a:rPr lang="it-IT" sz="2400" dirty="0" smtClean="0"/>
              <a:t> </a:t>
            </a:r>
            <a:r>
              <a:rPr lang="it-IT" sz="2400" dirty="0" err="1" smtClean="0"/>
              <a:t>Habermas</a:t>
            </a:r>
            <a:r>
              <a:rPr lang="it-IT" sz="2400" dirty="0" smtClean="0"/>
              <a:t> </a:t>
            </a:r>
            <a:r>
              <a:rPr lang="it-IT" sz="2400" dirty="0"/>
              <a:t>– afferma che la </a:t>
            </a:r>
            <a:r>
              <a:rPr lang="it-IT" sz="2400" b="1" dirty="0" smtClean="0">
                <a:solidFill>
                  <a:srgbClr val="FF0000"/>
                </a:solidFill>
              </a:rPr>
              <a:t>vulnerabilità </a:t>
            </a:r>
            <a:r>
              <a:rPr lang="it-IT" sz="2400" b="1" dirty="0">
                <a:solidFill>
                  <a:srgbClr val="FF0000"/>
                </a:solidFill>
              </a:rPr>
              <a:t>è la base della nostra etica</a:t>
            </a:r>
            <a:r>
              <a:rPr lang="it-IT" sz="2400" dirty="0" smtClean="0"/>
              <a:t>.</a:t>
            </a:r>
          </a:p>
          <a:p>
            <a:pPr>
              <a:buNone/>
            </a:pPr>
            <a:r>
              <a:rPr lang="it-IT" sz="2400" dirty="0"/>
              <a:t> </a:t>
            </a:r>
            <a:r>
              <a:rPr lang="it-IT" sz="2400" dirty="0" smtClean="0"/>
              <a:t>   «</a:t>
            </a:r>
            <a:r>
              <a:rPr lang="it-IT" sz="2400" i="1" dirty="0"/>
              <a:t>V</a:t>
            </a:r>
            <a:r>
              <a:rPr lang="it-IT" sz="2400" i="1" dirty="0" smtClean="0"/>
              <a:t>alori </a:t>
            </a:r>
            <a:r>
              <a:rPr lang="it-IT" sz="2400" i="1" dirty="0"/>
              <a:t>come giustizia e bontà sono accettati perché c’è un bisogno fondamentale </a:t>
            </a:r>
            <a:r>
              <a:rPr lang="it-IT" sz="2400" i="1" dirty="0" smtClean="0"/>
              <a:t>di prendersi </a:t>
            </a:r>
            <a:r>
              <a:rPr lang="it-IT" sz="2400" i="1" dirty="0"/>
              <a:t>cura dell’essere umano vulnerabile</a:t>
            </a:r>
            <a:r>
              <a:rPr lang="it-IT" sz="2400" dirty="0"/>
              <a:t>».</a:t>
            </a:r>
          </a:p>
          <a:p>
            <a:r>
              <a:rPr lang="it-IT" sz="2400" dirty="0"/>
              <a:t>La </a:t>
            </a:r>
            <a:r>
              <a:rPr lang="it-IT" sz="2400" b="1" dirty="0"/>
              <a:t>vulnerabilità </a:t>
            </a:r>
            <a:r>
              <a:rPr lang="it-IT" sz="2400" dirty="0"/>
              <a:t>rappresenta il </a:t>
            </a:r>
            <a:r>
              <a:rPr lang="it-IT" sz="2400" b="1" dirty="0"/>
              <a:t>fondamento</a:t>
            </a:r>
            <a:r>
              <a:rPr lang="it-IT" sz="2400" dirty="0"/>
              <a:t> ultimo di categorie come </a:t>
            </a:r>
            <a:r>
              <a:rPr lang="it-IT" sz="2400" b="1" dirty="0" smtClean="0"/>
              <a:t>la cura</a:t>
            </a:r>
            <a:r>
              <a:rPr lang="it-IT" sz="2400" b="1" dirty="0"/>
              <a:t>, la responsabilità, </a:t>
            </a:r>
            <a:r>
              <a:rPr lang="it-IT" sz="2400" b="1" dirty="0" smtClean="0"/>
              <a:t>l’empatia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La prima forma di cura e attenzione all’altro è il </a:t>
            </a:r>
            <a:r>
              <a:rPr lang="it-IT" sz="2400" dirty="0" smtClean="0">
                <a:solidFill>
                  <a:srgbClr val="FF0000"/>
                </a:solidFill>
              </a:rPr>
              <a:t>DIALOGO</a:t>
            </a:r>
            <a:r>
              <a:rPr lang="it-IT" sz="2400" dirty="0" smtClean="0"/>
              <a:t> (</a:t>
            </a:r>
            <a:r>
              <a:rPr lang="it-IT" sz="2400" dirty="0" err="1" smtClean="0"/>
              <a:t>Habermas</a:t>
            </a:r>
            <a:r>
              <a:rPr lang="it-IT" sz="2400" dirty="0" smtClean="0"/>
              <a:t> è autore dell’«</a:t>
            </a:r>
            <a:r>
              <a:rPr lang="it-IT" sz="2400" b="1" dirty="0" smtClean="0">
                <a:solidFill>
                  <a:srgbClr val="FF0000"/>
                </a:solidFill>
              </a:rPr>
              <a:t>Etica del Discorso</a:t>
            </a:r>
            <a:r>
              <a:rPr lang="it-IT" sz="2400" dirty="0" smtClean="0"/>
              <a:t>»). Egli sottolinea l’importanza della comunicazione e della cura del linguaggio, primo vero approccio all’altro. </a:t>
            </a:r>
          </a:p>
          <a:p>
            <a:r>
              <a:rPr lang="it-IT" sz="2400" dirty="0" smtClean="0"/>
              <a:t>Egli quindi parla di responsabilità del linguaggio, nel senso che un discorso attento alla vulnerabilità dell’altro deve rispettare </a:t>
            </a:r>
            <a:r>
              <a:rPr lang="it-IT" sz="2400" dirty="0"/>
              <a:t>alcuni canoni:  </a:t>
            </a:r>
            <a:endParaRPr lang="it-IT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400" b="1" dirty="0" smtClean="0"/>
              <a:t>giustezza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b="1" dirty="0" smtClean="0"/>
              <a:t>verità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b="1" dirty="0" smtClean="0"/>
              <a:t>veridicità</a:t>
            </a:r>
            <a:r>
              <a:rPr lang="it-IT" sz="2400" dirty="0" smtClean="0"/>
              <a:t> (ogni </a:t>
            </a:r>
            <a:r>
              <a:rPr lang="it-IT" sz="2400" dirty="0"/>
              <a:t>dialogante deve essere sincero e convinto dei </a:t>
            </a:r>
            <a:r>
              <a:rPr lang="it-IT" sz="2400"/>
              <a:t>propri </a:t>
            </a:r>
            <a:r>
              <a:rPr lang="it-IT" sz="2400" smtClean="0"/>
              <a:t>asserti)</a:t>
            </a:r>
            <a:endParaRPr lang="it-IT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400" b="1" dirty="0" smtClean="0"/>
              <a:t>Comprensibilità</a:t>
            </a:r>
            <a:r>
              <a:rPr lang="it-IT" sz="2400" dirty="0" smtClean="0"/>
              <a:t> (tiene conto anche dell’empatia verso l’interlocutore)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6120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 smtClean="0"/>
              <a:t>LA VULNERABILITA’ E IL MONDO SECOLARIZZATO</a:t>
            </a:r>
          </a:p>
          <a:p>
            <a:r>
              <a:rPr lang="it-IT" dirty="0" smtClean="0"/>
              <a:t>La vulnerabilità è una </a:t>
            </a:r>
            <a:r>
              <a:rPr lang="it-IT" dirty="0"/>
              <a:t>scoperta morale altamente significativa </a:t>
            </a:r>
            <a:r>
              <a:rPr lang="it-IT" dirty="0" smtClean="0"/>
              <a:t>per il </a:t>
            </a:r>
            <a:r>
              <a:rPr lang="it-IT" dirty="0"/>
              <a:t>mondo </a:t>
            </a:r>
            <a:r>
              <a:rPr lang="it-IT" b="1" dirty="0" smtClean="0">
                <a:solidFill>
                  <a:srgbClr val="FF0000"/>
                </a:solidFill>
              </a:rPr>
              <a:t>secolarizzato</a:t>
            </a:r>
            <a:r>
              <a:rPr lang="it-IT" dirty="0" smtClean="0"/>
              <a:t> e </a:t>
            </a:r>
            <a:r>
              <a:rPr lang="it-IT" b="1" dirty="0" smtClean="0">
                <a:solidFill>
                  <a:srgbClr val="FF0000"/>
                </a:solidFill>
              </a:rPr>
              <a:t>pluralista</a:t>
            </a:r>
            <a:r>
              <a:rPr lang="it-IT" dirty="0" smtClean="0"/>
              <a:t> </a:t>
            </a:r>
            <a:r>
              <a:rPr lang="it-IT" dirty="0"/>
              <a:t>nel quale viviamo</a:t>
            </a:r>
            <a:r>
              <a:rPr lang="it-IT" dirty="0" smtClean="0"/>
              <a:t>.</a:t>
            </a:r>
          </a:p>
          <a:p>
            <a:r>
              <a:rPr lang="it-IT" b="1" dirty="0" smtClean="0"/>
              <a:t>Secolarizzazione</a:t>
            </a:r>
            <a:r>
              <a:rPr lang="it-IT" dirty="0" smtClean="0"/>
              <a:t> = è figlia del «riduzionismo etico e concettuale» che caratterizza il nostro tempo. In sostanza, secolarizzazione significa:</a:t>
            </a:r>
          </a:p>
          <a:p>
            <a:r>
              <a:rPr lang="it-IT" dirty="0" smtClean="0"/>
              <a:t>separazione </a:t>
            </a:r>
            <a:r>
              <a:rPr lang="it-IT" dirty="0"/>
              <a:t>tra istituzioni religiose e </a:t>
            </a:r>
            <a:r>
              <a:rPr lang="it-IT" dirty="0" smtClean="0"/>
              <a:t>istituzioni statali;</a:t>
            </a:r>
          </a:p>
          <a:p>
            <a:r>
              <a:rPr lang="it-IT" dirty="0" smtClean="0"/>
              <a:t>declino </a:t>
            </a:r>
            <a:r>
              <a:rPr lang="it-IT" dirty="0"/>
              <a:t>delle credenze e delle pratiche religiose</a:t>
            </a:r>
            <a:r>
              <a:rPr lang="it-IT" dirty="0" smtClean="0"/>
              <a:t>;</a:t>
            </a:r>
          </a:p>
          <a:p>
            <a:r>
              <a:rPr lang="it-IT" dirty="0" smtClean="0"/>
              <a:t>Crisi della fede come sfera pubblica. La fede è ridotta a luogo della sfera privata. </a:t>
            </a:r>
          </a:p>
          <a:p>
            <a:r>
              <a:rPr lang="it-IT" dirty="0" smtClean="0"/>
              <a:t>Pluralismo= concezione che considera la realtà come un’entità sfaccettata, nella quale sono validi e degni di pari rispetto una molteplicità di principi etici, filosofici, sociali e morali, senza che l’uno prevalga sull’altro. Il fondamento del pluralismo è il principio di tolleranza e la libertà di manifestazione del pensiero.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336704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Secondo </a:t>
            </a:r>
            <a:r>
              <a:rPr lang="it-IT" dirty="0" smtClean="0"/>
              <a:t>Warren Reich  la vulnerabilità e il principio della responsabilità di prendersi cura dell’altro</a:t>
            </a:r>
          </a:p>
          <a:p>
            <a:r>
              <a:rPr lang="it-IT" dirty="0" smtClean="0"/>
              <a:t>«…</a:t>
            </a:r>
            <a:r>
              <a:rPr lang="it-IT" i="1" dirty="0" smtClean="0"/>
              <a:t>può </a:t>
            </a:r>
            <a:r>
              <a:rPr lang="it-IT" i="1" dirty="0"/>
              <a:t>diventare il </a:t>
            </a:r>
            <a:r>
              <a:rPr lang="it-IT" b="1" i="1" dirty="0">
                <a:solidFill>
                  <a:srgbClr val="FF0000"/>
                </a:solidFill>
              </a:rPr>
              <a:t>nucleo centrale di un’etica per il nostro mondo</a:t>
            </a:r>
            <a:r>
              <a:rPr lang="it-IT" i="1" dirty="0"/>
              <a:t>, in cui l’imperativo sociale di </a:t>
            </a:r>
            <a:r>
              <a:rPr lang="it-IT" b="1" i="1" dirty="0"/>
              <a:t>amare l’altro </a:t>
            </a:r>
            <a:r>
              <a:rPr lang="it-IT" i="1" dirty="0"/>
              <a:t>non è solo tipico della riflessione religiosa o metafisica…ma diviene </a:t>
            </a:r>
            <a:r>
              <a:rPr lang="it-IT" b="1" i="1" dirty="0"/>
              <a:t>valore Laico</a:t>
            </a:r>
            <a:r>
              <a:rPr lang="it-IT" i="1" dirty="0"/>
              <a:t>, </a:t>
            </a:r>
            <a:r>
              <a:rPr lang="it-IT" b="1" i="1" dirty="0"/>
              <a:t>valore sociale, valore pluralista</a:t>
            </a:r>
            <a:r>
              <a:rPr lang="it-IT" i="1" dirty="0"/>
              <a:t> cioè condivisibile da tutti, a </a:t>
            </a:r>
            <a:r>
              <a:rPr lang="it-IT" i="1" dirty="0" smtClean="0"/>
              <a:t>prescindere </a:t>
            </a:r>
            <a:r>
              <a:rPr lang="it-IT" i="1" dirty="0"/>
              <a:t>dalle personali credente spirituali religiose</a:t>
            </a:r>
            <a:r>
              <a:rPr lang="it-IT" dirty="0" smtClean="0"/>
              <a:t>”.</a:t>
            </a:r>
          </a:p>
          <a:p>
            <a:r>
              <a:rPr lang="it-IT" dirty="0" smtClean="0"/>
              <a:t>Il comandamento dell’amore per il prossimo, insomma, sarebbe il crocevia di ogni civiltà, cultura, filosofia o forma sociale. Sarebbe un valore trasversale e universale. 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r>
              <a:rPr lang="it-IT" b="1" dirty="0" smtClean="0"/>
              <a:t>ATTENZIONE </a:t>
            </a:r>
            <a:r>
              <a:rPr lang="it-IT" b="1" dirty="0"/>
              <a:t>che la vulnerabilità non vuole dire UTOPIA</a:t>
            </a:r>
            <a:r>
              <a:rPr lang="it-IT" dirty="0"/>
              <a:t>!</a:t>
            </a:r>
          </a:p>
          <a:p>
            <a:r>
              <a:rPr lang="it-IT" dirty="0"/>
              <a:t>La vulnerabilità non può essere un principio utopistico: la società </a:t>
            </a:r>
            <a:r>
              <a:rPr lang="it-IT" dirty="0" smtClean="0"/>
              <a:t>deve decidere </a:t>
            </a:r>
            <a:r>
              <a:rPr lang="it-IT" dirty="0"/>
              <a:t>a </a:t>
            </a:r>
            <a:r>
              <a:rPr lang="it-IT" b="1" dirty="0"/>
              <a:t>quale tipo di </a:t>
            </a:r>
            <a:r>
              <a:rPr lang="it-IT" b="1" dirty="0" smtClean="0"/>
              <a:t>vulnerabilità </a:t>
            </a:r>
            <a:r>
              <a:rPr lang="it-IT" dirty="0" smtClean="0"/>
              <a:t>(</a:t>
            </a:r>
            <a:r>
              <a:rPr lang="it-IT" b="1" dirty="0" smtClean="0"/>
              <a:t>personale, relazionale/esistenziale, sociale/situazionale</a:t>
            </a:r>
            <a:r>
              <a:rPr lang="it-IT" dirty="0" smtClean="0"/>
              <a:t>) </a:t>
            </a:r>
            <a:r>
              <a:rPr lang="it-IT" dirty="0"/>
              <a:t>intende prestare attenzione e con </a:t>
            </a:r>
            <a:r>
              <a:rPr lang="it-IT" dirty="0" smtClean="0"/>
              <a:t>quali risorse.</a:t>
            </a:r>
          </a:p>
          <a:p>
            <a:r>
              <a:rPr lang="it-IT" dirty="0" smtClean="0"/>
              <a:t> </a:t>
            </a:r>
            <a:r>
              <a:rPr lang="it-IT" dirty="0"/>
              <a:t>In questo modo, la società dovrà rendersi consapevole del fatto </a:t>
            </a:r>
            <a:r>
              <a:rPr lang="it-IT" dirty="0" smtClean="0"/>
              <a:t>che non </a:t>
            </a:r>
            <a:r>
              <a:rPr lang="it-IT" dirty="0"/>
              <a:t>tutte le malattie costituiscono immediatamente delle vulnerabilità </a:t>
            </a:r>
            <a:r>
              <a:rPr lang="it-IT" dirty="0" smtClean="0"/>
              <a:t>da curare</a:t>
            </a:r>
            <a:r>
              <a:rPr lang="it-IT" dirty="0"/>
              <a:t>.</a:t>
            </a:r>
          </a:p>
          <a:p>
            <a:r>
              <a:rPr lang="it-IT" dirty="0"/>
              <a:t>Ecco perché </a:t>
            </a:r>
            <a:r>
              <a:rPr lang="it-IT" dirty="0" smtClean="0"/>
              <a:t>è fondamentale la scelta e la valutazione della vulnerabilità, attraverso il filtro della  </a:t>
            </a:r>
            <a:r>
              <a:rPr lang="it-IT" b="1" dirty="0" smtClean="0"/>
              <a:t>GIUSTIZIA</a:t>
            </a:r>
            <a:r>
              <a:rPr lang="it-IT" dirty="0" smtClean="0"/>
              <a:t> </a:t>
            </a:r>
            <a:r>
              <a:rPr lang="it-IT" b="1" dirty="0" smtClean="0"/>
              <a:t>SOCIALE</a:t>
            </a:r>
            <a:r>
              <a:rPr lang="it-IT" dirty="0" smtClean="0"/>
              <a:t> (distribuzione delle risorse per far fronte al bisogno che si intende soddisfare).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La giustizia sociale quindi è lo strumento di attuazione della cura della vulnerabilità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RIDUZIONISMO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/>
              <a:t>= un </a:t>
            </a:r>
            <a:r>
              <a:rPr lang="it-IT" sz="2000" dirty="0"/>
              <a:t>riduzionista ritiene che un sistema complesso non </a:t>
            </a:r>
            <a:r>
              <a:rPr lang="it-IT" sz="2000" dirty="0" smtClean="0"/>
              <a:t>sia nient’altro </a:t>
            </a:r>
            <a:r>
              <a:rPr lang="it-IT" sz="2000" dirty="0"/>
              <a:t>che la </a:t>
            </a:r>
            <a:r>
              <a:rPr lang="it-IT" sz="2000" b="1" dirty="0">
                <a:solidFill>
                  <a:srgbClr val="FF0000"/>
                </a:solidFill>
              </a:rPr>
              <a:t>somma delle sue parti</a:t>
            </a:r>
            <a:r>
              <a:rPr lang="it-IT" sz="2000" dirty="0"/>
              <a:t>, per cui si può </a:t>
            </a:r>
            <a:r>
              <a:rPr lang="it-IT" sz="2000" dirty="0" smtClean="0"/>
              <a:t>dar ragione </a:t>
            </a:r>
            <a:r>
              <a:rPr lang="it-IT" sz="2000" dirty="0"/>
              <a:t>del sistema “riducendone” la considerazione a </a:t>
            </a:r>
            <a:r>
              <a:rPr lang="it-IT" sz="2000" dirty="0" smtClean="0"/>
              <a:t>quella dei </a:t>
            </a:r>
            <a:r>
              <a:rPr lang="it-IT" sz="2000" dirty="0"/>
              <a:t>singoli </a:t>
            </a:r>
            <a:r>
              <a:rPr lang="it-IT" sz="2000" dirty="0" smtClean="0"/>
              <a:t>costituenti.</a:t>
            </a:r>
          </a:p>
          <a:p>
            <a:pPr marL="0" indent="0" algn="just">
              <a:buNone/>
            </a:pPr>
            <a:r>
              <a:rPr lang="it-IT" sz="2000" dirty="0" smtClean="0"/>
              <a:t>Individuiamo varie forme di riduzionismo: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b="1" dirty="0"/>
              <a:t>Riduzionismo </a:t>
            </a:r>
            <a:r>
              <a:rPr lang="it-IT" sz="2000" b="1" dirty="0" smtClean="0"/>
              <a:t>ontologico</a:t>
            </a:r>
            <a:r>
              <a:rPr lang="it-IT" sz="2000" dirty="0" smtClean="0"/>
              <a:t>, cioè dell’essere: equivale a dire che </a:t>
            </a:r>
            <a:r>
              <a:rPr lang="it-IT" sz="2000" dirty="0"/>
              <a:t>il tutto è la somma delle </a:t>
            </a:r>
            <a:r>
              <a:rPr lang="it-IT" sz="2000" dirty="0" smtClean="0"/>
              <a:t>parti.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b="1" dirty="0"/>
              <a:t>Riduzionismo causale</a:t>
            </a:r>
            <a:r>
              <a:rPr lang="it-IT" sz="2000" dirty="0"/>
              <a:t>: </a:t>
            </a:r>
            <a:r>
              <a:rPr lang="it-IT" sz="2000" dirty="0" smtClean="0"/>
              <a:t>comporta che </a:t>
            </a:r>
            <a:r>
              <a:rPr lang="it-IT" sz="2000" dirty="0"/>
              <a:t>le cause agenti sul tutto producano semplicemente </a:t>
            </a:r>
            <a:r>
              <a:rPr lang="it-IT" sz="2000" dirty="0" smtClean="0"/>
              <a:t>la somma </a:t>
            </a:r>
            <a:r>
              <a:rPr lang="it-IT" sz="2000" dirty="0"/>
              <a:t>degli effetti delle singole cause agenti sulle </a:t>
            </a:r>
            <a:r>
              <a:rPr lang="it-IT" sz="2000" dirty="0" smtClean="0"/>
              <a:t>parti.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/>
              <a:t>Il </a:t>
            </a:r>
            <a:r>
              <a:rPr lang="it-IT" sz="2000" b="1" dirty="0">
                <a:solidFill>
                  <a:srgbClr val="FF0000"/>
                </a:solidFill>
              </a:rPr>
              <a:t>riduzionismo concettuale </a:t>
            </a:r>
            <a:r>
              <a:rPr lang="it-IT" sz="2000" dirty="0" smtClean="0"/>
              <a:t>nel quale si </a:t>
            </a:r>
            <a:r>
              <a:rPr lang="it-IT" sz="2000" dirty="0"/>
              <a:t>sostiene che i concetti applicabili al tutto possono </a:t>
            </a:r>
            <a:r>
              <a:rPr lang="it-IT" sz="2000" dirty="0" smtClean="0"/>
              <a:t>essere interamente </a:t>
            </a:r>
            <a:r>
              <a:rPr lang="it-IT" sz="2000" dirty="0"/>
              <a:t>espressi in termini di concetti che si applicano </a:t>
            </a:r>
            <a:r>
              <a:rPr lang="it-IT" sz="2000" dirty="0" smtClean="0"/>
              <a:t>alle parti.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FF0000"/>
                </a:solidFill>
              </a:rPr>
              <a:t>Riduzionismo etico: </a:t>
            </a:r>
            <a:r>
              <a:rPr lang="it-IT" sz="2000" dirty="0" smtClean="0"/>
              <a:t>il linguaggio </a:t>
            </a:r>
            <a:r>
              <a:rPr lang="it-IT" sz="2000" dirty="0"/>
              <a:t>morale è un travisamento della realtà delle cose, l</a:t>
            </a:r>
            <a:r>
              <a:rPr lang="it-IT" sz="2000" dirty="0" smtClean="0"/>
              <a:t>a </a:t>
            </a:r>
            <a:r>
              <a:rPr lang="it-IT" sz="2000" dirty="0"/>
              <a:t>contrapposizione tra i concetti morali di </a:t>
            </a:r>
            <a:r>
              <a:rPr lang="it-IT" sz="2000" b="1" dirty="0"/>
              <a:t>giusto e sbagliato, bene e male, virtù e vizio, </a:t>
            </a:r>
            <a:r>
              <a:rPr lang="it-IT" sz="2000" b="1" dirty="0" smtClean="0"/>
              <a:t>è </a:t>
            </a:r>
            <a:r>
              <a:rPr lang="it-IT" sz="2000" b="1" dirty="0"/>
              <a:t>solo apparente</a:t>
            </a:r>
            <a:r>
              <a:rPr lang="it-IT" sz="2000" b="1" dirty="0" smtClean="0"/>
              <a:t>.</a:t>
            </a:r>
            <a:r>
              <a:rPr lang="it-IT" sz="2000" dirty="0" smtClean="0"/>
              <a:t> possiamo </a:t>
            </a:r>
            <a:r>
              <a:rPr lang="it-IT" sz="2000" dirty="0"/>
              <a:t>liberarcene e descrivere le cose come </a:t>
            </a:r>
            <a:r>
              <a:rPr lang="it-IT" sz="2000" dirty="0" smtClean="0"/>
              <a:t>stanno, cioè descrivendole. Non </a:t>
            </a:r>
            <a:r>
              <a:rPr lang="it-IT" sz="2000" dirty="0"/>
              <a:t>possiamo più dire, allora, che è sbagliato </a:t>
            </a:r>
            <a:r>
              <a:rPr lang="it-IT" sz="2000" dirty="0" smtClean="0"/>
              <a:t>rubare, non possiamo definire alcuni atti sbagliati o giusti, perché tutto è frutto di una scelta egoistica personale non giudicabile. Possiamo allora parlare in termini </a:t>
            </a:r>
            <a:r>
              <a:rPr lang="it-IT" sz="2000" b="1" dirty="0" smtClean="0"/>
              <a:t>descrittivi</a:t>
            </a:r>
            <a:r>
              <a:rPr lang="it-IT" sz="2000" dirty="0" smtClean="0"/>
              <a:t>, ma non normativi (normativo = ciò che pretende di dire cosa va fatto, e cosa è vietato). Nell’ottica riduzionista non </a:t>
            </a:r>
            <a:r>
              <a:rPr lang="it-IT" sz="2000" dirty="0"/>
              <a:t>c’è più bisogno di giustificare l’operato delle persone. Bisogna </a:t>
            </a:r>
            <a:r>
              <a:rPr lang="it-IT" sz="2000" b="1" dirty="0"/>
              <a:t>essere</a:t>
            </a:r>
            <a:r>
              <a:rPr lang="it-IT" sz="2000" dirty="0"/>
              <a:t>, come diceva Nietzsche, </a:t>
            </a:r>
            <a:r>
              <a:rPr lang="it-IT" sz="2000" b="1" dirty="0"/>
              <a:t>al di là del bene e del male. </a:t>
            </a:r>
          </a:p>
        </p:txBody>
      </p:sp>
    </p:spTree>
    <p:extLst>
      <p:ext uri="{BB962C8B-B14F-4D97-AF65-F5344CB8AC3E}">
        <p14:creationId xmlns:p14="http://schemas.microsoft.com/office/powerpoint/2010/main" val="404426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904656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Se tutto è riduzionista e relativista </a:t>
            </a:r>
            <a:r>
              <a:rPr lang="it-IT" sz="2400" b="1" dirty="0"/>
              <a:t>(</a:t>
            </a:r>
            <a:r>
              <a:rPr lang="it-IT" sz="2400" b="1" dirty="0">
                <a:solidFill>
                  <a:srgbClr val="FF0000"/>
                </a:solidFill>
              </a:rPr>
              <a:t>relativismo</a:t>
            </a:r>
            <a:r>
              <a:rPr lang="it-IT" sz="2400" b="1" dirty="0"/>
              <a:t> </a:t>
            </a:r>
            <a:r>
              <a:rPr lang="it-IT" sz="2400" dirty="0"/>
              <a:t>= </a:t>
            </a:r>
            <a:r>
              <a:rPr lang="it-IT" sz="2400" dirty="0" smtClean="0"/>
              <a:t>considera l’incapacità umana di conoscere e comprendere la </a:t>
            </a:r>
            <a:r>
              <a:rPr lang="it-IT" sz="2400" dirty="0"/>
              <a:t>realtà nella sua assolutezza oggettiva e </a:t>
            </a:r>
            <a:r>
              <a:rPr lang="it-IT" sz="2400" b="1" dirty="0"/>
              <a:t>nega perciò la possibilità di verità </a:t>
            </a:r>
            <a:r>
              <a:rPr lang="it-IT" sz="2400" b="1" dirty="0" smtClean="0"/>
              <a:t>assolute. Il relativismo </a:t>
            </a:r>
            <a:r>
              <a:rPr lang="it-IT" sz="2400" b="1" dirty="0"/>
              <a:t>etico</a:t>
            </a:r>
            <a:r>
              <a:rPr lang="it-IT" sz="2400" dirty="0"/>
              <a:t>, che non ammette valori stabili e oggettivi in sede </a:t>
            </a:r>
            <a:r>
              <a:rPr lang="it-IT" sz="2400" dirty="0" smtClean="0"/>
              <a:t>morale</a:t>
            </a:r>
            <a:r>
              <a:rPr lang="it-IT" sz="2400" b="1" dirty="0" smtClean="0"/>
              <a:t>) si finisce con una marginalizzazione dell’etica religiosa dal dibattito pubblico. </a:t>
            </a:r>
          </a:p>
          <a:p>
            <a:pPr marL="0" indent="0">
              <a:buNone/>
            </a:pPr>
            <a:endParaRPr lang="it-IT" sz="2400" b="1" dirty="0" smtClean="0"/>
          </a:p>
          <a:p>
            <a:pPr algn="just"/>
            <a:r>
              <a:rPr lang="it-IT" sz="2400" dirty="0" smtClean="0"/>
              <a:t>I dilemmi etici possono trovare soluzione solo </a:t>
            </a:r>
            <a:r>
              <a:rPr lang="it-IT" sz="2400" b="1" dirty="0" smtClean="0"/>
              <a:t>in un’etica applicata, </a:t>
            </a:r>
            <a:r>
              <a:rPr lang="it-IT" sz="2400" dirty="0" smtClean="0"/>
              <a:t>cioè in un’etica come prassi, ma che rinuncia a priori ai valori ed ai principi morali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048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Nello scenario postmoderno sono </a:t>
            </a:r>
            <a:r>
              <a:rPr lang="it-IT" sz="2000" b="1" dirty="0" smtClean="0"/>
              <a:t>tre </a:t>
            </a:r>
            <a:r>
              <a:rPr lang="it-IT" sz="2000" b="1" dirty="0"/>
              <a:t>concetti guida</a:t>
            </a:r>
            <a:r>
              <a:rPr lang="it-IT" sz="2000" dirty="0"/>
              <a:t>, gli unici che possono farci orientare nelle scelte etiche, in un contesto relativista e riduzionista</a:t>
            </a:r>
            <a:r>
              <a:rPr lang="it-IT" sz="2000" dirty="0" smtClean="0"/>
              <a:t>…</a:t>
            </a:r>
          </a:p>
          <a:p>
            <a:r>
              <a:rPr lang="it-IT" sz="2000" dirty="0"/>
              <a:t>1. </a:t>
            </a:r>
            <a:r>
              <a:rPr lang="it-IT" sz="2000" dirty="0" smtClean="0"/>
              <a:t>considerare la </a:t>
            </a:r>
            <a:r>
              <a:rPr lang="it-IT" sz="2000" b="1" dirty="0" smtClean="0"/>
              <a:t>tecnologia</a:t>
            </a:r>
            <a:r>
              <a:rPr lang="it-IT" sz="2000" dirty="0" smtClean="0"/>
              <a:t> come unico mediatore </a:t>
            </a:r>
            <a:r>
              <a:rPr lang="it-IT" sz="2000" dirty="0"/>
              <a:t>della  </a:t>
            </a:r>
            <a:r>
              <a:rPr lang="it-IT" sz="2000" dirty="0" smtClean="0"/>
              <a:t>scienza</a:t>
            </a:r>
            <a:endParaRPr lang="it-IT" sz="2000" dirty="0"/>
          </a:p>
          <a:p>
            <a:r>
              <a:rPr lang="it-IT" sz="2000" dirty="0"/>
              <a:t>2. </a:t>
            </a:r>
            <a:r>
              <a:rPr lang="it-IT" sz="2000" dirty="0" smtClean="0"/>
              <a:t>rendere un valore assoluto il progresso </a:t>
            </a:r>
            <a:r>
              <a:rPr lang="it-IT" sz="2000" b="1" dirty="0" smtClean="0"/>
              <a:t>medico-scientifico</a:t>
            </a:r>
            <a:r>
              <a:rPr lang="it-IT" sz="2000" dirty="0" smtClean="0"/>
              <a:t>. </a:t>
            </a:r>
          </a:p>
          <a:p>
            <a:r>
              <a:rPr lang="it-IT" sz="2000" dirty="0" smtClean="0"/>
              <a:t>3</a:t>
            </a:r>
            <a:r>
              <a:rPr lang="it-IT" sz="2000" dirty="0"/>
              <a:t>.  il riconoscimento della </a:t>
            </a:r>
            <a:r>
              <a:rPr lang="it-IT" sz="2000" b="1" dirty="0"/>
              <a:t>libertà</a:t>
            </a:r>
            <a:r>
              <a:rPr lang="it-IT" sz="2000" dirty="0"/>
              <a:t> di scelta fondato su una nozione di autonomia tutta incentrata sull’arbitrio dell’individuo</a:t>
            </a:r>
            <a:r>
              <a:rPr lang="it-IT" sz="2000" dirty="0" smtClean="0"/>
              <a:t>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4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55" y="2505882"/>
            <a:ext cx="2619375" cy="174307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569" y="2623804"/>
            <a:ext cx="3014464" cy="150723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581128"/>
            <a:ext cx="2534333" cy="2060523"/>
          </a:xfrm>
          <a:prstGeom prst="rect">
            <a:avLst/>
          </a:prstGeom>
        </p:spPr>
      </p:pic>
      <p:sp>
        <p:nvSpPr>
          <p:cNvPr id="6" name="Freccia circolare in giù 5"/>
          <p:cNvSpPr/>
          <p:nvPr/>
        </p:nvSpPr>
        <p:spPr>
          <a:xfrm>
            <a:off x="3419872" y="3212976"/>
            <a:ext cx="1614681" cy="72008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Freccia circolare a sinistra 6"/>
          <p:cNvSpPr/>
          <p:nvPr/>
        </p:nvSpPr>
        <p:spPr>
          <a:xfrm>
            <a:off x="6156176" y="4437112"/>
            <a:ext cx="864096" cy="14401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Freccia circolare a sinistra 7"/>
          <p:cNvSpPr/>
          <p:nvPr/>
        </p:nvSpPr>
        <p:spPr>
          <a:xfrm flipH="1" flipV="1">
            <a:off x="1462068" y="4484239"/>
            <a:ext cx="938147" cy="1368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/>
              <a:t>L</a:t>
            </a:r>
            <a:r>
              <a:rPr lang="it-IT" sz="2000" dirty="0" smtClean="0"/>
              <a:t>e </a:t>
            </a:r>
            <a:r>
              <a:rPr lang="it-IT" sz="2000" dirty="0"/>
              <a:t>soluzioni proposte per uscire da questo empasse sono varie.</a:t>
            </a:r>
          </a:p>
          <a:p>
            <a:pPr algn="just"/>
            <a:r>
              <a:rPr lang="it-IT" sz="2000" dirty="0"/>
              <a:t>1.</a:t>
            </a:r>
            <a:r>
              <a:rPr lang="it-IT" sz="2000" b="1" dirty="0"/>
              <a:t> ALLARGARE IL </a:t>
            </a:r>
            <a:r>
              <a:rPr lang="it-IT" sz="2000" b="1" dirty="0" smtClean="0"/>
              <a:t>CONTENUTO</a:t>
            </a:r>
            <a:r>
              <a:rPr lang="it-IT" sz="2000" dirty="0" smtClean="0"/>
              <a:t>, cioè </a:t>
            </a:r>
            <a:r>
              <a:rPr lang="it-IT" sz="2000" dirty="0"/>
              <a:t>aggiungere alla lista delle questioni da esaminare, tematiche fino ad ora </a:t>
            </a:r>
            <a:r>
              <a:rPr lang="it-IT" sz="2000" dirty="0" smtClean="0"/>
              <a:t>dimenticate </a:t>
            </a:r>
            <a:r>
              <a:rPr lang="it-IT" sz="2000" dirty="0"/>
              <a:t>(es. la questione delle risorse sanitarie).</a:t>
            </a:r>
          </a:p>
          <a:p>
            <a:pPr algn="just"/>
            <a:r>
              <a:rPr lang="it-IT" sz="2000" dirty="0"/>
              <a:t>2. </a:t>
            </a:r>
            <a:r>
              <a:rPr lang="it-IT" sz="2000" b="1" dirty="0"/>
              <a:t>MODIFICARE </a:t>
            </a:r>
            <a:r>
              <a:rPr lang="it-IT" sz="2000" b="1" dirty="0" smtClean="0"/>
              <a:t>la </a:t>
            </a:r>
            <a:r>
              <a:rPr lang="it-IT" sz="2000" b="1" dirty="0"/>
              <a:t>METODOLOGIA </a:t>
            </a:r>
            <a:r>
              <a:rPr lang="it-IT" sz="2000" dirty="0" smtClean="0"/>
              <a:t>ovvero</a:t>
            </a:r>
            <a:r>
              <a:rPr lang="it-IT" sz="2000" b="1" dirty="0" smtClean="0"/>
              <a:t> </a:t>
            </a:r>
            <a:r>
              <a:rPr lang="it-IT" sz="2000" dirty="0" smtClean="0"/>
              <a:t>arricchire </a:t>
            </a:r>
            <a:r>
              <a:rPr lang="it-IT" sz="2000" dirty="0"/>
              <a:t>l’etica di metodologie </a:t>
            </a:r>
            <a:r>
              <a:rPr lang="it-IT" sz="2000" dirty="0" smtClean="0"/>
              <a:t>capaci </a:t>
            </a:r>
            <a:r>
              <a:rPr lang="it-IT" sz="2000" dirty="0"/>
              <a:t>di integrare aspetti fino </a:t>
            </a:r>
            <a:r>
              <a:rPr lang="it-IT" sz="2000" dirty="0" smtClean="0"/>
              <a:t>ad oggi </a:t>
            </a:r>
            <a:r>
              <a:rPr lang="it-IT" sz="2000" dirty="0"/>
              <a:t>sottovalutati: il recupero dell’etica narrativa, di una maggiore </a:t>
            </a:r>
            <a:r>
              <a:rPr lang="it-IT" sz="2000" dirty="0" smtClean="0"/>
              <a:t>attenzione all’esperienza</a:t>
            </a:r>
            <a:r>
              <a:rPr lang="it-IT" sz="2000" dirty="0"/>
              <a:t>, l’integrazione della dimensione emozionale, delle </a:t>
            </a:r>
            <a:r>
              <a:rPr lang="it-IT" sz="2000" dirty="0" smtClean="0"/>
              <a:t>virtù.</a:t>
            </a:r>
            <a:endParaRPr lang="it-IT" sz="2000" dirty="0"/>
          </a:p>
          <a:p>
            <a:pPr algn="just"/>
            <a:r>
              <a:rPr lang="it-IT" sz="2000" dirty="0"/>
              <a:t> </a:t>
            </a:r>
            <a:r>
              <a:rPr lang="it-IT" sz="2000" dirty="0" smtClean="0"/>
              <a:t>3</a:t>
            </a:r>
            <a:r>
              <a:rPr lang="it-IT" sz="2000" dirty="0"/>
              <a:t>. Il filosofo e bioeticista </a:t>
            </a:r>
            <a:r>
              <a:rPr lang="it-IT" sz="2000" b="1" dirty="0"/>
              <a:t>Warren Reich </a:t>
            </a:r>
            <a:r>
              <a:rPr lang="it-IT" sz="2000" dirty="0" smtClean="0"/>
              <a:t>propone </a:t>
            </a:r>
            <a:r>
              <a:rPr lang="it-IT" sz="2000" dirty="0"/>
              <a:t>un </a:t>
            </a:r>
            <a:r>
              <a:rPr lang="it-IT" sz="2000" b="1" dirty="0"/>
              <a:t>ritorno alla meraviglia, allo stupore contemplativo</a:t>
            </a:r>
            <a:r>
              <a:rPr lang="it-IT" sz="2000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904656"/>
          </a:xfrm>
        </p:spPr>
        <p:txBody>
          <a:bodyPr>
            <a:noAutofit/>
          </a:bodyPr>
          <a:lstStyle/>
          <a:p>
            <a:pPr algn="just"/>
            <a:r>
              <a:rPr lang="it-IT" sz="2000" b="1" dirty="0" smtClean="0"/>
              <a:t>Warren Reich</a:t>
            </a:r>
            <a:r>
              <a:rPr lang="it-IT" sz="2000" dirty="0" smtClean="0"/>
              <a:t>: “</a:t>
            </a:r>
            <a:r>
              <a:rPr lang="it-IT" sz="2000" i="1" dirty="0" smtClean="0"/>
              <a:t>Sono </a:t>
            </a:r>
            <a:r>
              <a:rPr lang="it-IT" sz="2000" i="1" dirty="0"/>
              <a:t>convinto che il primo passo in </a:t>
            </a:r>
            <a:r>
              <a:rPr lang="it-IT" sz="2000" i="1" dirty="0" smtClean="0"/>
              <a:t>questa direzione </a:t>
            </a:r>
            <a:r>
              <a:rPr lang="it-IT" sz="2000" i="1" dirty="0"/>
              <a:t>non vada nella linea di un maggiore investimento scientifico </a:t>
            </a:r>
            <a:r>
              <a:rPr lang="it-IT" sz="2000" i="1" dirty="0" smtClean="0"/>
              <a:t>o di </a:t>
            </a:r>
            <a:r>
              <a:rPr lang="it-IT" sz="2000" i="1" dirty="0"/>
              <a:t>un affinamento nella strumentazione razionale</a:t>
            </a:r>
            <a:r>
              <a:rPr lang="it-IT" sz="2000" i="1" dirty="0" smtClean="0"/>
              <a:t>.</a:t>
            </a:r>
          </a:p>
          <a:p>
            <a:pPr algn="just"/>
            <a:r>
              <a:rPr lang="it-IT" sz="2000" i="1" dirty="0" smtClean="0"/>
              <a:t> </a:t>
            </a:r>
            <a:r>
              <a:rPr lang="it-IT" sz="2000" i="1" dirty="0"/>
              <a:t>Occorre piuttosto </a:t>
            </a:r>
            <a:r>
              <a:rPr lang="it-IT" sz="2000" i="1" dirty="0" smtClean="0"/>
              <a:t>recuperare una </a:t>
            </a:r>
            <a:r>
              <a:rPr lang="it-IT" sz="2000" i="1" dirty="0"/>
              <a:t>disposizione contemplativa, facendo leva su quella capacità </a:t>
            </a:r>
            <a:r>
              <a:rPr lang="it-IT" sz="2000" i="1" dirty="0" smtClean="0"/>
              <a:t>di contemplazione </a:t>
            </a:r>
            <a:r>
              <a:rPr lang="it-IT" sz="2000" i="1" dirty="0"/>
              <a:t>che è a portata di </a:t>
            </a:r>
            <a:r>
              <a:rPr lang="it-IT" sz="2000" i="1" dirty="0" smtClean="0"/>
              <a:t>tutti ..</a:t>
            </a:r>
            <a:r>
              <a:rPr lang="it-IT" sz="2000" dirty="0" smtClean="0"/>
              <a:t>.” </a:t>
            </a:r>
            <a:r>
              <a:rPr lang="it-IT" sz="2000" dirty="0"/>
              <a:t>La meraviglia porta alla </a:t>
            </a:r>
            <a:r>
              <a:rPr lang="it-IT" sz="2000" dirty="0" smtClean="0"/>
              <a:t>“</a:t>
            </a:r>
            <a:r>
              <a:rPr lang="it-IT" sz="2000" b="1" i="1" dirty="0" smtClean="0"/>
              <a:t>apertura </a:t>
            </a:r>
            <a:r>
              <a:rPr lang="it-IT" sz="2000" b="1" i="1" dirty="0"/>
              <a:t>totale, a noi stessi, alla vita, al mondo</a:t>
            </a:r>
            <a:r>
              <a:rPr lang="it-IT" sz="2000" i="1" dirty="0"/>
              <a:t>. Al contrario, quando </a:t>
            </a:r>
            <a:r>
              <a:rPr lang="it-IT" sz="2000" i="1" dirty="0" smtClean="0"/>
              <a:t>usiamo la </a:t>
            </a:r>
            <a:r>
              <a:rPr lang="it-IT" sz="2000" b="1" i="1" dirty="0"/>
              <a:t>ragione</a:t>
            </a:r>
            <a:r>
              <a:rPr lang="it-IT" sz="2000" i="1" dirty="0"/>
              <a:t>, vogliamo piuttosto spiegare quanto percepiamo, e così facendo</a:t>
            </a:r>
            <a:r>
              <a:rPr lang="it-IT" sz="2000" i="1" dirty="0" smtClean="0"/>
              <a:t>, finiamo </a:t>
            </a:r>
            <a:r>
              <a:rPr lang="it-IT" sz="2000" i="1" dirty="0"/>
              <a:t>con </a:t>
            </a:r>
            <a:r>
              <a:rPr lang="it-IT" sz="2000" b="1" i="1" dirty="0"/>
              <a:t>l’adattare il mondo ai nostri concetti</a:t>
            </a:r>
            <a:r>
              <a:rPr lang="it-IT" sz="2000" i="1" dirty="0" smtClean="0"/>
              <a:t>.</a:t>
            </a:r>
          </a:p>
          <a:p>
            <a:pPr algn="just"/>
            <a:r>
              <a:rPr lang="it-IT" sz="2000" i="1" dirty="0" smtClean="0"/>
              <a:t> </a:t>
            </a:r>
            <a:r>
              <a:rPr lang="it-IT" sz="2000" i="1" dirty="0"/>
              <a:t>A volte ci apriamo </a:t>
            </a:r>
            <a:r>
              <a:rPr lang="it-IT" sz="2000" i="1" dirty="0" smtClean="0"/>
              <a:t>anche a </a:t>
            </a:r>
            <a:r>
              <a:rPr lang="it-IT" sz="2000" i="1" dirty="0"/>
              <a:t>nuove idee. E tuttavia, idee nuove, dotate della freschezza della verità</a:t>
            </a:r>
            <a:r>
              <a:rPr lang="it-IT" sz="2000" i="1" dirty="0" smtClean="0"/>
              <a:t>, possono </a:t>
            </a:r>
            <a:r>
              <a:rPr lang="it-IT" sz="2000" i="1" dirty="0"/>
              <a:t>nascere dallo stupore. </a:t>
            </a:r>
            <a:r>
              <a:rPr lang="it-IT" sz="2000" b="1" i="1" dirty="0">
                <a:solidFill>
                  <a:srgbClr val="FF0000"/>
                </a:solidFill>
              </a:rPr>
              <a:t>Lo stupore è la nostra porta sull’infinito</a:t>
            </a:r>
            <a:r>
              <a:rPr lang="it-IT" sz="2000" i="1" dirty="0"/>
              <a:t>, </a:t>
            </a:r>
            <a:r>
              <a:rPr lang="it-IT" sz="2000" i="1" dirty="0" smtClean="0"/>
              <a:t>su quanto </a:t>
            </a:r>
            <a:r>
              <a:rPr lang="it-IT" sz="2000" i="1" dirty="0"/>
              <a:t>trascende l’orizzonte di ciò che vediamo e percepiamo</a:t>
            </a:r>
            <a:r>
              <a:rPr lang="it-IT" sz="2000" dirty="0" smtClean="0"/>
              <a:t>”.</a:t>
            </a:r>
          </a:p>
          <a:p>
            <a:pPr marL="0" indent="0">
              <a:buNone/>
            </a:pPr>
            <a:endParaRPr lang="it-IT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048672"/>
          </a:xfrm>
        </p:spPr>
        <p:txBody>
          <a:bodyPr/>
          <a:lstStyle/>
          <a:p>
            <a:r>
              <a:rPr lang="it-IT" sz="2400" dirty="0"/>
              <a:t>Secondo il </a:t>
            </a:r>
            <a:r>
              <a:rPr lang="it-IT" sz="2400" dirty="0" smtClean="0"/>
              <a:t>filosofo della </a:t>
            </a:r>
            <a:r>
              <a:rPr lang="it-IT" sz="2400" dirty="0"/>
              <a:t>religione ebraico Abraham </a:t>
            </a:r>
            <a:r>
              <a:rPr lang="it-IT" sz="2400" dirty="0" err="1"/>
              <a:t>Joshua</a:t>
            </a:r>
            <a:r>
              <a:rPr lang="it-IT" sz="2400" dirty="0"/>
              <a:t> </a:t>
            </a:r>
            <a:r>
              <a:rPr lang="it-IT" sz="2400" dirty="0" err="1" smtClean="0"/>
              <a:t>Heshel</a:t>
            </a:r>
            <a:r>
              <a:rPr lang="it-IT" sz="2400" dirty="0" smtClean="0"/>
              <a:t> «… </a:t>
            </a:r>
            <a:r>
              <a:rPr lang="it-IT" sz="2400" b="1" i="1" dirty="0"/>
              <a:t>lo stupore o la meraviglia radicale</a:t>
            </a:r>
            <a:r>
              <a:rPr lang="it-IT" sz="2400" i="1" dirty="0"/>
              <a:t>, benché non abbiano un posto privilegiato tra </a:t>
            </a:r>
            <a:r>
              <a:rPr lang="it-IT" sz="2400" i="1" dirty="0" smtClean="0"/>
              <a:t>le categorie </a:t>
            </a:r>
            <a:r>
              <a:rPr lang="it-IT" sz="2400" i="1" dirty="0"/>
              <a:t>e gli schemi di pensiero correnti, rappresentano il requisito fondamentale </a:t>
            </a:r>
            <a:r>
              <a:rPr lang="it-IT" sz="2400" i="1" dirty="0" smtClean="0"/>
              <a:t>per raggiungere </a:t>
            </a:r>
            <a:r>
              <a:rPr lang="it-IT" sz="2400" i="1" dirty="0"/>
              <a:t>una </a:t>
            </a:r>
            <a:r>
              <a:rPr lang="it-IT" sz="2400" b="1" i="1" dirty="0"/>
              <a:t>autentica consapevolezza della realtà </a:t>
            </a:r>
            <a:r>
              <a:rPr lang="it-IT" sz="2400" i="1" dirty="0"/>
              <a:t>che ci circonda</a:t>
            </a:r>
            <a:r>
              <a:rPr lang="it-IT" sz="2400" dirty="0" smtClean="0"/>
              <a:t>».</a:t>
            </a: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852936"/>
            <a:ext cx="5688632" cy="377943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3800" b="1" dirty="0" smtClean="0">
                <a:solidFill>
                  <a:srgbClr val="FF0000"/>
                </a:solidFill>
              </a:rPr>
              <a:t>Che legame c’è tra STUPORE E CURA?</a:t>
            </a:r>
          </a:p>
          <a:p>
            <a:pPr marL="0" indent="0">
              <a:buNone/>
            </a:pPr>
            <a:endParaRPr lang="it-IT" sz="3800" b="1" dirty="0" smtClean="0">
              <a:solidFill>
                <a:srgbClr val="FF0000"/>
              </a:solidFill>
            </a:endParaRPr>
          </a:p>
          <a:p>
            <a:r>
              <a:rPr lang="it-IT" sz="3800" dirty="0"/>
              <a:t>C’è </a:t>
            </a:r>
            <a:r>
              <a:rPr lang="it-IT" sz="3800" dirty="0" smtClean="0"/>
              <a:t> un  </a:t>
            </a:r>
            <a:r>
              <a:rPr lang="it-IT" sz="3800" dirty="0"/>
              <a:t>LEGAME </a:t>
            </a:r>
            <a:r>
              <a:rPr lang="it-IT" sz="3800" dirty="0" smtClean="0"/>
              <a:t>tra essi, </a:t>
            </a:r>
            <a:r>
              <a:rPr lang="it-IT" sz="3800" dirty="0"/>
              <a:t>perché </a:t>
            </a:r>
            <a:r>
              <a:rPr lang="it-IT" sz="3800" b="1" dirty="0"/>
              <a:t>lo stupore è </a:t>
            </a:r>
            <a:r>
              <a:rPr lang="it-IT" sz="3800" b="1" dirty="0">
                <a:solidFill>
                  <a:srgbClr val="FF0000"/>
                </a:solidFill>
              </a:rPr>
              <a:t>propedeutico</a:t>
            </a:r>
            <a:r>
              <a:rPr lang="it-IT" sz="3800" b="1" dirty="0"/>
              <a:t> alla cura</a:t>
            </a:r>
            <a:r>
              <a:rPr lang="it-IT" sz="3800" dirty="0"/>
              <a:t>.</a:t>
            </a:r>
          </a:p>
          <a:p>
            <a:r>
              <a:rPr lang="it-IT" sz="3800" dirty="0"/>
              <a:t>Lo stupore, a sua volta, è permeato dalla forma più profonda di «cura</a:t>
            </a:r>
            <a:r>
              <a:rPr lang="it-IT" sz="3800" dirty="0" smtClean="0"/>
              <a:t>»: la </a:t>
            </a:r>
            <a:r>
              <a:rPr lang="it-IT" sz="3800" dirty="0"/>
              <a:t>cura con cui </a:t>
            </a:r>
            <a:r>
              <a:rPr lang="it-IT" sz="3800" b="1" dirty="0"/>
              <a:t>ci mettiamo in sintonia </a:t>
            </a:r>
            <a:r>
              <a:rPr lang="it-IT" sz="3800" dirty="0"/>
              <a:t>con la realtà e col suo modo </a:t>
            </a:r>
            <a:r>
              <a:rPr lang="it-IT" sz="3800" dirty="0" smtClean="0"/>
              <a:t>di parlarci.</a:t>
            </a:r>
          </a:p>
          <a:p>
            <a:pPr marL="0" indent="0">
              <a:buNone/>
            </a:pPr>
            <a:endParaRPr lang="it-IT" sz="3800" dirty="0"/>
          </a:p>
          <a:p>
            <a:r>
              <a:rPr lang="it-IT" sz="3800" dirty="0"/>
              <a:t>PUNTI DI FORZA </a:t>
            </a:r>
            <a:r>
              <a:rPr lang="it-IT" sz="3800" dirty="0" smtClean="0"/>
              <a:t>della metodologia dello stupore</a:t>
            </a:r>
            <a:endParaRPr lang="it-IT" sz="3800" dirty="0"/>
          </a:p>
          <a:p>
            <a:pPr marL="742950" indent="-742950">
              <a:buAutoNum type="arabicPeriod"/>
            </a:pPr>
            <a:r>
              <a:rPr lang="it-IT" sz="3800" b="1" dirty="0" smtClean="0"/>
              <a:t>Lo </a:t>
            </a:r>
            <a:r>
              <a:rPr lang="it-IT" sz="3800" b="1" dirty="0"/>
              <a:t>stupore precede il dubbio</a:t>
            </a:r>
            <a:r>
              <a:rPr lang="it-IT" sz="3800" dirty="0"/>
              <a:t>: </a:t>
            </a:r>
            <a:endParaRPr lang="it-IT" sz="3800" dirty="0" smtClean="0"/>
          </a:p>
          <a:p>
            <a:r>
              <a:rPr lang="it-IT" sz="3800" dirty="0" smtClean="0"/>
              <a:t>Prima infatti abbiamo conoscenza immediata della realtà e a questa conoscenza immediata corrisponde lo stupore, la meraviglia. L’eventuale dubbio invece può sorgere dopo che i dati immediati della realtà si sono depositati nella nostra coscienza. </a:t>
            </a:r>
            <a:endParaRPr lang="it-IT" sz="3800" dirty="0"/>
          </a:p>
          <a:p>
            <a:pPr marL="0" indent="0">
              <a:buNone/>
            </a:pPr>
            <a:r>
              <a:rPr lang="it-IT" sz="3800" dirty="0"/>
              <a:t>2. </a:t>
            </a:r>
            <a:r>
              <a:rPr lang="it-IT" sz="3800" b="1" dirty="0"/>
              <a:t>Lo stupore si nutre dell’attenzione</a:t>
            </a:r>
            <a:endParaRPr lang="it-IT" sz="3800" dirty="0"/>
          </a:p>
          <a:p>
            <a:pPr algn="just"/>
            <a:r>
              <a:rPr lang="it-IT" sz="3800" dirty="0" smtClean="0"/>
              <a:t>Per stupirci dobbiamo prestare un’attenzione liberata dai pregiudizi, un’attenzione ʺvergineʺ, libera dai nostri schemi concettuali. </a:t>
            </a:r>
          </a:p>
          <a:p>
            <a:pPr algn="just"/>
            <a:r>
              <a:rPr lang="it-IT" sz="3800" dirty="0" smtClean="0"/>
              <a:t>«</a:t>
            </a:r>
            <a:r>
              <a:rPr lang="it-IT" sz="3800" i="1" dirty="0"/>
              <a:t>Il nostro pensiero deve essere vuoto, in attesa</a:t>
            </a:r>
            <a:r>
              <a:rPr lang="it-IT" sz="3800" i="1" dirty="0" smtClean="0"/>
              <a:t>, senza </a:t>
            </a:r>
            <a:r>
              <a:rPr lang="it-IT" sz="3800" i="1" dirty="0"/>
              <a:t>nulla cercare, eppur pronto a ricevere nella sua nuda verità </a:t>
            </a:r>
            <a:r>
              <a:rPr lang="it-IT" sz="3800" i="1" dirty="0" smtClean="0"/>
              <a:t>l’oggetto che </a:t>
            </a:r>
            <a:r>
              <a:rPr lang="it-IT" sz="3800" i="1" dirty="0"/>
              <a:t>dovrà penetrarlo</a:t>
            </a:r>
            <a:r>
              <a:rPr lang="it-IT" sz="3800" dirty="0"/>
              <a:t>» (Simone Weil)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2440</Words>
  <Application>Microsoft Office PowerPoint</Application>
  <PresentationFormat>Presentazione su schermo (4:3)</PresentationFormat>
  <Paragraphs>121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Cucinotta</cp:lastModifiedBy>
  <cp:revision>91</cp:revision>
  <dcterms:created xsi:type="dcterms:W3CDTF">2020-03-17T11:32:50Z</dcterms:created>
  <dcterms:modified xsi:type="dcterms:W3CDTF">2020-03-27T10:49:44Z</dcterms:modified>
</cp:coreProperties>
</file>